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103"/>
  </p:notesMasterIdLst>
  <p:sldIdLst>
    <p:sldId id="2147469065" r:id="rId3"/>
    <p:sldId id="436" r:id="rId4"/>
    <p:sldId id="393" r:id="rId5"/>
    <p:sldId id="408" r:id="rId6"/>
    <p:sldId id="2147469069" r:id="rId7"/>
    <p:sldId id="2147469081" r:id="rId8"/>
    <p:sldId id="2147469071" r:id="rId9"/>
    <p:sldId id="441" r:id="rId10"/>
    <p:sldId id="431" r:id="rId11"/>
    <p:sldId id="2147469093" r:id="rId12"/>
    <p:sldId id="444" r:id="rId13"/>
    <p:sldId id="2147469082" r:id="rId14"/>
    <p:sldId id="2147469072" r:id="rId15"/>
    <p:sldId id="2147469073" r:id="rId16"/>
    <p:sldId id="2147469074" r:id="rId17"/>
    <p:sldId id="2147469068" r:id="rId18"/>
    <p:sldId id="2147469095" r:id="rId19"/>
    <p:sldId id="2147469090" r:id="rId20"/>
    <p:sldId id="2147469077" r:id="rId21"/>
    <p:sldId id="2147469078" r:id="rId22"/>
    <p:sldId id="2147469094" r:id="rId23"/>
    <p:sldId id="2147469075" r:id="rId24"/>
    <p:sldId id="2147469092" r:id="rId25"/>
    <p:sldId id="2147469080" r:id="rId26"/>
    <p:sldId id="2147469083" r:id="rId27"/>
    <p:sldId id="2147469079" r:id="rId28"/>
    <p:sldId id="2147469096" r:id="rId29"/>
    <p:sldId id="442" r:id="rId30"/>
    <p:sldId id="438" r:id="rId31"/>
    <p:sldId id="2147469084" r:id="rId32"/>
    <p:sldId id="2147469087" r:id="rId33"/>
    <p:sldId id="2147469088" r:id="rId34"/>
    <p:sldId id="2147469089" r:id="rId35"/>
    <p:sldId id="414" r:id="rId36"/>
    <p:sldId id="413" r:id="rId37"/>
    <p:sldId id="426" r:id="rId38"/>
    <p:sldId id="429" r:id="rId39"/>
    <p:sldId id="418" r:id="rId40"/>
    <p:sldId id="417" r:id="rId41"/>
    <p:sldId id="416" r:id="rId42"/>
    <p:sldId id="2147469137" r:id="rId43"/>
    <p:sldId id="2147469138" r:id="rId44"/>
    <p:sldId id="2147469099" r:id="rId45"/>
    <p:sldId id="2147469100" r:id="rId46"/>
    <p:sldId id="2147469101" r:id="rId47"/>
    <p:sldId id="2147469141" r:id="rId48"/>
    <p:sldId id="2147469142" r:id="rId49"/>
    <p:sldId id="2147469168" r:id="rId50"/>
    <p:sldId id="2147469140" r:id="rId51"/>
    <p:sldId id="2147469170" r:id="rId52"/>
    <p:sldId id="2147469172" r:id="rId53"/>
    <p:sldId id="2147469145" r:id="rId54"/>
    <p:sldId id="2147469146" r:id="rId55"/>
    <p:sldId id="2147469147" r:id="rId56"/>
    <p:sldId id="2147469148" r:id="rId57"/>
    <p:sldId id="2147469187" r:id="rId58"/>
    <p:sldId id="2147469149" r:id="rId59"/>
    <p:sldId id="2147469173" r:id="rId60"/>
    <p:sldId id="2147469174" r:id="rId61"/>
    <p:sldId id="2147469188" r:id="rId62"/>
    <p:sldId id="2147469176" r:id="rId63"/>
    <p:sldId id="2147469151" r:id="rId64"/>
    <p:sldId id="2147469153" r:id="rId65"/>
    <p:sldId id="2147469160" r:id="rId66"/>
    <p:sldId id="2147469180" r:id="rId67"/>
    <p:sldId id="2147469182" r:id="rId68"/>
    <p:sldId id="2147469183" r:id="rId69"/>
    <p:sldId id="2147469184" r:id="rId70"/>
    <p:sldId id="2147469181" r:id="rId71"/>
    <p:sldId id="2147469161" r:id="rId72"/>
    <p:sldId id="2147469162" r:id="rId73"/>
    <p:sldId id="2147469163" r:id="rId74"/>
    <p:sldId id="2147469152" r:id="rId75"/>
    <p:sldId id="2147469154" r:id="rId76"/>
    <p:sldId id="2147469186" r:id="rId77"/>
    <p:sldId id="2147469185" r:id="rId78"/>
    <p:sldId id="2147469189" r:id="rId79"/>
    <p:sldId id="2147469190" r:id="rId80"/>
    <p:sldId id="2147469191" r:id="rId81"/>
    <p:sldId id="2147469192" r:id="rId82"/>
    <p:sldId id="2147469164" r:id="rId83"/>
    <p:sldId id="2147469157" r:id="rId84"/>
    <p:sldId id="2147469158" r:id="rId85"/>
    <p:sldId id="2147469123" r:id="rId86"/>
    <p:sldId id="2147469159" r:id="rId87"/>
    <p:sldId id="2147469165" r:id="rId88"/>
    <p:sldId id="2147469167" r:id="rId89"/>
    <p:sldId id="2147469193" r:id="rId90"/>
    <p:sldId id="2147469125" r:id="rId91"/>
    <p:sldId id="2147469126" r:id="rId92"/>
    <p:sldId id="2147469127" r:id="rId93"/>
    <p:sldId id="2147469128" r:id="rId94"/>
    <p:sldId id="2147469129" r:id="rId95"/>
    <p:sldId id="2147469130" r:id="rId96"/>
    <p:sldId id="2147469131" r:id="rId97"/>
    <p:sldId id="2147469132" r:id="rId98"/>
    <p:sldId id="2147469133" r:id="rId99"/>
    <p:sldId id="2147469134" r:id="rId100"/>
    <p:sldId id="2147469135" r:id="rId101"/>
    <p:sldId id="2147469136"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N" id="{C50DBCF7-18B4-40A4-999F-23E9C485EC0E}">
          <p14:sldIdLst>
            <p14:sldId id="2147469065"/>
            <p14:sldId id="436"/>
            <p14:sldId id="393"/>
            <p14:sldId id="408"/>
            <p14:sldId id="2147469069"/>
            <p14:sldId id="2147469081"/>
            <p14:sldId id="2147469071"/>
            <p14:sldId id="441"/>
            <p14:sldId id="431"/>
            <p14:sldId id="2147469093"/>
            <p14:sldId id="444"/>
            <p14:sldId id="2147469082"/>
            <p14:sldId id="2147469072"/>
            <p14:sldId id="2147469073"/>
            <p14:sldId id="2147469074"/>
            <p14:sldId id="2147469068"/>
            <p14:sldId id="2147469095"/>
            <p14:sldId id="2147469090"/>
            <p14:sldId id="2147469077"/>
            <p14:sldId id="2147469078"/>
            <p14:sldId id="2147469094"/>
            <p14:sldId id="2147469075"/>
            <p14:sldId id="2147469092"/>
            <p14:sldId id="2147469080"/>
            <p14:sldId id="2147469083"/>
            <p14:sldId id="2147469079"/>
            <p14:sldId id="2147469096"/>
            <p14:sldId id="442"/>
            <p14:sldId id="438"/>
            <p14:sldId id="2147469084"/>
            <p14:sldId id="2147469087"/>
            <p14:sldId id="2147469088"/>
            <p14:sldId id="2147469089"/>
            <p14:sldId id="414"/>
            <p14:sldId id="413"/>
            <p14:sldId id="426"/>
            <p14:sldId id="429"/>
            <p14:sldId id="418"/>
            <p14:sldId id="417"/>
            <p14:sldId id="416"/>
          </p14:sldIdLst>
        </p14:section>
        <p14:section name="UT" id="{1A523A86-D074-4469-B81B-B258B10D310F}">
          <p14:sldIdLst>
            <p14:sldId id="2147469137"/>
            <p14:sldId id="2147469138"/>
            <p14:sldId id="2147469099"/>
            <p14:sldId id="2147469100"/>
            <p14:sldId id="2147469101"/>
            <p14:sldId id="2147469141"/>
            <p14:sldId id="2147469142"/>
            <p14:sldId id="2147469168"/>
            <p14:sldId id="2147469140"/>
            <p14:sldId id="2147469170"/>
            <p14:sldId id="2147469172"/>
            <p14:sldId id="2147469145"/>
            <p14:sldId id="2147469146"/>
            <p14:sldId id="2147469147"/>
            <p14:sldId id="2147469148"/>
            <p14:sldId id="2147469187"/>
            <p14:sldId id="2147469149"/>
            <p14:sldId id="2147469173"/>
            <p14:sldId id="2147469174"/>
            <p14:sldId id="2147469188"/>
            <p14:sldId id="2147469176"/>
            <p14:sldId id="2147469151"/>
            <p14:sldId id="2147469153"/>
            <p14:sldId id="2147469160"/>
            <p14:sldId id="2147469180"/>
            <p14:sldId id="2147469182"/>
            <p14:sldId id="2147469183"/>
            <p14:sldId id="2147469184"/>
            <p14:sldId id="2147469181"/>
            <p14:sldId id="2147469161"/>
            <p14:sldId id="2147469162"/>
            <p14:sldId id="2147469163"/>
            <p14:sldId id="2147469152"/>
            <p14:sldId id="2147469154"/>
            <p14:sldId id="2147469186"/>
            <p14:sldId id="2147469185"/>
            <p14:sldId id="2147469189"/>
            <p14:sldId id="2147469190"/>
            <p14:sldId id="2147469191"/>
            <p14:sldId id="2147469192"/>
            <p14:sldId id="2147469164"/>
            <p14:sldId id="2147469157"/>
            <p14:sldId id="2147469158"/>
            <p14:sldId id="2147469123"/>
            <p14:sldId id="2147469159"/>
            <p14:sldId id="2147469165"/>
            <p14:sldId id="2147469167"/>
            <p14:sldId id="2147469193"/>
            <p14:sldId id="2147469125"/>
            <p14:sldId id="2147469126"/>
            <p14:sldId id="2147469127"/>
            <p14:sldId id="2147469128"/>
            <p14:sldId id="2147469129"/>
            <p14:sldId id="2147469130"/>
            <p14:sldId id="2147469131"/>
            <p14:sldId id="2147469132"/>
            <p14:sldId id="2147469133"/>
            <p14:sldId id="2147469134"/>
            <p14:sldId id="2147469135"/>
            <p14:sldId id="21474691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C4E603-7B0B-178A-7905-A1EFCBE5E81E}" name="Phan, T.H.G. (Kristen, Student M-BIT)" initials="PT(SMB" userId="Phan, T.H.G. (Kristen, Student M-BIT)" providerId="None"/>
  <p188:author id="{F3402C5C-3750-213D-2568-BAE92F82F029}" name="Phan, Kristen" initials="PK" userId="S::kristen.phan@accenture.com::b01a336c-ed6b-492e-8789-322699d27f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460073"/>
    <a:srgbClr val="E6DCFF"/>
    <a:srgbClr val="E8E8E8"/>
    <a:srgbClr val="FFFFFF"/>
    <a:srgbClr val="B940FF"/>
    <a:srgbClr val="E8AED7"/>
    <a:srgbClr val="D9D9D9"/>
    <a:srgbClr val="C5E0B4"/>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92F9D-37A3-4BC2-AE41-A144172097DF}" v="204" dt="2023-01-30T18:13:28.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52" autoAdjust="0"/>
  </p:normalViewPr>
  <p:slideViewPr>
    <p:cSldViewPr snapToGrid="0">
      <p:cViewPr varScale="1">
        <p:scale>
          <a:sx n="59" d="100"/>
          <a:sy n="59" d="100"/>
        </p:scale>
        <p:origin x="1514" y="7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ableStyles" Target="tableStyle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microsoft.com/office/2018/10/relationships/authors" Targe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notesMaster" Target="notesMasters/notesMaster1.xml"/><Relationship Id="rId108"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5/10/relationships/revisionInfo" Target="revisionInfo.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Kristen" userId="b01a336c-ed6b-492e-8789-322699d27f18" providerId="ADAL" clId="{50892F9D-37A3-4BC2-AE41-A144172097DF}"/>
    <pc:docChg chg="undo redo custSel addSld delSld modSld sldOrd delSection modSection">
      <pc:chgData name="Phan, Kristen" userId="b01a336c-ed6b-492e-8789-322699d27f18" providerId="ADAL" clId="{50892F9D-37A3-4BC2-AE41-A144172097DF}" dt="2023-01-30T18:41:46.646" v="3624" actId="20577"/>
      <pc:docMkLst>
        <pc:docMk/>
      </pc:docMkLst>
      <pc:sldChg chg="del">
        <pc:chgData name="Phan, Kristen" userId="b01a336c-ed6b-492e-8789-322699d27f18" providerId="ADAL" clId="{50892F9D-37A3-4BC2-AE41-A144172097DF}" dt="2023-01-23T20:46:51.075" v="4" actId="47"/>
        <pc:sldMkLst>
          <pc:docMk/>
          <pc:sldMk cId="679714418" sldId="256"/>
        </pc:sldMkLst>
      </pc:sldChg>
      <pc:sldChg chg="del">
        <pc:chgData name="Phan, Kristen" userId="b01a336c-ed6b-492e-8789-322699d27f18" providerId="ADAL" clId="{50892F9D-37A3-4BC2-AE41-A144172097DF}" dt="2023-01-23T20:46:51.075" v="4" actId="47"/>
        <pc:sldMkLst>
          <pc:docMk/>
          <pc:sldMk cId="2047664497" sldId="257"/>
        </pc:sldMkLst>
      </pc:sldChg>
      <pc:sldChg chg="del">
        <pc:chgData name="Phan, Kristen" userId="b01a336c-ed6b-492e-8789-322699d27f18" providerId="ADAL" clId="{50892F9D-37A3-4BC2-AE41-A144172097DF}" dt="2023-01-23T20:46:51.075" v="4" actId="47"/>
        <pc:sldMkLst>
          <pc:docMk/>
          <pc:sldMk cId="4275010380" sldId="258"/>
        </pc:sldMkLst>
      </pc:sldChg>
      <pc:sldChg chg="del">
        <pc:chgData name="Phan, Kristen" userId="b01a336c-ed6b-492e-8789-322699d27f18" providerId="ADAL" clId="{50892F9D-37A3-4BC2-AE41-A144172097DF}" dt="2023-01-23T20:46:51.075" v="4" actId="47"/>
        <pc:sldMkLst>
          <pc:docMk/>
          <pc:sldMk cId="863663673" sldId="259"/>
        </pc:sldMkLst>
      </pc:sldChg>
      <pc:sldChg chg="del">
        <pc:chgData name="Phan, Kristen" userId="b01a336c-ed6b-492e-8789-322699d27f18" providerId="ADAL" clId="{50892F9D-37A3-4BC2-AE41-A144172097DF}" dt="2023-01-23T20:46:51.075" v="4" actId="47"/>
        <pc:sldMkLst>
          <pc:docMk/>
          <pc:sldMk cId="2186781136" sldId="260"/>
        </pc:sldMkLst>
      </pc:sldChg>
      <pc:sldChg chg="del">
        <pc:chgData name="Phan, Kristen" userId="b01a336c-ed6b-492e-8789-322699d27f18" providerId="ADAL" clId="{50892F9D-37A3-4BC2-AE41-A144172097DF}" dt="2023-01-23T20:46:51.075" v="4" actId="47"/>
        <pc:sldMkLst>
          <pc:docMk/>
          <pc:sldMk cId="2926399555" sldId="261"/>
        </pc:sldMkLst>
      </pc:sldChg>
      <pc:sldChg chg="del">
        <pc:chgData name="Phan, Kristen" userId="b01a336c-ed6b-492e-8789-322699d27f18" providerId="ADAL" clId="{50892F9D-37A3-4BC2-AE41-A144172097DF}" dt="2023-01-23T20:46:51.075" v="4" actId="47"/>
        <pc:sldMkLst>
          <pc:docMk/>
          <pc:sldMk cId="1655427095" sldId="262"/>
        </pc:sldMkLst>
      </pc:sldChg>
      <pc:sldChg chg="del">
        <pc:chgData name="Phan, Kristen" userId="b01a336c-ed6b-492e-8789-322699d27f18" providerId="ADAL" clId="{50892F9D-37A3-4BC2-AE41-A144172097DF}" dt="2023-01-23T20:46:51.075" v="4" actId="47"/>
        <pc:sldMkLst>
          <pc:docMk/>
          <pc:sldMk cId="2712658945" sldId="263"/>
        </pc:sldMkLst>
      </pc:sldChg>
      <pc:sldChg chg="del">
        <pc:chgData name="Phan, Kristen" userId="b01a336c-ed6b-492e-8789-322699d27f18" providerId="ADAL" clId="{50892F9D-37A3-4BC2-AE41-A144172097DF}" dt="2023-01-23T20:46:51.075" v="4" actId="47"/>
        <pc:sldMkLst>
          <pc:docMk/>
          <pc:sldMk cId="542678065" sldId="264"/>
        </pc:sldMkLst>
      </pc:sldChg>
      <pc:sldChg chg="del">
        <pc:chgData name="Phan, Kristen" userId="b01a336c-ed6b-492e-8789-322699d27f18" providerId="ADAL" clId="{50892F9D-37A3-4BC2-AE41-A144172097DF}" dt="2023-01-23T20:46:51.075" v="4" actId="47"/>
        <pc:sldMkLst>
          <pc:docMk/>
          <pc:sldMk cId="666595780" sldId="265"/>
        </pc:sldMkLst>
      </pc:sldChg>
      <pc:sldChg chg="del">
        <pc:chgData name="Phan, Kristen" userId="b01a336c-ed6b-492e-8789-322699d27f18" providerId="ADAL" clId="{50892F9D-37A3-4BC2-AE41-A144172097DF}" dt="2023-01-23T20:46:51.075" v="4" actId="47"/>
        <pc:sldMkLst>
          <pc:docMk/>
          <pc:sldMk cId="2287691558" sldId="266"/>
        </pc:sldMkLst>
      </pc:sldChg>
      <pc:sldChg chg="del">
        <pc:chgData name="Phan, Kristen" userId="b01a336c-ed6b-492e-8789-322699d27f18" providerId="ADAL" clId="{50892F9D-37A3-4BC2-AE41-A144172097DF}" dt="2023-01-23T20:46:51.075" v="4" actId="47"/>
        <pc:sldMkLst>
          <pc:docMk/>
          <pc:sldMk cId="2580646601" sldId="267"/>
        </pc:sldMkLst>
      </pc:sldChg>
      <pc:sldChg chg="del">
        <pc:chgData name="Phan, Kristen" userId="b01a336c-ed6b-492e-8789-322699d27f18" providerId="ADAL" clId="{50892F9D-37A3-4BC2-AE41-A144172097DF}" dt="2023-01-23T20:46:51.075" v="4" actId="47"/>
        <pc:sldMkLst>
          <pc:docMk/>
          <pc:sldMk cId="152595344" sldId="268"/>
        </pc:sldMkLst>
      </pc:sldChg>
      <pc:sldChg chg="del">
        <pc:chgData name="Phan, Kristen" userId="b01a336c-ed6b-492e-8789-322699d27f18" providerId="ADAL" clId="{50892F9D-37A3-4BC2-AE41-A144172097DF}" dt="2023-01-23T20:46:51.075" v="4" actId="47"/>
        <pc:sldMkLst>
          <pc:docMk/>
          <pc:sldMk cId="3754055128" sldId="269"/>
        </pc:sldMkLst>
      </pc:sldChg>
      <pc:sldChg chg="del">
        <pc:chgData name="Phan, Kristen" userId="b01a336c-ed6b-492e-8789-322699d27f18" providerId="ADAL" clId="{50892F9D-37A3-4BC2-AE41-A144172097DF}" dt="2023-01-23T20:46:51.075" v="4" actId="47"/>
        <pc:sldMkLst>
          <pc:docMk/>
          <pc:sldMk cId="3968828757" sldId="270"/>
        </pc:sldMkLst>
      </pc:sldChg>
      <pc:sldChg chg="del">
        <pc:chgData name="Phan, Kristen" userId="b01a336c-ed6b-492e-8789-322699d27f18" providerId="ADAL" clId="{50892F9D-37A3-4BC2-AE41-A144172097DF}" dt="2023-01-23T20:46:51.075" v="4" actId="47"/>
        <pc:sldMkLst>
          <pc:docMk/>
          <pc:sldMk cId="1641778413" sldId="272"/>
        </pc:sldMkLst>
      </pc:sldChg>
      <pc:sldChg chg="del">
        <pc:chgData name="Phan, Kristen" userId="b01a336c-ed6b-492e-8789-322699d27f18" providerId="ADAL" clId="{50892F9D-37A3-4BC2-AE41-A144172097DF}" dt="2023-01-23T20:46:51.075" v="4" actId="47"/>
        <pc:sldMkLst>
          <pc:docMk/>
          <pc:sldMk cId="3869588450" sldId="273"/>
        </pc:sldMkLst>
      </pc:sldChg>
      <pc:sldChg chg="del">
        <pc:chgData name="Phan, Kristen" userId="b01a336c-ed6b-492e-8789-322699d27f18" providerId="ADAL" clId="{50892F9D-37A3-4BC2-AE41-A144172097DF}" dt="2023-01-23T20:46:51.075" v="4" actId="47"/>
        <pc:sldMkLst>
          <pc:docMk/>
          <pc:sldMk cId="1525220099" sldId="275"/>
        </pc:sldMkLst>
      </pc:sldChg>
      <pc:sldChg chg="del">
        <pc:chgData name="Phan, Kristen" userId="b01a336c-ed6b-492e-8789-322699d27f18" providerId="ADAL" clId="{50892F9D-37A3-4BC2-AE41-A144172097DF}" dt="2023-01-23T20:46:51.075" v="4" actId="47"/>
        <pc:sldMkLst>
          <pc:docMk/>
          <pc:sldMk cId="2003673056" sldId="276"/>
        </pc:sldMkLst>
      </pc:sldChg>
      <pc:sldChg chg="del">
        <pc:chgData name="Phan, Kristen" userId="b01a336c-ed6b-492e-8789-322699d27f18" providerId="ADAL" clId="{50892F9D-37A3-4BC2-AE41-A144172097DF}" dt="2023-01-23T20:46:51.075" v="4" actId="47"/>
        <pc:sldMkLst>
          <pc:docMk/>
          <pc:sldMk cId="3059400620" sldId="277"/>
        </pc:sldMkLst>
      </pc:sldChg>
      <pc:sldChg chg="del">
        <pc:chgData name="Phan, Kristen" userId="b01a336c-ed6b-492e-8789-322699d27f18" providerId="ADAL" clId="{50892F9D-37A3-4BC2-AE41-A144172097DF}" dt="2023-01-23T20:46:51.075" v="4" actId="47"/>
        <pc:sldMkLst>
          <pc:docMk/>
          <pc:sldMk cId="4292085014" sldId="278"/>
        </pc:sldMkLst>
      </pc:sldChg>
      <pc:sldChg chg="del">
        <pc:chgData name="Phan, Kristen" userId="b01a336c-ed6b-492e-8789-322699d27f18" providerId="ADAL" clId="{50892F9D-37A3-4BC2-AE41-A144172097DF}" dt="2023-01-23T20:46:51.075" v="4" actId="47"/>
        <pc:sldMkLst>
          <pc:docMk/>
          <pc:sldMk cId="4058831142" sldId="283"/>
        </pc:sldMkLst>
      </pc:sldChg>
      <pc:sldChg chg="del">
        <pc:chgData name="Phan, Kristen" userId="b01a336c-ed6b-492e-8789-322699d27f18" providerId="ADAL" clId="{50892F9D-37A3-4BC2-AE41-A144172097DF}" dt="2023-01-23T20:46:51.075" v="4" actId="47"/>
        <pc:sldMkLst>
          <pc:docMk/>
          <pc:sldMk cId="4024082885" sldId="286"/>
        </pc:sldMkLst>
      </pc:sldChg>
      <pc:sldChg chg="del">
        <pc:chgData name="Phan, Kristen" userId="b01a336c-ed6b-492e-8789-322699d27f18" providerId="ADAL" clId="{50892F9D-37A3-4BC2-AE41-A144172097DF}" dt="2023-01-23T20:46:51.075" v="4" actId="47"/>
        <pc:sldMkLst>
          <pc:docMk/>
          <pc:sldMk cId="146205566" sldId="288"/>
        </pc:sldMkLst>
      </pc:sldChg>
      <pc:sldChg chg="del">
        <pc:chgData name="Phan, Kristen" userId="b01a336c-ed6b-492e-8789-322699d27f18" providerId="ADAL" clId="{50892F9D-37A3-4BC2-AE41-A144172097DF}" dt="2023-01-23T20:46:51.075" v="4" actId="47"/>
        <pc:sldMkLst>
          <pc:docMk/>
          <pc:sldMk cId="1449206731" sldId="289"/>
        </pc:sldMkLst>
      </pc:sldChg>
      <pc:sldChg chg="del">
        <pc:chgData name="Phan, Kristen" userId="b01a336c-ed6b-492e-8789-322699d27f18" providerId="ADAL" clId="{50892F9D-37A3-4BC2-AE41-A144172097DF}" dt="2023-01-23T20:46:51.075" v="4" actId="47"/>
        <pc:sldMkLst>
          <pc:docMk/>
          <pc:sldMk cId="3042331888" sldId="293"/>
        </pc:sldMkLst>
      </pc:sldChg>
      <pc:sldChg chg="del">
        <pc:chgData name="Phan, Kristen" userId="b01a336c-ed6b-492e-8789-322699d27f18" providerId="ADAL" clId="{50892F9D-37A3-4BC2-AE41-A144172097DF}" dt="2023-01-23T20:46:51.075" v="4" actId="47"/>
        <pc:sldMkLst>
          <pc:docMk/>
          <pc:sldMk cId="4040854859" sldId="295"/>
        </pc:sldMkLst>
      </pc:sldChg>
      <pc:sldChg chg="del">
        <pc:chgData name="Phan, Kristen" userId="b01a336c-ed6b-492e-8789-322699d27f18" providerId="ADAL" clId="{50892F9D-37A3-4BC2-AE41-A144172097DF}" dt="2023-01-23T20:46:51.075" v="4" actId="47"/>
        <pc:sldMkLst>
          <pc:docMk/>
          <pc:sldMk cId="509225742" sldId="296"/>
        </pc:sldMkLst>
      </pc:sldChg>
      <pc:sldChg chg="del">
        <pc:chgData name="Phan, Kristen" userId="b01a336c-ed6b-492e-8789-322699d27f18" providerId="ADAL" clId="{50892F9D-37A3-4BC2-AE41-A144172097DF}" dt="2023-01-23T20:46:51.075" v="4" actId="47"/>
        <pc:sldMkLst>
          <pc:docMk/>
          <pc:sldMk cId="1054039763" sldId="297"/>
        </pc:sldMkLst>
      </pc:sldChg>
      <pc:sldChg chg="del">
        <pc:chgData name="Phan, Kristen" userId="b01a336c-ed6b-492e-8789-322699d27f18" providerId="ADAL" clId="{50892F9D-37A3-4BC2-AE41-A144172097DF}" dt="2023-01-23T20:46:51.075" v="4" actId="47"/>
        <pc:sldMkLst>
          <pc:docMk/>
          <pc:sldMk cId="2428844879" sldId="298"/>
        </pc:sldMkLst>
      </pc:sldChg>
      <pc:sldChg chg="del">
        <pc:chgData name="Phan, Kristen" userId="b01a336c-ed6b-492e-8789-322699d27f18" providerId="ADAL" clId="{50892F9D-37A3-4BC2-AE41-A144172097DF}" dt="2023-01-23T20:46:51.075" v="4" actId="47"/>
        <pc:sldMkLst>
          <pc:docMk/>
          <pc:sldMk cId="1219041919" sldId="299"/>
        </pc:sldMkLst>
      </pc:sldChg>
      <pc:sldChg chg="del">
        <pc:chgData name="Phan, Kristen" userId="b01a336c-ed6b-492e-8789-322699d27f18" providerId="ADAL" clId="{50892F9D-37A3-4BC2-AE41-A144172097DF}" dt="2023-01-23T20:46:51.075" v="4" actId="47"/>
        <pc:sldMkLst>
          <pc:docMk/>
          <pc:sldMk cId="4209022567" sldId="300"/>
        </pc:sldMkLst>
      </pc:sldChg>
      <pc:sldChg chg="del">
        <pc:chgData name="Phan, Kristen" userId="b01a336c-ed6b-492e-8789-322699d27f18" providerId="ADAL" clId="{50892F9D-37A3-4BC2-AE41-A144172097DF}" dt="2023-01-23T20:46:51.075" v="4" actId="47"/>
        <pc:sldMkLst>
          <pc:docMk/>
          <pc:sldMk cId="2903541733" sldId="301"/>
        </pc:sldMkLst>
      </pc:sldChg>
      <pc:sldChg chg="del">
        <pc:chgData name="Phan, Kristen" userId="b01a336c-ed6b-492e-8789-322699d27f18" providerId="ADAL" clId="{50892F9D-37A3-4BC2-AE41-A144172097DF}" dt="2023-01-23T20:46:51.075" v="4" actId="47"/>
        <pc:sldMkLst>
          <pc:docMk/>
          <pc:sldMk cId="2007917052" sldId="303"/>
        </pc:sldMkLst>
      </pc:sldChg>
      <pc:sldChg chg="del">
        <pc:chgData name="Phan, Kristen" userId="b01a336c-ed6b-492e-8789-322699d27f18" providerId="ADAL" clId="{50892F9D-37A3-4BC2-AE41-A144172097DF}" dt="2023-01-23T20:46:51.075" v="4" actId="47"/>
        <pc:sldMkLst>
          <pc:docMk/>
          <pc:sldMk cId="2233045458" sldId="305"/>
        </pc:sldMkLst>
      </pc:sldChg>
      <pc:sldChg chg="del">
        <pc:chgData name="Phan, Kristen" userId="b01a336c-ed6b-492e-8789-322699d27f18" providerId="ADAL" clId="{50892F9D-37A3-4BC2-AE41-A144172097DF}" dt="2023-01-23T20:46:51.075" v="4" actId="47"/>
        <pc:sldMkLst>
          <pc:docMk/>
          <pc:sldMk cId="2865143604" sldId="306"/>
        </pc:sldMkLst>
      </pc:sldChg>
      <pc:sldChg chg="del">
        <pc:chgData name="Phan, Kristen" userId="b01a336c-ed6b-492e-8789-322699d27f18" providerId="ADAL" clId="{50892F9D-37A3-4BC2-AE41-A144172097DF}" dt="2023-01-23T20:46:51.075" v="4" actId="47"/>
        <pc:sldMkLst>
          <pc:docMk/>
          <pc:sldMk cId="1230075623" sldId="307"/>
        </pc:sldMkLst>
      </pc:sldChg>
      <pc:sldChg chg="del">
        <pc:chgData name="Phan, Kristen" userId="b01a336c-ed6b-492e-8789-322699d27f18" providerId="ADAL" clId="{50892F9D-37A3-4BC2-AE41-A144172097DF}" dt="2023-01-23T20:46:51.075" v="4" actId="47"/>
        <pc:sldMkLst>
          <pc:docMk/>
          <pc:sldMk cId="1342130540" sldId="308"/>
        </pc:sldMkLst>
      </pc:sldChg>
      <pc:sldChg chg="del">
        <pc:chgData name="Phan, Kristen" userId="b01a336c-ed6b-492e-8789-322699d27f18" providerId="ADAL" clId="{50892F9D-37A3-4BC2-AE41-A144172097DF}" dt="2023-01-23T20:46:51.075" v="4" actId="47"/>
        <pc:sldMkLst>
          <pc:docMk/>
          <pc:sldMk cId="282665012" sldId="309"/>
        </pc:sldMkLst>
      </pc:sldChg>
      <pc:sldChg chg="del">
        <pc:chgData name="Phan, Kristen" userId="b01a336c-ed6b-492e-8789-322699d27f18" providerId="ADAL" clId="{50892F9D-37A3-4BC2-AE41-A144172097DF}" dt="2023-01-23T20:46:51.075" v="4" actId="47"/>
        <pc:sldMkLst>
          <pc:docMk/>
          <pc:sldMk cId="1507916545" sldId="310"/>
        </pc:sldMkLst>
      </pc:sldChg>
      <pc:sldChg chg="del">
        <pc:chgData name="Phan, Kristen" userId="b01a336c-ed6b-492e-8789-322699d27f18" providerId="ADAL" clId="{50892F9D-37A3-4BC2-AE41-A144172097DF}" dt="2023-01-23T20:46:51.075" v="4" actId="47"/>
        <pc:sldMkLst>
          <pc:docMk/>
          <pc:sldMk cId="1595896350" sldId="311"/>
        </pc:sldMkLst>
      </pc:sldChg>
      <pc:sldChg chg="del">
        <pc:chgData name="Phan, Kristen" userId="b01a336c-ed6b-492e-8789-322699d27f18" providerId="ADAL" clId="{50892F9D-37A3-4BC2-AE41-A144172097DF}" dt="2023-01-23T20:46:51.075" v="4" actId="47"/>
        <pc:sldMkLst>
          <pc:docMk/>
          <pc:sldMk cId="768684430" sldId="312"/>
        </pc:sldMkLst>
      </pc:sldChg>
      <pc:sldChg chg="del">
        <pc:chgData name="Phan, Kristen" userId="b01a336c-ed6b-492e-8789-322699d27f18" providerId="ADAL" clId="{50892F9D-37A3-4BC2-AE41-A144172097DF}" dt="2023-01-23T20:46:51.075" v="4" actId="47"/>
        <pc:sldMkLst>
          <pc:docMk/>
          <pc:sldMk cId="459356849" sldId="313"/>
        </pc:sldMkLst>
      </pc:sldChg>
      <pc:sldChg chg="del">
        <pc:chgData name="Phan, Kristen" userId="b01a336c-ed6b-492e-8789-322699d27f18" providerId="ADAL" clId="{50892F9D-37A3-4BC2-AE41-A144172097DF}" dt="2023-01-23T20:46:51.075" v="4" actId="47"/>
        <pc:sldMkLst>
          <pc:docMk/>
          <pc:sldMk cId="2983949479" sldId="314"/>
        </pc:sldMkLst>
      </pc:sldChg>
      <pc:sldChg chg="del">
        <pc:chgData name="Phan, Kristen" userId="b01a336c-ed6b-492e-8789-322699d27f18" providerId="ADAL" clId="{50892F9D-37A3-4BC2-AE41-A144172097DF}" dt="2023-01-23T20:46:51.075" v="4" actId="47"/>
        <pc:sldMkLst>
          <pc:docMk/>
          <pc:sldMk cId="2254026956" sldId="317"/>
        </pc:sldMkLst>
      </pc:sldChg>
      <pc:sldChg chg="del">
        <pc:chgData name="Phan, Kristen" userId="b01a336c-ed6b-492e-8789-322699d27f18" providerId="ADAL" clId="{50892F9D-37A3-4BC2-AE41-A144172097DF}" dt="2023-01-23T20:46:51.075" v="4" actId="47"/>
        <pc:sldMkLst>
          <pc:docMk/>
          <pc:sldMk cId="776680279" sldId="318"/>
        </pc:sldMkLst>
      </pc:sldChg>
      <pc:sldChg chg="del">
        <pc:chgData name="Phan, Kristen" userId="b01a336c-ed6b-492e-8789-322699d27f18" providerId="ADAL" clId="{50892F9D-37A3-4BC2-AE41-A144172097DF}" dt="2023-01-23T20:46:51.075" v="4" actId="47"/>
        <pc:sldMkLst>
          <pc:docMk/>
          <pc:sldMk cId="4016856450" sldId="321"/>
        </pc:sldMkLst>
      </pc:sldChg>
      <pc:sldChg chg="del">
        <pc:chgData name="Phan, Kristen" userId="b01a336c-ed6b-492e-8789-322699d27f18" providerId="ADAL" clId="{50892F9D-37A3-4BC2-AE41-A144172097DF}" dt="2023-01-23T20:46:51.075" v="4" actId="47"/>
        <pc:sldMkLst>
          <pc:docMk/>
          <pc:sldMk cId="895691436" sldId="324"/>
        </pc:sldMkLst>
      </pc:sldChg>
      <pc:sldChg chg="del">
        <pc:chgData name="Phan, Kristen" userId="b01a336c-ed6b-492e-8789-322699d27f18" providerId="ADAL" clId="{50892F9D-37A3-4BC2-AE41-A144172097DF}" dt="2023-01-23T20:46:51.075" v="4" actId="47"/>
        <pc:sldMkLst>
          <pc:docMk/>
          <pc:sldMk cId="3527158209" sldId="325"/>
        </pc:sldMkLst>
      </pc:sldChg>
      <pc:sldChg chg="del">
        <pc:chgData name="Phan, Kristen" userId="b01a336c-ed6b-492e-8789-322699d27f18" providerId="ADAL" clId="{50892F9D-37A3-4BC2-AE41-A144172097DF}" dt="2023-01-23T20:46:51.075" v="4" actId="47"/>
        <pc:sldMkLst>
          <pc:docMk/>
          <pc:sldMk cId="488545003" sldId="326"/>
        </pc:sldMkLst>
      </pc:sldChg>
      <pc:sldChg chg="del">
        <pc:chgData name="Phan, Kristen" userId="b01a336c-ed6b-492e-8789-322699d27f18" providerId="ADAL" clId="{50892F9D-37A3-4BC2-AE41-A144172097DF}" dt="2023-01-23T20:46:51.075" v="4" actId="47"/>
        <pc:sldMkLst>
          <pc:docMk/>
          <pc:sldMk cId="315112365" sldId="327"/>
        </pc:sldMkLst>
      </pc:sldChg>
      <pc:sldChg chg="del">
        <pc:chgData name="Phan, Kristen" userId="b01a336c-ed6b-492e-8789-322699d27f18" providerId="ADAL" clId="{50892F9D-37A3-4BC2-AE41-A144172097DF}" dt="2023-01-23T20:46:51.075" v="4" actId="47"/>
        <pc:sldMkLst>
          <pc:docMk/>
          <pc:sldMk cId="1321684982" sldId="328"/>
        </pc:sldMkLst>
      </pc:sldChg>
      <pc:sldChg chg="del">
        <pc:chgData name="Phan, Kristen" userId="b01a336c-ed6b-492e-8789-322699d27f18" providerId="ADAL" clId="{50892F9D-37A3-4BC2-AE41-A144172097DF}" dt="2023-01-23T20:46:51.075" v="4" actId="47"/>
        <pc:sldMkLst>
          <pc:docMk/>
          <pc:sldMk cId="1121213199" sldId="329"/>
        </pc:sldMkLst>
      </pc:sldChg>
      <pc:sldChg chg="del">
        <pc:chgData name="Phan, Kristen" userId="b01a336c-ed6b-492e-8789-322699d27f18" providerId="ADAL" clId="{50892F9D-37A3-4BC2-AE41-A144172097DF}" dt="2023-01-23T20:46:51.075" v="4" actId="47"/>
        <pc:sldMkLst>
          <pc:docMk/>
          <pc:sldMk cId="2258381749" sldId="330"/>
        </pc:sldMkLst>
      </pc:sldChg>
      <pc:sldChg chg="del">
        <pc:chgData name="Phan, Kristen" userId="b01a336c-ed6b-492e-8789-322699d27f18" providerId="ADAL" clId="{50892F9D-37A3-4BC2-AE41-A144172097DF}" dt="2023-01-23T20:46:51.075" v="4" actId="47"/>
        <pc:sldMkLst>
          <pc:docMk/>
          <pc:sldMk cId="3697727915" sldId="331"/>
        </pc:sldMkLst>
      </pc:sldChg>
      <pc:sldChg chg="del">
        <pc:chgData name="Phan, Kristen" userId="b01a336c-ed6b-492e-8789-322699d27f18" providerId="ADAL" clId="{50892F9D-37A3-4BC2-AE41-A144172097DF}" dt="2023-01-23T20:46:51.075" v="4" actId="47"/>
        <pc:sldMkLst>
          <pc:docMk/>
          <pc:sldMk cId="2507731427" sldId="332"/>
        </pc:sldMkLst>
      </pc:sldChg>
      <pc:sldChg chg="del">
        <pc:chgData name="Phan, Kristen" userId="b01a336c-ed6b-492e-8789-322699d27f18" providerId="ADAL" clId="{50892F9D-37A3-4BC2-AE41-A144172097DF}" dt="2023-01-23T20:46:51.075" v="4" actId="47"/>
        <pc:sldMkLst>
          <pc:docMk/>
          <pc:sldMk cId="1341896842" sldId="341"/>
        </pc:sldMkLst>
      </pc:sldChg>
      <pc:sldChg chg="del">
        <pc:chgData name="Phan, Kristen" userId="b01a336c-ed6b-492e-8789-322699d27f18" providerId="ADAL" clId="{50892F9D-37A3-4BC2-AE41-A144172097DF}" dt="2023-01-23T20:46:51.075" v="4" actId="47"/>
        <pc:sldMkLst>
          <pc:docMk/>
          <pc:sldMk cId="2424759009" sldId="345"/>
        </pc:sldMkLst>
      </pc:sldChg>
      <pc:sldChg chg="del">
        <pc:chgData name="Phan, Kristen" userId="b01a336c-ed6b-492e-8789-322699d27f18" providerId="ADAL" clId="{50892F9D-37A3-4BC2-AE41-A144172097DF}" dt="2023-01-23T20:46:51.075" v="4" actId="47"/>
        <pc:sldMkLst>
          <pc:docMk/>
          <pc:sldMk cId="1493553375" sldId="347"/>
        </pc:sldMkLst>
      </pc:sldChg>
      <pc:sldChg chg="del">
        <pc:chgData name="Phan, Kristen" userId="b01a336c-ed6b-492e-8789-322699d27f18" providerId="ADAL" clId="{50892F9D-37A3-4BC2-AE41-A144172097DF}" dt="2023-01-23T20:46:51.075" v="4" actId="47"/>
        <pc:sldMkLst>
          <pc:docMk/>
          <pc:sldMk cId="2692633217" sldId="348"/>
        </pc:sldMkLst>
      </pc:sldChg>
      <pc:sldChg chg="del">
        <pc:chgData name="Phan, Kristen" userId="b01a336c-ed6b-492e-8789-322699d27f18" providerId="ADAL" clId="{50892F9D-37A3-4BC2-AE41-A144172097DF}" dt="2023-01-23T20:46:51.075" v="4" actId="47"/>
        <pc:sldMkLst>
          <pc:docMk/>
          <pc:sldMk cId="1056680944" sldId="349"/>
        </pc:sldMkLst>
      </pc:sldChg>
      <pc:sldChg chg="del">
        <pc:chgData name="Phan, Kristen" userId="b01a336c-ed6b-492e-8789-322699d27f18" providerId="ADAL" clId="{50892F9D-37A3-4BC2-AE41-A144172097DF}" dt="2023-01-23T20:46:51.075" v="4" actId="47"/>
        <pc:sldMkLst>
          <pc:docMk/>
          <pc:sldMk cId="1636977979" sldId="350"/>
        </pc:sldMkLst>
      </pc:sldChg>
      <pc:sldChg chg="del">
        <pc:chgData name="Phan, Kristen" userId="b01a336c-ed6b-492e-8789-322699d27f18" providerId="ADAL" clId="{50892F9D-37A3-4BC2-AE41-A144172097DF}" dt="2023-01-23T20:46:51.075" v="4" actId="47"/>
        <pc:sldMkLst>
          <pc:docMk/>
          <pc:sldMk cId="1423063182" sldId="351"/>
        </pc:sldMkLst>
      </pc:sldChg>
      <pc:sldChg chg="del">
        <pc:chgData name="Phan, Kristen" userId="b01a336c-ed6b-492e-8789-322699d27f18" providerId="ADAL" clId="{50892F9D-37A3-4BC2-AE41-A144172097DF}" dt="2023-01-23T20:46:51.075" v="4" actId="47"/>
        <pc:sldMkLst>
          <pc:docMk/>
          <pc:sldMk cId="1128831929" sldId="352"/>
        </pc:sldMkLst>
      </pc:sldChg>
      <pc:sldChg chg="del">
        <pc:chgData name="Phan, Kristen" userId="b01a336c-ed6b-492e-8789-322699d27f18" providerId="ADAL" clId="{50892F9D-37A3-4BC2-AE41-A144172097DF}" dt="2023-01-23T20:46:51.075" v="4" actId="47"/>
        <pc:sldMkLst>
          <pc:docMk/>
          <pc:sldMk cId="1271004728" sldId="353"/>
        </pc:sldMkLst>
      </pc:sldChg>
      <pc:sldChg chg="del">
        <pc:chgData name="Phan, Kristen" userId="b01a336c-ed6b-492e-8789-322699d27f18" providerId="ADAL" clId="{50892F9D-37A3-4BC2-AE41-A144172097DF}" dt="2023-01-23T20:46:51.075" v="4" actId="47"/>
        <pc:sldMkLst>
          <pc:docMk/>
          <pc:sldMk cId="1275683239" sldId="354"/>
        </pc:sldMkLst>
      </pc:sldChg>
      <pc:sldChg chg="del">
        <pc:chgData name="Phan, Kristen" userId="b01a336c-ed6b-492e-8789-322699d27f18" providerId="ADAL" clId="{50892F9D-37A3-4BC2-AE41-A144172097DF}" dt="2023-01-23T20:46:51.075" v="4" actId="47"/>
        <pc:sldMkLst>
          <pc:docMk/>
          <pc:sldMk cId="3703832876" sldId="365"/>
        </pc:sldMkLst>
      </pc:sldChg>
      <pc:sldChg chg="del">
        <pc:chgData name="Phan, Kristen" userId="b01a336c-ed6b-492e-8789-322699d27f18" providerId="ADAL" clId="{50892F9D-37A3-4BC2-AE41-A144172097DF}" dt="2023-01-23T20:46:51.075" v="4" actId="47"/>
        <pc:sldMkLst>
          <pc:docMk/>
          <pc:sldMk cId="1042824661" sldId="366"/>
        </pc:sldMkLst>
      </pc:sldChg>
      <pc:sldChg chg="del">
        <pc:chgData name="Phan, Kristen" userId="b01a336c-ed6b-492e-8789-322699d27f18" providerId="ADAL" clId="{50892F9D-37A3-4BC2-AE41-A144172097DF}" dt="2023-01-23T20:46:51.075" v="4" actId="47"/>
        <pc:sldMkLst>
          <pc:docMk/>
          <pc:sldMk cId="4016028259" sldId="367"/>
        </pc:sldMkLst>
      </pc:sldChg>
      <pc:sldChg chg="del">
        <pc:chgData name="Phan, Kristen" userId="b01a336c-ed6b-492e-8789-322699d27f18" providerId="ADAL" clId="{50892F9D-37A3-4BC2-AE41-A144172097DF}" dt="2023-01-23T20:46:51.075" v="4" actId="47"/>
        <pc:sldMkLst>
          <pc:docMk/>
          <pc:sldMk cId="3856539229" sldId="368"/>
        </pc:sldMkLst>
      </pc:sldChg>
      <pc:sldChg chg="del">
        <pc:chgData name="Phan, Kristen" userId="b01a336c-ed6b-492e-8789-322699d27f18" providerId="ADAL" clId="{50892F9D-37A3-4BC2-AE41-A144172097DF}" dt="2023-01-23T20:46:51.075" v="4" actId="47"/>
        <pc:sldMkLst>
          <pc:docMk/>
          <pc:sldMk cId="653408309" sldId="375"/>
        </pc:sldMkLst>
      </pc:sldChg>
      <pc:sldChg chg="del">
        <pc:chgData name="Phan, Kristen" userId="b01a336c-ed6b-492e-8789-322699d27f18" providerId="ADAL" clId="{50892F9D-37A3-4BC2-AE41-A144172097DF}" dt="2023-01-23T20:46:51.075" v="4" actId="47"/>
        <pc:sldMkLst>
          <pc:docMk/>
          <pc:sldMk cId="3508603095" sldId="377"/>
        </pc:sldMkLst>
      </pc:sldChg>
      <pc:sldChg chg="del">
        <pc:chgData name="Phan, Kristen" userId="b01a336c-ed6b-492e-8789-322699d27f18" providerId="ADAL" clId="{50892F9D-37A3-4BC2-AE41-A144172097DF}" dt="2023-01-23T20:46:51.075" v="4" actId="47"/>
        <pc:sldMkLst>
          <pc:docMk/>
          <pc:sldMk cId="170361860" sldId="378"/>
        </pc:sldMkLst>
      </pc:sldChg>
      <pc:sldChg chg="del">
        <pc:chgData name="Phan, Kristen" userId="b01a336c-ed6b-492e-8789-322699d27f18" providerId="ADAL" clId="{50892F9D-37A3-4BC2-AE41-A144172097DF}" dt="2023-01-23T20:46:51.075" v="4" actId="47"/>
        <pc:sldMkLst>
          <pc:docMk/>
          <pc:sldMk cId="944733263" sldId="379"/>
        </pc:sldMkLst>
      </pc:sldChg>
      <pc:sldChg chg="del">
        <pc:chgData name="Phan, Kristen" userId="b01a336c-ed6b-492e-8789-322699d27f18" providerId="ADAL" clId="{50892F9D-37A3-4BC2-AE41-A144172097DF}" dt="2023-01-23T20:46:51.075" v="4" actId="47"/>
        <pc:sldMkLst>
          <pc:docMk/>
          <pc:sldMk cId="1714375202" sldId="380"/>
        </pc:sldMkLst>
      </pc:sldChg>
      <pc:sldChg chg="del">
        <pc:chgData name="Phan, Kristen" userId="b01a336c-ed6b-492e-8789-322699d27f18" providerId="ADAL" clId="{50892F9D-37A3-4BC2-AE41-A144172097DF}" dt="2023-01-23T20:46:51.075" v="4" actId="47"/>
        <pc:sldMkLst>
          <pc:docMk/>
          <pc:sldMk cId="2165716807" sldId="381"/>
        </pc:sldMkLst>
      </pc:sldChg>
      <pc:sldChg chg="addSp delSp modSp mod addAnim delAnim modAnim">
        <pc:chgData name="Phan, Kristen" userId="b01a336c-ed6b-492e-8789-322699d27f18" providerId="ADAL" clId="{50892F9D-37A3-4BC2-AE41-A144172097DF}" dt="2023-01-24T19:48:57.619" v="1998" actId="20577"/>
        <pc:sldMkLst>
          <pc:docMk/>
          <pc:sldMk cId="1919231578" sldId="408"/>
        </pc:sldMkLst>
        <pc:spChg chg="mod">
          <ac:chgData name="Phan, Kristen" userId="b01a336c-ed6b-492e-8789-322699d27f18" providerId="ADAL" clId="{50892F9D-37A3-4BC2-AE41-A144172097DF}" dt="2023-01-24T15:41:13.869" v="1957" actId="1076"/>
          <ac:spMkLst>
            <pc:docMk/>
            <pc:sldMk cId="1919231578" sldId="408"/>
            <ac:spMk id="2" creationId="{00416B13-3D4C-88C1-8732-8100533E704B}"/>
          </ac:spMkLst>
        </pc:spChg>
        <pc:spChg chg="mod">
          <ac:chgData name="Phan, Kristen" userId="b01a336c-ed6b-492e-8789-322699d27f18" providerId="ADAL" clId="{50892F9D-37A3-4BC2-AE41-A144172097DF}" dt="2023-01-24T19:48:57.619" v="1998" actId="20577"/>
          <ac:spMkLst>
            <pc:docMk/>
            <pc:sldMk cId="1919231578" sldId="408"/>
            <ac:spMk id="8" creationId="{3FD1CE54-172E-B9AF-0620-67A9811F952A}"/>
          </ac:spMkLst>
        </pc:spChg>
        <pc:spChg chg="mod">
          <ac:chgData name="Phan, Kristen" userId="b01a336c-ed6b-492e-8789-322699d27f18" providerId="ADAL" clId="{50892F9D-37A3-4BC2-AE41-A144172097DF}" dt="2023-01-24T15:41:09.073" v="1956" actId="1076"/>
          <ac:spMkLst>
            <pc:docMk/>
            <pc:sldMk cId="1919231578" sldId="408"/>
            <ac:spMk id="14" creationId="{9297B959-C3C9-8B48-B0C6-1C552E44613E}"/>
          </ac:spMkLst>
        </pc:spChg>
        <pc:spChg chg="add del">
          <ac:chgData name="Phan, Kristen" userId="b01a336c-ed6b-492e-8789-322699d27f18" providerId="ADAL" clId="{50892F9D-37A3-4BC2-AE41-A144172097DF}" dt="2023-01-24T15:39:33.720" v="1919" actId="478"/>
          <ac:spMkLst>
            <pc:docMk/>
            <pc:sldMk cId="1919231578" sldId="408"/>
            <ac:spMk id="22" creationId="{C77EECF2-186F-036B-0B81-8F647C0581EC}"/>
          </ac:spMkLst>
        </pc:spChg>
        <pc:picChg chg="del">
          <ac:chgData name="Phan, Kristen" userId="b01a336c-ed6b-492e-8789-322699d27f18" providerId="ADAL" clId="{50892F9D-37A3-4BC2-AE41-A144172097DF}" dt="2023-01-24T15:39:01.030" v="1916" actId="478"/>
          <ac:picMkLst>
            <pc:docMk/>
            <pc:sldMk cId="1919231578" sldId="408"/>
            <ac:picMk id="17" creationId="{E7DA38AF-0439-88C2-0CB4-DC3368B5E8BC}"/>
          </ac:picMkLst>
        </pc:picChg>
        <pc:picChg chg="add del mod">
          <ac:chgData name="Phan, Kristen" userId="b01a336c-ed6b-492e-8789-322699d27f18" providerId="ADAL" clId="{50892F9D-37A3-4BC2-AE41-A144172097DF}" dt="2023-01-24T15:40:06.814" v="1953" actId="478"/>
          <ac:picMkLst>
            <pc:docMk/>
            <pc:sldMk cId="1919231578" sldId="408"/>
            <ac:picMk id="19" creationId="{835B7242-BEA9-DAA0-35B0-F37C592295F1}"/>
          </ac:picMkLst>
        </pc:picChg>
      </pc:sldChg>
      <pc:sldChg chg="del">
        <pc:chgData name="Phan, Kristen" userId="b01a336c-ed6b-492e-8789-322699d27f18" providerId="ADAL" clId="{50892F9D-37A3-4BC2-AE41-A144172097DF}" dt="2023-01-23T20:46:51.075" v="4" actId="47"/>
        <pc:sldMkLst>
          <pc:docMk/>
          <pc:sldMk cId="1528908650" sldId="419"/>
        </pc:sldMkLst>
      </pc:sldChg>
      <pc:sldChg chg="modSp del mod ord">
        <pc:chgData name="Phan, Kristen" userId="b01a336c-ed6b-492e-8789-322699d27f18" providerId="ADAL" clId="{50892F9D-37A3-4BC2-AE41-A144172097DF}" dt="2023-01-30T18:12:35.459" v="3326" actId="47"/>
        <pc:sldMkLst>
          <pc:docMk/>
          <pc:sldMk cId="4249545383" sldId="420"/>
        </pc:sldMkLst>
        <pc:spChg chg="mod">
          <ac:chgData name="Phan, Kristen" userId="b01a336c-ed6b-492e-8789-322699d27f18" providerId="ADAL" clId="{50892F9D-37A3-4BC2-AE41-A144172097DF}" dt="2023-01-23T20:49:25.714" v="42" actId="20577"/>
          <ac:spMkLst>
            <pc:docMk/>
            <pc:sldMk cId="4249545383" sldId="420"/>
            <ac:spMk id="38" creationId="{F58BA1A0-FE35-2A5F-6D67-119A25014328}"/>
          </ac:spMkLst>
        </pc:spChg>
        <pc:grpChg chg="mod">
          <ac:chgData name="Phan, Kristen" userId="b01a336c-ed6b-492e-8789-322699d27f18" providerId="ADAL" clId="{50892F9D-37A3-4BC2-AE41-A144172097DF}" dt="2023-01-23T20:49:31.457" v="43" actId="1076"/>
          <ac:grpSpMkLst>
            <pc:docMk/>
            <pc:sldMk cId="4249545383" sldId="420"/>
            <ac:grpSpMk id="34" creationId="{E7BA7928-B44F-7A97-E7F8-F5C04D9F89C6}"/>
          </ac:grpSpMkLst>
        </pc:grpChg>
      </pc:sldChg>
      <pc:sldChg chg="del">
        <pc:chgData name="Phan, Kristen" userId="b01a336c-ed6b-492e-8789-322699d27f18" providerId="ADAL" clId="{50892F9D-37A3-4BC2-AE41-A144172097DF}" dt="2023-01-23T20:46:51.075" v="4" actId="47"/>
        <pc:sldMkLst>
          <pc:docMk/>
          <pc:sldMk cId="2402261509" sldId="421"/>
        </pc:sldMkLst>
      </pc:sldChg>
      <pc:sldChg chg="del">
        <pc:chgData name="Phan, Kristen" userId="b01a336c-ed6b-492e-8789-322699d27f18" providerId="ADAL" clId="{50892F9D-37A3-4BC2-AE41-A144172097DF}" dt="2023-01-23T20:46:51.075" v="4" actId="47"/>
        <pc:sldMkLst>
          <pc:docMk/>
          <pc:sldMk cId="1037137726" sldId="422"/>
        </pc:sldMkLst>
      </pc:sldChg>
      <pc:sldChg chg="del">
        <pc:chgData name="Phan, Kristen" userId="b01a336c-ed6b-492e-8789-322699d27f18" providerId="ADAL" clId="{50892F9D-37A3-4BC2-AE41-A144172097DF}" dt="2023-01-23T20:46:51.075" v="4" actId="47"/>
        <pc:sldMkLst>
          <pc:docMk/>
          <pc:sldMk cId="1407726109" sldId="423"/>
        </pc:sldMkLst>
      </pc:sldChg>
      <pc:sldChg chg="modNotesTx">
        <pc:chgData name="Phan, Kristen" userId="b01a336c-ed6b-492e-8789-322699d27f18" providerId="ADAL" clId="{50892F9D-37A3-4BC2-AE41-A144172097DF}" dt="2023-01-26T13:29:03.786" v="2881" actId="20577"/>
        <pc:sldMkLst>
          <pc:docMk/>
          <pc:sldMk cId="2235817707" sldId="426"/>
        </pc:sldMkLst>
      </pc:sldChg>
      <pc:sldChg chg="modNotesTx">
        <pc:chgData name="Phan, Kristen" userId="b01a336c-ed6b-492e-8789-322699d27f18" providerId="ADAL" clId="{50892F9D-37A3-4BC2-AE41-A144172097DF}" dt="2023-01-25T17:58:26.478" v="2700" actId="20577"/>
        <pc:sldMkLst>
          <pc:docMk/>
          <pc:sldMk cId="926814967" sldId="431"/>
        </pc:sldMkLst>
      </pc:sldChg>
      <pc:sldChg chg="del">
        <pc:chgData name="Phan, Kristen" userId="b01a336c-ed6b-492e-8789-322699d27f18" providerId="ADAL" clId="{50892F9D-37A3-4BC2-AE41-A144172097DF}" dt="2023-01-23T20:46:51.075" v="4" actId="47"/>
        <pc:sldMkLst>
          <pc:docMk/>
          <pc:sldMk cId="2678520184" sldId="432"/>
        </pc:sldMkLst>
      </pc:sldChg>
      <pc:sldChg chg="del">
        <pc:chgData name="Phan, Kristen" userId="b01a336c-ed6b-492e-8789-322699d27f18" providerId="ADAL" clId="{50892F9D-37A3-4BC2-AE41-A144172097DF}" dt="2023-01-23T20:46:51.075" v="4" actId="47"/>
        <pc:sldMkLst>
          <pc:docMk/>
          <pc:sldMk cId="3345564628" sldId="433"/>
        </pc:sldMkLst>
      </pc:sldChg>
      <pc:sldChg chg="del">
        <pc:chgData name="Phan, Kristen" userId="b01a336c-ed6b-492e-8789-322699d27f18" providerId="ADAL" clId="{50892F9D-37A3-4BC2-AE41-A144172097DF}" dt="2023-01-23T20:46:51.075" v="4" actId="47"/>
        <pc:sldMkLst>
          <pc:docMk/>
          <pc:sldMk cId="213943369" sldId="434"/>
        </pc:sldMkLst>
      </pc:sldChg>
      <pc:sldChg chg="modSp mod">
        <pc:chgData name="Phan, Kristen" userId="b01a336c-ed6b-492e-8789-322699d27f18" providerId="ADAL" clId="{50892F9D-37A3-4BC2-AE41-A144172097DF}" dt="2023-01-23T21:06:55.837" v="675" actId="20577"/>
        <pc:sldMkLst>
          <pc:docMk/>
          <pc:sldMk cId="1421534499" sldId="436"/>
        </pc:sldMkLst>
        <pc:spChg chg="mod">
          <ac:chgData name="Phan, Kristen" userId="b01a336c-ed6b-492e-8789-322699d27f18" providerId="ADAL" clId="{50892F9D-37A3-4BC2-AE41-A144172097DF}" dt="2023-01-23T21:06:55.837" v="675" actId="20577"/>
          <ac:spMkLst>
            <pc:docMk/>
            <pc:sldMk cId="1421534499" sldId="436"/>
            <ac:spMk id="19" creationId="{8F109DAA-697B-C71D-45F6-379C9849F9C9}"/>
          </ac:spMkLst>
        </pc:spChg>
        <pc:spChg chg="mod">
          <ac:chgData name="Phan, Kristen" userId="b01a336c-ed6b-492e-8789-322699d27f18" providerId="ADAL" clId="{50892F9D-37A3-4BC2-AE41-A144172097DF}" dt="2023-01-23T21:00:35.337" v="289" actId="20577"/>
          <ac:spMkLst>
            <pc:docMk/>
            <pc:sldMk cId="1421534499" sldId="436"/>
            <ac:spMk id="20" creationId="{529ADA35-E4C2-A2E9-849B-BD1FAD06ED04}"/>
          </ac:spMkLst>
        </pc:spChg>
      </pc:sldChg>
      <pc:sldChg chg="del">
        <pc:chgData name="Phan, Kristen" userId="b01a336c-ed6b-492e-8789-322699d27f18" providerId="ADAL" clId="{50892F9D-37A3-4BC2-AE41-A144172097DF}" dt="2023-01-23T20:46:51.075" v="4" actId="47"/>
        <pc:sldMkLst>
          <pc:docMk/>
          <pc:sldMk cId="3937987081" sldId="437"/>
        </pc:sldMkLst>
      </pc:sldChg>
      <pc:sldChg chg="addSp delSp modSp mod delAnim modAnim">
        <pc:chgData name="Phan, Kristen" userId="b01a336c-ed6b-492e-8789-322699d27f18" providerId="ADAL" clId="{50892F9D-37A3-4BC2-AE41-A144172097DF}" dt="2023-01-30T18:13:31.747" v="3345" actId="1076"/>
        <pc:sldMkLst>
          <pc:docMk/>
          <pc:sldMk cId="3428697858" sldId="441"/>
        </pc:sldMkLst>
        <pc:spChg chg="add mod">
          <ac:chgData name="Phan, Kristen" userId="b01a336c-ed6b-492e-8789-322699d27f18" providerId="ADAL" clId="{50892F9D-37A3-4BC2-AE41-A144172097DF}" dt="2023-01-24T11:39:18.303" v="733" actId="1038"/>
          <ac:spMkLst>
            <pc:docMk/>
            <pc:sldMk cId="3428697858" sldId="441"/>
            <ac:spMk id="2" creationId="{CB3A7330-CA9C-C2B7-E487-F07012D786A3}"/>
          </ac:spMkLst>
        </pc:spChg>
        <pc:spChg chg="add mod">
          <ac:chgData name="Phan, Kristen" userId="b01a336c-ed6b-492e-8789-322699d27f18" providerId="ADAL" clId="{50892F9D-37A3-4BC2-AE41-A144172097DF}" dt="2023-01-30T18:13:31.747" v="3345" actId="1076"/>
          <ac:spMkLst>
            <pc:docMk/>
            <pc:sldMk cId="3428697858" sldId="441"/>
            <ac:spMk id="5" creationId="{9D6517FC-4C3C-84E8-E784-DDC286C6347E}"/>
          </ac:spMkLst>
        </pc:spChg>
        <pc:spChg chg="del mod">
          <ac:chgData name="Phan, Kristen" userId="b01a336c-ed6b-492e-8789-322699d27f18" providerId="ADAL" clId="{50892F9D-37A3-4BC2-AE41-A144172097DF}" dt="2023-01-24T11:37:43.012" v="693" actId="478"/>
          <ac:spMkLst>
            <pc:docMk/>
            <pc:sldMk cId="3428697858" sldId="441"/>
            <ac:spMk id="5" creationId="{A6D2D03C-3CF6-FEFA-06F8-76D90E40BAC0}"/>
          </ac:spMkLst>
        </pc:spChg>
        <pc:spChg chg="add mod">
          <ac:chgData name="Phan, Kristen" userId="b01a336c-ed6b-492e-8789-322699d27f18" providerId="ADAL" clId="{50892F9D-37A3-4BC2-AE41-A144172097DF}" dt="2023-01-24T11:39:18.303" v="733" actId="1038"/>
          <ac:spMkLst>
            <pc:docMk/>
            <pc:sldMk cId="3428697858" sldId="441"/>
            <ac:spMk id="8" creationId="{56C2E7A0-3C40-2905-CE8E-BA903E9AB659}"/>
          </ac:spMkLst>
        </pc:spChg>
        <pc:spChg chg="add mod">
          <ac:chgData name="Phan, Kristen" userId="b01a336c-ed6b-492e-8789-322699d27f18" providerId="ADAL" clId="{50892F9D-37A3-4BC2-AE41-A144172097DF}" dt="2023-01-24T11:39:18.303" v="733" actId="1038"/>
          <ac:spMkLst>
            <pc:docMk/>
            <pc:sldMk cId="3428697858" sldId="441"/>
            <ac:spMk id="12" creationId="{9C61514D-99D6-B337-C361-94C12D9BBA89}"/>
          </ac:spMkLst>
        </pc:spChg>
        <pc:grpChg chg="add mod">
          <ac:chgData name="Phan, Kristen" userId="b01a336c-ed6b-492e-8789-322699d27f18" providerId="ADAL" clId="{50892F9D-37A3-4BC2-AE41-A144172097DF}" dt="2023-01-24T11:39:18.303" v="733" actId="1038"/>
          <ac:grpSpMkLst>
            <pc:docMk/>
            <pc:sldMk cId="3428697858" sldId="441"/>
            <ac:grpSpMk id="19" creationId="{E71C58C8-651A-6A24-B320-633CBBDE6978}"/>
          </ac:grpSpMkLst>
        </pc:grpChg>
        <pc:picChg chg="add del mod">
          <ac:chgData name="Phan, Kristen" userId="b01a336c-ed6b-492e-8789-322699d27f18" providerId="ADAL" clId="{50892F9D-37A3-4BC2-AE41-A144172097DF}" dt="2023-01-26T12:14:42.542" v="2865" actId="478"/>
          <ac:picMkLst>
            <pc:docMk/>
            <pc:sldMk cId="3428697858" sldId="441"/>
            <ac:picMk id="3" creationId="{3858F3E0-C152-71BB-A873-B5F23987392A}"/>
          </ac:picMkLst>
        </pc:picChg>
        <pc:picChg chg="add mod">
          <ac:chgData name="Phan, Kristen" userId="b01a336c-ed6b-492e-8789-322699d27f18" providerId="ADAL" clId="{50892F9D-37A3-4BC2-AE41-A144172097DF}" dt="2023-01-26T12:15:18.655" v="2871" actId="1076"/>
          <ac:picMkLst>
            <pc:docMk/>
            <pc:sldMk cId="3428697858" sldId="441"/>
            <ac:picMk id="5" creationId="{0292A8DA-E94C-A298-C855-1799865BCECD}"/>
          </ac:picMkLst>
        </pc:picChg>
        <pc:picChg chg="add mod">
          <ac:chgData name="Phan, Kristen" userId="b01a336c-ed6b-492e-8789-322699d27f18" providerId="ADAL" clId="{50892F9D-37A3-4BC2-AE41-A144172097DF}" dt="2023-01-24T11:39:18.303" v="733" actId="1038"/>
          <ac:picMkLst>
            <pc:docMk/>
            <pc:sldMk cId="3428697858" sldId="441"/>
            <ac:picMk id="1026" creationId="{B428F333-AE6D-EE34-33AC-08BAE18A38A9}"/>
          </ac:picMkLst>
        </pc:picChg>
        <pc:cxnChg chg="add mod">
          <ac:chgData name="Phan, Kristen" userId="b01a336c-ed6b-492e-8789-322699d27f18" providerId="ADAL" clId="{50892F9D-37A3-4BC2-AE41-A144172097DF}" dt="2023-01-24T11:39:18.303" v="733" actId="1038"/>
          <ac:cxnSpMkLst>
            <pc:docMk/>
            <pc:sldMk cId="3428697858" sldId="441"/>
            <ac:cxnSpMk id="4" creationId="{1D6A2D5C-F8C1-557C-5A86-3601E28D3199}"/>
          </ac:cxnSpMkLst>
        </pc:cxnChg>
        <pc:cxnChg chg="add mod">
          <ac:chgData name="Phan, Kristen" userId="b01a336c-ed6b-492e-8789-322699d27f18" providerId="ADAL" clId="{50892F9D-37A3-4BC2-AE41-A144172097DF}" dt="2023-01-24T11:39:18.303" v="733" actId="1038"/>
          <ac:cxnSpMkLst>
            <pc:docMk/>
            <pc:sldMk cId="3428697858" sldId="441"/>
            <ac:cxnSpMk id="10" creationId="{CCF6004D-6989-DFFF-AAB2-8490842C41C6}"/>
          </ac:cxnSpMkLst>
        </pc:cxnChg>
        <pc:cxnChg chg="add mod">
          <ac:chgData name="Phan, Kristen" userId="b01a336c-ed6b-492e-8789-322699d27f18" providerId="ADAL" clId="{50892F9D-37A3-4BC2-AE41-A144172097DF}" dt="2023-01-24T11:39:18.303" v="733" actId="1038"/>
          <ac:cxnSpMkLst>
            <pc:docMk/>
            <pc:sldMk cId="3428697858" sldId="441"/>
            <ac:cxnSpMk id="13" creationId="{55677AD1-8F48-6799-766A-2D13EED352B0}"/>
          </ac:cxnSpMkLst>
        </pc:cxnChg>
      </pc:sldChg>
      <pc:sldChg chg="modSp mod">
        <pc:chgData name="Phan, Kristen" userId="b01a336c-ed6b-492e-8789-322699d27f18" providerId="ADAL" clId="{50892F9D-37A3-4BC2-AE41-A144172097DF}" dt="2023-01-26T17:12:46.592" v="3206" actId="20577"/>
        <pc:sldMkLst>
          <pc:docMk/>
          <pc:sldMk cId="1145956395" sldId="442"/>
        </pc:sldMkLst>
        <pc:spChg chg="mod">
          <ac:chgData name="Phan, Kristen" userId="b01a336c-ed6b-492e-8789-322699d27f18" providerId="ADAL" clId="{50892F9D-37A3-4BC2-AE41-A144172097DF}" dt="2023-01-26T17:12:46.592" v="3206" actId="20577"/>
          <ac:spMkLst>
            <pc:docMk/>
            <pc:sldMk cId="1145956395" sldId="442"/>
            <ac:spMk id="2" creationId="{3D88BD99-1294-B89D-03A2-7CC1EB51BA54}"/>
          </ac:spMkLst>
        </pc:spChg>
      </pc:sldChg>
      <pc:sldChg chg="addSp delSp modSp mod delAnim modAnim">
        <pc:chgData name="Phan, Kristen" userId="b01a336c-ed6b-492e-8789-322699d27f18" providerId="ADAL" clId="{50892F9D-37A3-4BC2-AE41-A144172097DF}" dt="2023-01-26T16:13:02.617" v="2885" actId="20577"/>
        <pc:sldMkLst>
          <pc:docMk/>
          <pc:sldMk cId="134820764" sldId="444"/>
        </pc:sldMkLst>
        <pc:spChg chg="add mod">
          <ac:chgData name="Phan, Kristen" userId="b01a336c-ed6b-492e-8789-322699d27f18" providerId="ADAL" clId="{50892F9D-37A3-4BC2-AE41-A144172097DF}" dt="2023-01-25T18:00:23.711" v="2733" actId="20577"/>
          <ac:spMkLst>
            <pc:docMk/>
            <pc:sldMk cId="134820764" sldId="444"/>
            <ac:spMk id="3" creationId="{264B7B40-7463-2424-630A-C22BBA6BE57D}"/>
          </ac:spMkLst>
        </pc:spChg>
        <pc:spChg chg="add mod">
          <ac:chgData name="Phan, Kristen" userId="b01a336c-ed6b-492e-8789-322699d27f18" providerId="ADAL" clId="{50892F9D-37A3-4BC2-AE41-A144172097DF}" dt="2023-01-26T16:13:02.617" v="2885" actId="20577"/>
          <ac:spMkLst>
            <pc:docMk/>
            <pc:sldMk cId="134820764" sldId="444"/>
            <ac:spMk id="4" creationId="{0E5DFDC8-F772-3E5A-54E5-75FD82C5E082}"/>
          </ac:spMkLst>
        </pc:spChg>
        <pc:spChg chg="add mod">
          <ac:chgData name="Phan, Kristen" userId="b01a336c-ed6b-492e-8789-322699d27f18" providerId="ADAL" clId="{50892F9D-37A3-4BC2-AE41-A144172097DF}" dt="2023-01-25T18:02:25.475" v="2749" actId="14100"/>
          <ac:spMkLst>
            <pc:docMk/>
            <pc:sldMk cId="134820764" sldId="444"/>
            <ac:spMk id="5" creationId="{7F9DB0D0-4CAA-1191-6D21-CA1CDCE8D3E4}"/>
          </ac:spMkLst>
        </pc:spChg>
        <pc:spChg chg="del mod">
          <ac:chgData name="Phan, Kristen" userId="b01a336c-ed6b-492e-8789-322699d27f18" providerId="ADAL" clId="{50892F9D-37A3-4BC2-AE41-A144172097DF}" dt="2023-01-25T18:00:27.510" v="2734" actId="478"/>
          <ac:spMkLst>
            <pc:docMk/>
            <pc:sldMk cId="134820764" sldId="444"/>
            <ac:spMk id="6" creationId="{8BB24A9B-FEE2-41E2-5F19-65F0D3640EB0}"/>
          </ac:spMkLst>
        </pc:spChg>
        <pc:spChg chg="del mod">
          <ac:chgData name="Phan, Kristen" userId="b01a336c-ed6b-492e-8789-322699d27f18" providerId="ADAL" clId="{50892F9D-37A3-4BC2-AE41-A144172097DF}" dt="2023-01-25T18:00:27.510" v="2734" actId="478"/>
          <ac:spMkLst>
            <pc:docMk/>
            <pc:sldMk cId="134820764" sldId="444"/>
            <ac:spMk id="7" creationId="{6DBD54E2-D903-8FC6-4A48-62DAA910416B}"/>
          </ac:spMkLst>
        </pc:spChg>
        <pc:spChg chg="del mod">
          <ac:chgData name="Phan, Kristen" userId="b01a336c-ed6b-492e-8789-322699d27f18" providerId="ADAL" clId="{50892F9D-37A3-4BC2-AE41-A144172097DF}" dt="2023-01-25T18:00:27.510" v="2734" actId="478"/>
          <ac:spMkLst>
            <pc:docMk/>
            <pc:sldMk cId="134820764" sldId="444"/>
            <ac:spMk id="16" creationId="{19EBE360-CFDE-7DEE-0EFD-0B38D25EE561}"/>
          </ac:spMkLst>
        </pc:spChg>
        <pc:spChg chg="del mod">
          <ac:chgData name="Phan, Kristen" userId="b01a336c-ed6b-492e-8789-322699d27f18" providerId="ADAL" clId="{50892F9D-37A3-4BC2-AE41-A144172097DF}" dt="2023-01-25T18:00:27.510" v="2734" actId="478"/>
          <ac:spMkLst>
            <pc:docMk/>
            <pc:sldMk cId="134820764" sldId="444"/>
            <ac:spMk id="17" creationId="{29D0F0C0-3D07-4860-DC91-BE17A7A0D5E1}"/>
          </ac:spMkLst>
        </pc:spChg>
        <pc:spChg chg="mod">
          <ac:chgData name="Phan, Kristen" userId="b01a336c-ed6b-492e-8789-322699d27f18" providerId="ADAL" clId="{50892F9D-37A3-4BC2-AE41-A144172097DF}" dt="2023-01-25T18:01:26.107" v="2741" actId="14100"/>
          <ac:spMkLst>
            <pc:docMk/>
            <pc:sldMk cId="134820764" sldId="444"/>
            <ac:spMk id="18" creationId="{4A5F088C-C835-50D0-E04A-48D3C30A8E53}"/>
          </ac:spMkLst>
        </pc:spChg>
        <pc:spChg chg="mod">
          <ac:chgData name="Phan, Kristen" userId="b01a336c-ed6b-492e-8789-322699d27f18" providerId="ADAL" clId="{50892F9D-37A3-4BC2-AE41-A144172097DF}" dt="2023-01-25T18:02:18.747" v="2746" actId="14100"/>
          <ac:spMkLst>
            <pc:docMk/>
            <pc:sldMk cId="134820764" sldId="444"/>
            <ac:spMk id="19" creationId="{F321C451-8E2A-B820-32F3-FB1AB0798AC5}"/>
          </ac:spMkLst>
        </pc:spChg>
        <pc:spChg chg="del topLvl">
          <ac:chgData name="Phan, Kristen" userId="b01a336c-ed6b-492e-8789-322699d27f18" providerId="ADAL" clId="{50892F9D-37A3-4BC2-AE41-A144172097DF}" dt="2023-01-23T21:01:40.147" v="290" actId="478"/>
          <ac:spMkLst>
            <pc:docMk/>
            <pc:sldMk cId="134820764" sldId="444"/>
            <ac:spMk id="46" creationId="{3142268C-527F-5D8A-B52F-546F578DCE87}"/>
          </ac:spMkLst>
        </pc:spChg>
        <pc:grpChg chg="topLvl">
          <ac:chgData name="Phan, Kristen" userId="b01a336c-ed6b-492e-8789-322699d27f18" providerId="ADAL" clId="{50892F9D-37A3-4BC2-AE41-A144172097DF}" dt="2023-01-23T21:01:40.147" v="290" actId="478"/>
          <ac:grpSpMkLst>
            <pc:docMk/>
            <pc:sldMk cId="134820764" sldId="444"/>
            <ac:grpSpMk id="47" creationId="{934EF676-5C0E-719A-4B88-54C7C56E9812}"/>
          </ac:grpSpMkLst>
        </pc:grpChg>
        <pc:grpChg chg="del">
          <ac:chgData name="Phan, Kristen" userId="b01a336c-ed6b-492e-8789-322699d27f18" providerId="ADAL" clId="{50892F9D-37A3-4BC2-AE41-A144172097DF}" dt="2023-01-23T21:01:40.147" v="290" actId="478"/>
          <ac:grpSpMkLst>
            <pc:docMk/>
            <pc:sldMk cId="134820764" sldId="444"/>
            <ac:grpSpMk id="57" creationId="{58CBBC3E-ED09-6E68-DFC7-DC6500DB2DB0}"/>
          </ac:grpSpMkLst>
        </pc:grpChg>
        <pc:picChg chg="mod">
          <ac:chgData name="Phan, Kristen" userId="b01a336c-ed6b-492e-8789-322699d27f18" providerId="ADAL" clId="{50892F9D-37A3-4BC2-AE41-A144172097DF}" dt="2023-01-25T18:01:30.464" v="2744" actId="1076"/>
          <ac:picMkLst>
            <pc:docMk/>
            <pc:sldMk cId="134820764" sldId="444"/>
            <ac:picMk id="2" creationId="{8FD924AF-12AE-2819-B36A-7DE835F14A47}"/>
          </ac:picMkLst>
        </pc:picChg>
        <pc:picChg chg="del">
          <ac:chgData name="Phan, Kristen" userId="b01a336c-ed6b-492e-8789-322699d27f18" providerId="ADAL" clId="{50892F9D-37A3-4BC2-AE41-A144172097DF}" dt="2023-01-23T21:05:27.022" v="600" actId="478"/>
          <ac:picMkLst>
            <pc:docMk/>
            <pc:sldMk cId="134820764" sldId="444"/>
            <ac:picMk id="4" creationId="{70F2CC6E-19A1-FC24-19E5-0D0313767EC0}"/>
          </ac:picMkLst>
        </pc:picChg>
        <pc:picChg chg="add del mod ord">
          <ac:chgData name="Phan, Kristen" userId="b01a336c-ed6b-492e-8789-322699d27f18" providerId="ADAL" clId="{50892F9D-37A3-4BC2-AE41-A144172097DF}" dt="2023-01-25T18:00:27.510" v="2734" actId="478"/>
          <ac:picMkLst>
            <pc:docMk/>
            <pc:sldMk cId="134820764" sldId="444"/>
            <ac:picMk id="8" creationId="{DE94A6AC-7D19-9D59-2790-A7062FB72C3E}"/>
          </ac:picMkLst>
        </pc:picChg>
      </pc:sldChg>
      <pc:sldChg chg="del">
        <pc:chgData name="Phan, Kristen" userId="b01a336c-ed6b-492e-8789-322699d27f18" providerId="ADAL" clId="{50892F9D-37A3-4BC2-AE41-A144172097DF}" dt="2023-01-23T20:46:51.075" v="4" actId="47"/>
        <pc:sldMkLst>
          <pc:docMk/>
          <pc:sldMk cId="102131483" sldId="445"/>
        </pc:sldMkLst>
      </pc:sldChg>
      <pc:sldChg chg="del ord">
        <pc:chgData name="Phan, Kristen" userId="b01a336c-ed6b-492e-8789-322699d27f18" providerId="ADAL" clId="{50892F9D-37A3-4BC2-AE41-A144172097DF}" dt="2023-01-23T21:00:16.682" v="283" actId="47"/>
        <pc:sldMkLst>
          <pc:docMk/>
          <pc:sldMk cId="504155447" sldId="2147469067"/>
        </pc:sldMkLst>
      </pc:sldChg>
      <pc:sldChg chg="addSp delSp modSp mod addAnim delAnim modAnim">
        <pc:chgData name="Phan, Kristen" userId="b01a336c-ed6b-492e-8789-322699d27f18" providerId="ADAL" clId="{50892F9D-37A3-4BC2-AE41-A144172097DF}" dt="2023-01-27T12:33:50.187" v="3325"/>
        <pc:sldMkLst>
          <pc:docMk/>
          <pc:sldMk cId="789161348" sldId="2147469068"/>
        </pc:sldMkLst>
        <pc:spChg chg="add del mod">
          <ac:chgData name="Phan, Kristen" userId="b01a336c-ed6b-492e-8789-322699d27f18" providerId="ADAL" clId="{50892F9D-37A3-4BC2-AE41-A144172097DF}" dt="2023-01-27T12:25:27.413" v="3235" actId="478"/>
          <ac:spMkLst>
            <pc:docMk/>
            <pc:sldMk cId="789161348" sldId="2147469068"/>
            <ac:spMk id="5" creationId="{E555D560-F474-9842-A48A-2F19380B6C6F}"/>
          </ac:spMkLst>
        </pc:spChg>
        <pc:spChg chg="add mod topLvl">
          <ac:chgData name="Phan, Kristen" userId="b01a336c-ed6b-492e-8789-322699d27f18" providerId="ADAL" clId="{50892F9D-37A3-4BC2-AE41-A144172097DF}" dt="2023-01-26T17:09:58.162" v="3111" actId="165"/>
          <ac:spMkLst>
            <pc:docMk/>
            <pc:sldMk cId="789161348" sldId="2147469068"/>
            <ac:spMk id="5" creationId="{F17FF3D8-68C4-F313-23A6-823C95AFE034}"/>
          </ac:spMkLst>
        </pc:spChg>
        <pc:spChg chg="add mod">
          <ac:chgData name="Phan, Kristen" userId="b01a336c-ed6b-492e-8789-322699d27f18" providerId="ADAL" clId="{50892F9D-37A3-4BC2-AE41-A144172097DF}" dt="2023-01-27T12:26:43.649" v="3245" actId="14100"/>
          <ac:spMkLst>
            <pc:docMk/>
            <pc:sldMk cId="789161348" sldId="2147469068"/>
            <ac:spMk id="6" creationId="{09C983A1-246F-6400-9CED-7453975404E9}"/>
          </ac:spMkLst>
        </pc:spChg>
        <pc:spChg chg="add del mod">
          <ac:chgData name="Phan, Kristen" userId="b01a336c-ed6b-492e-8789-322699d27f18" providerId="ADAL" clId="{50892F9D-37A3-4BC2-AE41-A144172097DF}" dt="2023-01-27T12:33:39.299" v="3323" actId="1035"/>
          <ac:spMkLst>
            <pc:docMk/>
            <pc:sldMk cId="789161348" sldId="2147469068"/>
            <ac:spMk id="8" creationId="{2016CE4D-4AAB-BCCD-8E6D-F66057A7F5D7}"/>
          </ac:spMkLst>
        </pc:spChg>
        <pc:spChg chg="add mod">
          <ac:chgData name="Phan, Kristen" userId="b01a336c-ed6b-492e-8789-322699d27f18" providerId="ADAL" clId="{50892F9D-37A3-4BC2-AE41-A144172097DF}" dt="2023-01-27T12:29:09.802" v="3254" actId="571"/>
          <ac:spMkLst>
            <pc:docMk/>
            <pc:sldMk cId="789161348" sldId="2147469068"/>
            <ac:spMk id="12" creationId="{3639E41C-8DD1-1D52-42C5-2F04FA790ADD}"/>
          </ac:spMkLst>
        </pc:spChg>
        <pc:spChg chg="add mod">
          <ac:chgData name="Phan, Kristen" userId="b01a336c-ed6b-492e-8789-322699d27f18" providerId="ADAL" clId="{50892F9D-37A3-4BC2-AE41-A144172097DF}" dt="2023-01-26T17:09:50.009" v="3110"/>
          <ac:spMkLst>
            <pc:docMk/>
            <pc:sldMk cId="789161348" sldId="2147469068"/>
            <ac:spMk id="17" creationId="{E6FD8CF7-0CCE-B39C-FB92-19C51D2B2C1B}"/>
          </ac:spMkLst>
        </pc:spChg>
        <pc:spChg chg="mod">
          <ac:chgData name="Phan, Kristen" userId="b01a336c-ed6b-492e-8789-322699d27f18" providerId="ADAL" clId="{50892F9D-37A3-4BC2-AE41-A144172097DF}" dt="2023-01-27T12:31:40.847" v="3257" actId="1076"/>
          <ac:spMkLst>
            <pc:docMk/>
            <pc:sldMk cId="789161348" sldId="2147469068"/>
            <ac:spMk id="18" creationId="{801E518E-233E-D1F6-EC76-856B646CAD6E}"/>
          </ac:spMkLst>
        </pc:spChg>
        <pc:spChg chg="mod">
          <ac:chgData name="Phan, Kristen" userId="b01a336c-ed6b-492e-8789-322699d27f18" providerId="ADAL" clId="{50892F9D-37A3-4BC2-AE41-A144172097DF}" dt="2023-01-24T15:43:08.988" v="1961"/>
          <ac:spMkLst>
            <pc:docMk/>
            <pc:sldMk cId="789161348" sldId="2147469068"/>
            <ac:spMk id="63" creationId="{314A3CCD-FE35-10B4-D004-18A72184FACD}"/>
          </ac:spMkLst>
        </pc:spChg>
        <pc:grpChg chg="mod">
          <ac:chgData name="Phan, Kristen" userId="b01a336c-ed6b-492e-8789-322699d27f18" providerId="ADAL" clId="{50892F9D-37A3-4BC2-AE41-A144172097DF}" dt="2023-01-27T12:25:30.992" v="3236" actId="1076"/>
          <ac:grpSpMkLst>
            <pc:docMk/>
            <pc:sldMk cId="789161348" sldId="2147469068"/>
            <ac:grpSpMk id="4" creationId="{2A1A3E66-BA74-FB78-5CC7-54AC288D04A6}"/>
          </ac:grpSpMkLst>
        </pc:grpChg>
        <pc:grpChg chg="add del mod">
          <ac:chgData name="Phan, Kristen" userId="b01a336c-ed6b-492e-8789-322699d27f18" providerId="ADAL" clId="{50892F9D-37A3-4BC2-AE41-A144172097DF}" dt="2023-01-26T17:09:58.162" v="3111" actId="165"/>
          <ac:grpSpMkLst>
            <pc:docMk/>
            <pc:sldMk cId="789161348" sldId="2147469068"/>
            <ac:grpSpMk id="16" creationId="{4B576CEC-8174-3756-5167-9B8A714B508E}"/>
          </ac:grpSpMkLst>
        </pc:grpChg>
        <pc:grpChg chg="add mod">
          <ac:chgData name="Phan, Kristen" userId="b01a336c-ed6b-492e-8789-322699d27f18" providerId="ADAL" clId="{50892F9D-37A3-4BC2-AE41-A144172097DF}" dt="2023-01-26T17:10:14.268" v="3113" actId="164"/>
          <ac:grpSpMkLst>
            <pc:docMk/>
            <pc:sldMk cId="789161348" sldId="2147469068"/>
            <ac:grpSpMk id="19" creationId="{9D9753AD-97AF-0E67-EF50-8DA598A2B7DE}"/>
          </ac:grpSpMkLst>
        </pc:grpChg>
        <pc:grpChg chg="del">
          <ac:chgData name="Phan, Kristen" userId="b01a336c-ed6b-492e-8789-322699d27f18" providerId="ADAL" clId="{50892F9D-37A3-4BC2-AE41-A144172097DF}" dt="2023-01-27T12:25:03.706" v="3229" actId="478"/>
          <ac:grpSpMkLst>
            <pc:docMk/>
            <pc:sldMk cId="789161348" sldId="2147469068"/>
            <ac:grpSpMk id="65" creationId="{274BE8D1-48B5-7562-FC43-6AEFE60B748C}"/>
          </ac:grpSpMkLst>
        </pc:grpChg>
        <pc:picChg chg="add mod topLvl">
          <ac:chgData name="Phan, Kristen" userId="b01a336c-ed6b-492e-8789-322699d27f18" providerId="ADAL" clId="{50892F9D-37A3-4BC2-AE41-A144172097DF}" dt="2023-01-26T17:10:54.468" v="3166" actId="1037"/>
          <ac:picMkLst>
            <pc:docMk/>
            <pc:sldMk cId="789161348" sldId="2147469068"/>
            <ac:picMk id="6" creationId="{984FBD69-BAD2-FD59-A9FC-C895A09F212E}"/>
          </ac:picMkLst>
        </pc:picChg>
        <pc:cxnChg chg="add mod topLvl">
          <ac:chgData name="Phan, Kristen" userId="b01a336c-ed6b-492e-8789-322699d27f18" providerId="ADAL" clId="{50892F9D-37A3-4BC2-AE41-A144172097DF}" dt="2023-01-26T17:10:49.315" v="3141" actId="14100"/>
          <ac:cxnSpMkLst>
            <pc:docMk/>
            <pc:sldMk cId="789161348" sldId="2147469068"/>
            <ac:cxnSpMk id="8" creationId="{497E3C62-42A8-461B-A60B-878DE970D4F1}"/>
          </ac:cxnSpMkLst>
        </pc:cxnChg>
      </pc:sldChg>
      <pc:sldChg chg="modSp mod">
        <pc:chgData name="Phan, Kristen" userId="b01a336c-ed6b-492e-8789-322699d27f18" providerId="ADAL" clId="{50892F9D-37A3-4BC2-AE41-A144172097DF}" dt="2023-01-24T11:52:55.930" v="735" actId="20577"/>
        <pc:sldMkLst>
          <pc:docMk/>
          <pc:sldMk cId="2779770924" sldId="2147469069"/>
        </pc:sldMkLst>
        <pc:spChg chg="mod">
          <ac:chgData name="Phan, Kristen" userId="b01a336c-ed6b-492e-8789-322699d27f18" providerId="ADAL" clId="{50892F9D-37A3-4BC2-AE41-A144172097DF}" dt="2023-01-24T11:52:55.930" v="735" actId="20577"/>
          <ac:spMkLst>
            <pc:docMk/>
            <pc:sldMk cId="2779770924" sldId="2147469069"/>
            <ac:spMk id="22" creationId="{89F0636D-51E3-ED94-9DF6-4EAE9C5E5C45}"/>
          </ac:spMkLst>
        </pc:spChg>
      </pc:sldChg>
      <pc:sldChg chg="modSp mod">
        <pc:chgData name="Phan, Kristen" userId="b01a336c-ed6b-492e-8789-322699d27f18" providerId="ADAL" clId="{50892F9D-37A3-4BC2-AE41-A144172097DF}" dt="2023-01-24T11:53:00.328" v="736" actId="20577"/>
        <pc:sldMkLst>
          <pc:docMk/>
          <pc:sldMk cId="2763160598" sldId="2147469071"/>
        </pc:sldMkLst>
        <pc:spChg chg="mod">
          <ac:chgData name="Phan, Kristen" userId="b01a336c-ed6b-492e-8789-322699d27f18" providerId="ADAL" clId="{50892F9D-37A3-4BC2-AE41-A144172097DF}" dt="2023-01-24T11:53:00.328" v="736" actId="20577"/>
          <ac:spMkLst>
            <pc:docMk/>
            <pc:sldMk cId="2763160598" sldId="2147469071"/>
            <ac:spMk id="22" creationId="{89F0636D-51E3-ED94-9DF6-4EAE9C5E5C45}"/>
          </ac:spMkLst>
        </pc:spChg>
      </pc:sldChg>
      <pc:sldChg chg="modSp mod">
        <pc:chgData name="Phan, Kristen" userId="b01a336c-ed6b-492e-8789-322699d27f18" providerId="ADAL" clId="{50892F9D-37A3-4BC2-AE41-A144172097DF}" dt="2023-01-26T17:06:37.643" v="3101" actId="20577"/>
        <pc:sldMkLst>
          <pc:docMk/>
          <pc:sldMk cId="68428966" sldId="2147469072"/>
        </pc:sldMkLst>
        <pc:spChg chg="mod">
          <ac:chgData name="Phan, Kristen" userId="b01a336c-ed6b-492e-8789-322699d27f18" providerId="ADAL" clId="{50892F9D-37A3-4BC2-AE41-A144172097DF}" dt="2023-01-24T14:47:05.086" v="816" actId="20577"/>
          <ac:spMkLst>
            <pc:docMk/>
            <pc:sldMk cId="68428966" sldId="2147469072"/>
            <ac:spMk id="41" creationId="{231B88AB-14D5-CAA5-68F9-29DC767F8ABA}"/>
          </ac:spMkLst>
        </pc:spChg>
        <pc:spChg chg="mod">
          <ac:chgData name="Phan, Kristen" userId="b01a336c-ed6b-492e-8789-322699d27f18" providerId="ADAL" clId="{50892F9D-37A3-4BC2-AE41-A144172097DF}" dt="2023-01-26T17:06:37.643" v="3101" actId="20577"/>
          <ac:spMkLst>
            <pc:docMk/>
            <pc:sldMk cId="68428966" sldId="2147469072"/>
            <ac:spMk id="46" creationId="{B4D35C1D-CA25-42D0-ACA0-4B847A83175E}"/>
          </ac:spMkLst>
        </pc:spChg>
      </pc:sldChg>
      <pc:sldChg chg="modSp mod">
        <pc:chgData name="Phan, Kristen" userId="b01a336c-ed6b-492e-8789-322699d27f18" providerId="ADAL" clId="{50892F9D-37A3-4BC2-AE41-A144172097DF}" dt="2023-01-26T17:06:41.955" v="3102"/>
        <pc:sldMkLst>
          <pc:docMk/>
          <pc:sldMk cId="3019844316" sldId="2147469073"/>
        </pc:sldMkLst>
        <pc:spChg chg="mod">
          <ac:chgData name="Phan, Kristen" userId="b01a336c-ed6b-492e-8789-322699d27f18" providerId="ADAL" clId="{50892F9D-37A3-4BC2-AE41-A144172097DF}" dt="2023-01-24T14:47:14.978" v="838" actId="20577"/>
          <ac:spMkLst>
            <pc:docMk/>
            <pc:sldMk cId="3019844316" sldId="2147469073"/>
            <ac:spMk id="41" creationId="{231B88AB-14D5-CAA5-68F9-29DC767F8ABA}"/>
          </ac:spMkLst>
        </pc:spChg>
        <pc:spChg chg="mod">
          <ac:chgData name="Phan, Kristen" userId="b01a336c-ed6b-492e-8789-322699d27f18" providerId="ADAL" clId="{50892F9D-37A3-4BC2-AE41-A144172097DF}" dt="2023-01-26T17:06:41.955" v="3102"/>
          <ac:spMkLst>
            <pc:docMk/>
            <pc:sldMk cId="3019844316" sldId="2147469073"/>
            <ac:spMk id="46" creationId="{B4D35C1D-CA25-42D0-ACA0-4B847A83175E}"/>
          </ac:spMkLst>
        </pc:spChg>
      </pc:sldChg>
      <pc:sldChg chg="modSp mod">
        <pc:chgData name="Phan, Kristen" userId="b01a336c-ed6b-492e-8789-322699d27f18" providerId="ADAL" clId="{50892F9D-37A3-4BC2-AE41-A144172097DF}" dt="2023-01-26T16:15:01.567" v="2908" actId="20577"/>
        <pc:sldMkLst>
          <pc:docMk/>
          <pc:sldMk cId="2126279701" sldId="2147469074"/>
        </pc:sldMkLst>
        <pc:spChg chg="mod">
          <ac:chgData name="Phan, Kristen" userId="b01a336c-ed6b-492e-8789-322699d27f18" providerId="ADAL" clId="{50892F9D-37A3-4BC2-AE41-A144172097DF}" dt="2023-01-24T14:47:20.414" v="847" actId="20577"/>
          <ac:spMkLst>
            <pc:docMk/>
            <pc:sldMk cId="2126279701" sldId="2147469074"/>
            <ac:spMk id="41" creationId="{231B88AB-14D5-CAA5-68F9-29DC767F8ABA}"/>
          </ac:spMkLst>
        </pc:spChg>
        <pc:spChg chg="mod">
          <ac:chgData name="Phan, Kristen" userId="b01a336c-ed6b-492e-8789-322699d27f18" providerId="ADAL" clId="{50892F9D-37A3-4BC2-AE41-A144172097DF}" dt="2023-01-26T16:15:01.567" v="2908" actId="20577"/>
          <ac:spMkLst>
            <pc:docMk/>
            <pc:sldMk cId="2126279701" sldId="2147469074"/>
            <ac:spMk id="46" creationId="{B4D35C1D-CA25-42D0-ACA0-4B847A83175E}"/>
          </ac:spMkLst>
        </pc:spChg>
      </pc:sldChg>
      <pc:sldChg chg="addSp delSp modSp mod ord delAnim modAnim">
        <pc:chgData name="Phan, Kristen" userId="b01a336c-ed6b-492e-8789-322699d27f18" providerId="ADAL" clId="{50892F9D-37A3-4BC2-AE41-A144172097DF}" dt="2023-01-26T17:09:41.201" v="3109" actId="21"/>
        <pc:sldMkLst>
          <pc:docMk/>
          <pc:sldMk cId="3690798880" sldId="2147469075"/>
        </pc:sldMkLst>
        <pc:spChg chg="add del mod">
          <ac:chgData name="Phan, Kristen" userId="b01a336c-ed6b-492e-8789-322699d27f18" providerId="ADAL" clId="{50892F9D-37A3-4BC2-AE41-A144172097DF}" dt="2023-01-26T16:52:21.919" v="2928" actId="478"/>
          <ac:spMkLst>
            <pc:docMk/>
            <pc:sldMk cId="3690798880" sldId="2147469075"/>
            <ac:spMk id="5" creationId="{BC2877D0-9C9C-1C91-6200-BC328BA64CD6}"/>
          </ac:spMkLst>
        </pc:spChg>
        <pc:spChg chg="add del mod">
          <ac:chgData name="Phan, Kristen" userId="b01a336c-ed6b-492e-8789-322699d27f18" providerId="ADAL" clId="{50892F9D-37A3-4BC2-AE41-A144172097DF}" dt="2023-01-26T16:53:11.457" v="2936" actId="478"/>
          <ac:spMkLst>
            <pc:docMk/>
            <pc:sldMk cId="3690798880" sldId="2147469075"/>
            <ac:spMk id="6" creationId="{C4E1F149-AA73-D8F4-9927-591F6E855A36}"/>
          </ac:spMkLst>
        </pc:spChg>
        <pc:spChg chg="add mod">
          <ac:chgData name="Phan, Kristen" userId="b01a336c-ed6b-492e-8789-322699d27f18" providerId="ADAL" clId="{50892F9D-37A3-4BC2-AE41-A144172097DF}" dt="2023-01-26T17:00:59.848" v="2961" actId="1076"/>
          <ac:spMkLst>
            <pc:docMk/>
            <pc:sldMk cId="3690798880" sldId="2147469075"/>
            <ac:spMk id="12" creationId="{F0D64D45-A4A8-283C-D6D7-AD7773A2364E}"/>
          </ac:spMkLst>
        </pc:spChg>
        <pc:spChg chg="mod">
          <ac:chgData name="Phan, Kristen" userId="b01a336c-ed6b-492e-8789-322699d27f18" providerId="ADAL" clId="{50892F9D-37A3-4BC2-AE41-A144172097DF}" dt="2023-01-26T17:01:36.579" v="2978" actId="1076"/>
          <ac:spMkLst>
            <pc:docMk/>
            <pc:sldMk cId="3690798880" sldId="2147469075"/>
            <ac:spMk id="18" creationId="{801E518E-233E-D1F6-EC76-856B646CAD6E}"/>
          </ac:spMkLst>
        </pc:spChg>
        <pc:spChg chg="add del mod">
          <ac:chgData name="Phan, Kristen" userId="b01a336c-ed6b-492e-8789-322699d27f18" providerId="ADAL" clId="{50892F9D-37A3-4BC2-AE41-A144172097DF}" dt="2023-01-26T17:09:41.201" v="3109" actId="21"/>
          <ac:spMkLst>
            <pc:docMk/>
            <pc:sldMk cId="3690798880" sldId="2147469075"/>
            <ac:spMk id="19" creationId="{B4A758CA-EBFC-C799-CC59-2430162B3C4D}"/>
          </ac:spMkLst>
        </pc:spChg>
        <pc:spChg chg="mod">
          <ac:chgData name="Phan, Kristen" userId="b01a336c-ed6b-492e-8789-322699d27f18" providerId="ADAL" clId="{50892F9D-37A3-4BC2-AE41-A144172097DF}" dt="2023-01-24T15:24:48.924" v="1844"/>
          <ac:spMkLst>
            <pc:docMk/>
            <pc:sldMk cId="3690798880" sldId="2147469075"/>
            <ac:spMk id="63" creationId="{314A3CCD-FE35-10B4-D004-18A72184FACD}"/>
          </ac:spMkLst>
        </pc:spChg>
        <pc:spChg chg="mod">
          <ac:chgData name="Phan, Kristen" userId="b01a336c-ed6b-492e-8789-322699d27f18" providerId="ADAL" clId="{50892F9D-37A3-4BC2-AE41-A144172097DF}" dt="2023-01-24T16:01:24.440" v="1982" actId="20577"/>
          <ac:spMkLst>
            <pc:docMk/>
            <pc:sldMk cId="3690798880" sldId="2147469075"/>
            <ac:spMk id="71" creationId="{113094EA-2FEE-C884-302E-DE1834184177}"/>
          </ac:spMkLst>
        </pc:spChg>
        <pc:grpChg chg="del">
          <ac:chgData name="Phan, Kristen" userId="b01a336c-ed6b-492e-8789-322699d27f18" providerId="ADAL" clId="{50892F9D-37A3-4BC2-AE41-A144172097DF}" dt="2023-01-24T15:03:17.182" v="1102" actId="478"/>
          <ac:grpSpMkLst>
            <pc:docMk/>
            <pc:sldMk cId="3690798880" sldId="2147469075"/>
            <ac:grpSpMk id="8" creationId="{9E4757E2-5E8D-D152-282D-40ED3F3A5AB4}"/>
          </ac:grpSpMkLst>
        </pc:grpChg>
        <pc:picChg chg="add del mod">
          <ac:chgData name="Phan, Kristen" userId="b01a336c-ed6b-492e-8789-322699d27f18" providerId="ADAL" clId="{50892F9D-37A3-4BC2-AE41-A144172097DF}" dt="2023-01-26T17:08:39.887" v="3103" actId="21"/>
          <ac:picMkLst>
            <pc:docMk/>
            <pc:sldMk cId="3690798880" sldId="2147469075"/>
            <ac:picMk id="16" creationId="{37699D07-F12D-0F6F-C246-B8EA6D75B6FE}"/>
          </ac:picMkLst>
        </pc:picChg>
        <pc:cxnChg chg="add del mod">
          <ac:chgData name="Phan, Kristen" userId="b01a336c-ed6b-492e-8789-322699d27f18" providerId="ADAL" clId="{50892F9D-37A3-4BC2-AE41-A144172097DF}" dt="2023-01-26T17:08:39.887" v="3103" actId="21"/>
          <ac:cxnSpMkLst>
            <pc:docMk/>
            <pc:sldMk cId="3690798880" sldId="2147469075"/>
            <ac:cxnSpMk id="17" creationId="{FEF0587A-7F73-4A1A-9EB2-A56FE7A967AC}"/>
          </ac:cxnSpMkLst>
        </pc:cxnChg>
      </pc:sldChg>
      <pc:sldChg chg="addSp delSp modSp del mod delAnim modAnim">
        <pc:chgData name="Phan, Kristen" userId="b01a336c-ed6b-492e-8789-322699d27f18" providerId="ADAL" clId="{50892F9D-37A3-4BC2-AE41-A144172097DF}" dt="2023-01-24T15:44:16.808" v="1966" actId="47"/>
        <pc:sldMkLst>
          <pc:docMk/>
          <pc:sldMk cId="4214604769" sldId="2147469076"/>
        </pc:sldMkLst>
        <pc:spChg chg="add del mod">
          <ac:chgData name="Phan, Kristen" userId="b01a336c-ed6b-492e-8789-322699d27f18" providerId="ADAL" clId="{50892F9D-37A3-4BC2-AE41-A144172097DF}" dt="2023-01-24T14:59:36.559" v="884"/>
          <ac:spMkLst>
            <pc:docMk/>
            <pc:sldMk cId="4214604769" sldId="2147469076"/>
            <ac:spMk id="5" creationId="{93607908-3181-9C51-2F24-16FD6D5CFC61}"/>
          </ac:spMkLst>
        </pc:spChg>
        <pc:spChg chg="add mod">
          <ac:chgData name="Phan, Kristen" userId="b01a336c-ed6b-492e-8789-322699d27f18" providerId="ADAL" clId="{50892F9D-37A3-4BC2-AE41-A144172097DF}" dt="2023-01-24T15:25:44.084" v="1913" actId="14100"/>
          <ac:spMkLst>
            <pc:docMk/>
            <pc:sldMk cId="4214604769" sldId="2147469076"/>
            <ac:spMk id="6" creationId="{70C2155A-0893-A086-4A4A-58FAED40B435}"/>
          </ac:spMkLst>
        </pc:spChg>
        <pc:spChg chg="mod">
          <ac:chgData name="Phan, Kristen" userId="b01a336c-ed6b-492e-8789-322699d27f18" providerId="ADAL" clId="{50892F9D-37A3-4BC2-AE41-A144172097DF}" dt="2023-01-24T15:43:04.718" v="1960"/>
          <ac:spMkLst>
            <pc:docMk/>
            <pc:sldMk cId="4214604769" sldId="2147469076"/>
            <ac:spMk id="63" creationId="{314A3CCD-FE35-10B4-D004-18A72184FACD}"/>
          </ac:spMkLst>
        </pc:spChg>
        <pc:grpChg chg="del">
          <ac:chgData name="Phan, Kristen" userId="b01a336c-ed6b-492e-8789-322699d27f18" providerId="ADAL" clId="{50892F9D-37A3-4BC2-AE41-A144172097DF}" dt="2023-01-24T14:58:45.589" v="867" actId="478"/>
          <ac:grpSpMkLst>
            <pc:docMk/>
            <pc:sldMk cId="4214604769" sldId="2147469076"/>
            <ac:grpSpMk id="21" creationId="{3C7FA6F7-EB6E-0052-495E-5B3C228D68C2}"/>
          </ac:grpSpMkLst>
        </pc:grpChg>
      </pc:sldChg>
      <pc:sldChg chg="addSp modSp mod modAnim">
        <pc:chgData name="Phan, Kristen" userId="b01a336c-ed6b-492e-8789-322699d27f18" providerId="ADAL" clId="{50892F9D-37A3-4BC2-AE41-A144172097DF}" dt="2023-01-26T17:11:21.281" v="3167" actId="1076"/>
        <pc:sldMkLst>
          <pc:docMk/>
          <pc:sldMk cId="585409440" sldId="2147469077"/>
        </pc:sldMkLst>
        <pc:spChg chg="mod">
          <ac:chgData name="Phan, Kristen" userId="b01a336c-ed6b-492e-8789-322699d27f18" providerId="ADAL" clId="{50892F9D-37A3-4BC2-AE41-A144172097DF}" dt="2023-01-26T17:11:21.281" v="3167" actId="1076"/>
          <ac:spMkLst>
            <pc:docMk/>
            <pc:sldMk cId="585409440" sldId="2147469077"/>
            <ac:spMk id="6" creationId="{2166C5CD-8D82-DBB1-C6A0-70984A159A5A}"/>
          </ac:spMkLst>
        </pc:spChg>
        <pc:spChg chg="add mod">
          <ac:chgData name="Phan, Kristen" userId="b01a336c-ed6b-492e-8789-322699d27f18" providerId="ADAL" clId="{50892F9D-37A3-4BC2-AE41-A144172097DF}" dt="2023-01-24T15:25:29.255" v="1911" actId="14100"/>
          <ac:spMkLst>
            <pc:docMk/>
            <pc:sldMk cId="585409440" sldId="2147469077"/>
            <ac:spMk id="12" creationId="{A7C3EAAE-86FC-7EAB-D54E-0C35937C1F59}"/>
          </ac:spMkLst>
        </pc:spChg>
        <pc:spChg chg="mod">
          <ac:chgData name="Phan, Kristen" userId="b01a336c-ed6b-492e-8789-322699d27f18" providerId="ADAL" clId="{50892F9D-37A3-4BC2-AE41-A144172097DF}" dt="2023-01-24T15:24:38.056" v="1842" actId="20577"/>
          <ac:spMkLst>
            <pc:docMk/>
            <pc:sldMk cId="585409440" sldId="2147469077"/>
            <ac:spMk id="63" creationId="{314A3CCD-FE35-10B4-D004-18A72184FACD}"/>
          </ac:spMkLst>
        </pc:spChg>
        <pc:grpChg chg="mod">
          <ac:chgData name="Phan, Kristen" userId="b01a336c-ed6b-492e-8789-322699d27f18" providerId="ADAL" clId="{50892F9D-37A3-4BC2-AE41-A144172097DF}" dt="2023-01-24T15:01:24.398" v="934" actId="1076"/>
          <ac:grpSpMkLst>
            <pc:docMk/>
            <pc:sldMk cId="585409440" sldId="2147469077"/>
            <ac:grpSpMk id="5" creationId="{2B70863D-C504-763A-ACEB-6B7796981B75}"/>
          </ac:grpSpMkLst>
        </pc:grpChg>
        <pc:grpChg chg="add mod">
          <ac:chgData name="Phan, Kristen" userId="b01a336c-ed6b-492e-8789-322699d27f18" providerId="ADAL" clId="{50892F9D-37A3-4BC2-AE41-A144172097DF}" dt="2023-01-24T15:01:27.259" v="935" actId="164"/>
          <ac:grpSpMkLst>
            <pc:docMk/>
            <pc:sldMk cId="585409440" sldId="2147469077"/>
            <ac:grpSpMk id="16" creationId="{77E98196-8CD1-1E0B-15AF-E8000796AD51}"/>
          </ac:grpSpMkLst>
        </pc:grpChg>
        <pc:grpChg chg="mod">
          <ac:chgData name="Phan, Kristen" userId="b01a336c-ed6b-492e-8789-322699d27f18" providerId="ADAL" clId="{50892F9D-37A3-4BC2-AE41-A144172097DF}" dt="2023-01-24T15:01:27.259" v="935" actId="164"/>
          <ac:grpSpMkLst>
            <pc:docMk/>
            <pc:sldMk cId="585409440" sldId="2147469077"/>
            <ac:grpSpMk id="17" creationId="{86125642-EB34-FCE6-CBD3-01C81A44DAD1}"/>
          </ac:grpSpMkLst>
        </pc:grpChg>
        <pc:picChg chg="mod">
          <ac:chgData name="Phan, Kristen" userId="b01a336c-ed6b-492e-8789-322699d27f18" providerId="ADAL" clId="{50892F9D-37A3-4BC2-AE41-A144172097DF}" dt="2023-01-24T15:01:24.398" v="934" actId="1076"/>
          <ac:picMkLst>
            <pc:docMk/>
            <pc:sldMk cId="585409440" sldId="2147469077"/>
            <ac:picMk id="1026" creationId="{9BCBCD65-D246-1C37-8408-68E58189E1D9}"/>
          </ac:picMkLst>
        </pc:picChg>
        <pc:cxnChg chg="mod">
          <ac:chgData name="Phan, Kristen" userId="b01a336c-ed6b-492e-8789-322699d27f18" providerId="ADAL" clId="{50892F9D-37A3-4BC2-AE41-A144172097DF}" dt="2023-01-24T15:02:28.101" v="1032" actId="14100"/>
          <ac:cxnSpMkLst>
            <pc:docMk/>
            <pc:sldMk cId="585409440" sldId="2147469077"/>
            <ac:cxnSpMk id="8" creationId="{388748E1-221E-B7B5-68B1-3D216CFA3523}"/>
          </ac:cxnSpMkLst>
        </pc:cxnChg>
      </pc:sldChg>
      <pc:sldChg chg="addSp modSp mod ord modAnim">
        <pc:chgData name="Phan, Kristen" userId="b01a336c-ed6b-492e-8789-322699d27f18" providerId="ADAL" clId="{50892F9D-37A3-4BC2-AE41-A144172097DF}" dt="2023-01-26T17:11:49.801" v="3169" actId="2711"/>
        <pc:sldMkLst>
          <pc:docMk/>
          <pc:sldMk cId="2419021768" sldId="2147469078"/>
        </pc:sldMkLst>
        <pc:spChg chg="add mod">
          <ac:chgData name="Phan, Kristen" userId="b01a336c-ed6b-492e-8789-322699d27f18" providerId="ADAL" clId="{50892F9D-37A3-4BC2-AE41-A144172097DF}" dt="2023-01-24T15:25:15.130" v="1866" actId="1036"/>
          <ac:spMkLst>
            <pc:docMk/>
            <pc:sldMk cId="2419021768" sldId="2147469078"/>
            <ac:spMk id="5" creationId="{64B03D63-E57D-4BF4-7385-E94020A33D17}"/>
          </ac:spMkLst>
        </pc:spChg>
        <pc:spChg chg="mod">
          <ac:chgData name="Phan, Kristen" userId="b01a336c-ed6b-492e-8789-322699d27f18" providerId="ADAL" clId="{50892F9D-37A3-4BC2-AE41-A144172097DF}" dt="2023-01-26T17:11:49.801" v="3169" actId="2711"/>
          <ac:spMkLst>
            <pc:docMk/>
            <pc:sldMk cId="2419021768" sldId="2147469078"/>
            <ac:spMk id="6" creationId="{2166C5CD-8D82-DBB1-C6A0-70984A159A5A}"/>
          </ac:spMkLst>
        </pc:spChg>
        <pc:spChg chg="mod">
          <ac:chgData name="Phan, Kristen" userId="b01a336c-ed6b-492e-8789-322699d27f18" providerId="ADAL" clId="{50892F9D-37A3-4BC2-AE41-A144172097DF}" dt="2023-01-26T17:01:43.015" v="2980" actId="1076"/>
          <ac:spMkLst>
            <pc:docMk/>
            <pc:sldMk cId="2419021768" sldId="2147469078"/>
            <ac:spMk id="18" creationId="{801E518E-233E-D1F6-EC76-856B646CAD6E}"/>
          </ac:spMkLst>
        </pc:spChg>
        <pc:spChg chg="mod">
          <ac:chgData name="Phan, Kristen" userId="b01a336c-ed6b-492e-8789-322699d27f18" providerId="ADAL" clId="{50892F9D-37A3-4BC2-AE41-A144172097DF}" dt="2023-01-24T15:24:45.831" v="1843"/>
          <ac:spMkLst>
            <pc:docMk/>
            <pc:sldMk cId="2419021768" sldId="2147469078"/>
            <ac:spMk id="63" creationId="{314A3CCD-FE35-10B4-D004-18A72184FACD}"/>
          </ac:spMkLst>
        </pc:spChg>
        <pc:grpChg chg="mod">
          <ac:chgData name="Phan, Kristen" userId="b01a336c-ed6b-492e-8789-322699d27f18" providerId="ADAL" clId="{50892F9D-37A3-4BC2-AE41-A144172097DF}" dt="2023-01-24T15:01:44.675" v="974" actId="164"/>
          <ac:grpSpMkLst>
            <pc:docMk/>
            <pc:sldMk cId="2419021768" sldId="2147469078"/>
            <ac:grpSpMk id="16" creationId="{FFE9B537-D78C-A336-7641-3B53667CE2F1}"/>
          </ac:grpSpMkLst>
        </pc:grpChg>
        <pc:grpChg chg="add mod">
          <ac:chgData name="Phan, Kristen" userId="b01a336c-ed6b-492e-8789-322699d27f18" providerId="ADAL" clId="{50892F9D-37A3-4BC2-AE41-A144172097DF}" dt="2023-01-24T15:25:12.787" v="1850" actId="1076"/>
          <ac:grpSpMkLst>
            <pc:docMk/>
            <pc:sldMk cId="2419021768" sldId="2147469078"/>
            <ac:grpSpMk id="19" creationId="{264F77A4-5828-5B79-7019-22A9EB0D7A5E}"/>
          </ac:grpSpMkLst>
        </pc:grpChg>
        <pc:cxnChg chg="mod">
          <ac:chgData name="Phan, Kristen" userId="b01a336c-ed6b-492e-8789-322699d27f18" providerId="ADAL" clId="{50892F9D-37A3-4BC2-AE41-A144172097DF}" dt="2023-01-24T15:25:18.795" v="1883" actId="1036"/>
          <ac:cxnSpMkLst>
            <pc:docMk/>
            <pc:sldMk cId="2419021768" sldId="2147469078"/>
            <ac:cxnSpMk id="8" creationId="{388748E1-221E-B7B5-68B1-3D216CFA3523}"/>
          </ac:cxnSpMkLst>
        </pc:cxnChg>
      </pc:sldChg>
      <pc:sldChg chg="addSp modSp mod modAnim modNotesTx">
        <pc:chgData name="Phan, Kristen" userId="b01a336c-ed6b-492e-8789-322699d27f18" providerId="ADAL" clId="{50892F9D-37A3-4BC2-AE41-A144172097DF}" dt="2023-01-25T18:06:42.291" v="2863"/>
        <pc:sldMkLst>
          <pc:docMk/>
          <pc:sldMk cId="3864857252" sldId="2147469079"/>
        </pc:sldMkLst>
        <pc:spChg chg="add mod">
          <ac:chgData name="Phan, Kristen" userId="b01a336c-ed6b-492e-8789-322699d27f18" providerId="ADAL" clId="{50892F9D-37A3-4BC2-AE41-A144172097DF}" dt="2023-01-24T15:06:01.873" v="1497" actId="14100"/>
          <ac:spMkLst>
            <pc:docMk/>
            <pc:sldMk cId="3864857252" sldId="2147469079"/>
            <ac:spMk id="5" creationId="{66C93C99-543D-9F18-84FA-3BB269F0BF82}"/>
          </ac:spMkLst>
        </pc:spChg>
        <pc:spChg chg="add mod">
          <ac:chgData name="Phan, Kristen" userId="b01a336c-ed6b-492e-8789-322699d27f18" providerId="ADAL" clId="{50892F9D-37A3-4BC2-AE41-A144172097DF}" dt="2023-01-24T15:06:47.131" v="1670" actId="14100"/>
          <ac:spMkLst>
            <pc:docMk/>
            <pc:sldMk cId="3864857252" sldId="2147469079"/>
            <ac:spMk id="6" creationId="{B6C85C2F-2B6C-889C-72B9-ED8B1FBA07FF}"/>
          </ac:spMkLst>
        </pc:spChg>
        <pc:spChg chg="add mod">
          <ac:chgData name="Phan, Kristen" userId="b01a336c-ed6b-492e-8789-322699d27f18" providerId="ADAL" clId="{50892F9D-37A3-4BC2-AE41-A144172097DF}" dt="2023-01-25T18:06:06.720" v="2861" actId="14100"/>
          <ac:spMkLst>
            <pc:docMk/>
            <pc:sldMk cId="3864857252" sldId="2147469079"/>
            <ac:spMk id="8" creationId="{F8AA1ED6-F952-4A6E-6A10-44C2434D56BB}"/>
          </ac:spMkLst>
        </pc:spChg>
        <pc:spChg chg="mod">
          <ac:chgData name="Phan, Kristen" userId="b01a336c-ed6b-492e-8789-322699d27f18" providerId="ADAL" clId="{50892F9D-37A3-4BC2-AE41-A144172097DF}" dt="2023-01-24T15:25:06.076" v="1849"/>
          <ac:spMkLst>
            <pc:docMk/>
            <pc:sldMk cId="3864857252" sldId="2147469079"/>
            <ac:spMk id="63" creationId="{314A3CCD-FE35-10B4-D004-18A72184FACD}"/>
          </ac:spMkLst>
        </pc:spChg>
      </pc:sldChg>
      <pc:sldChg chg="addSp modSp mod modAnim">
        <pc:chgData name="Phan, Kristen" userId="b01a336c-ed6b-492e-8789-322699d27f18" providerId="ADAL" clId="{50892F9D-37A3-4BC2-AE41-A144172097DF}" dt="2023-01-24T15:42:32.711" v="1958"/>
        <pc:sldMkLst>
          <pc:docMk/>
          <pc:sldMk cId="2372745729" sldId="2147469080"/>
        </pc:sldMkLst>
        <pc:spChg chg="add mod">
          <ac:chgData name="Phan, Kristen" userId="b01a336c-ed6b-492e-8789-322699d27f18" providerId="ADAL" clId="{50892F9D-37A3-4BC2-AE41-A144172097DF}" dt="2023-01-24T15:04:40.341" v="1254" actId="1036"/>
          <ac:spMkLst>
            <pc:docMk/>
            <pc:sldMk cId="2372745729" sldId="2147469080"/>
            <ac:spMk id="12" creationId="{04F2A13A-2D2F-BC14-11D7-81CE8C985176}"/>
          </ac:spMkLst>
        </pc:spChg>
        <pc:spChg chg="mod">
          <ac:chgData name="Phan, Kristen" userId="b01a336c-ed6b-492e-8789-322699d27f18" providerId="ADAL" clId="{50892F9D-37A3-4BC2-AE41-A144172097DF}" dt="2023-01-24T15:25:00.018" v="1847"/>
          <ac:spMkLst>
            <pc:docMk/>
            <pc:sldMk cId="2372745729" sldId="2147469080"/>
            <ac:spMk id="63" creationId="{314A3CCD-FE35-10B4-D004-18A72184FACD}"/>
          </ac:spMkLst>
        </pc:spChg>
        <pc:cxnChg chg="mod">
          <ac:chgData name="Phan, Kristen" userId="b01a336c-ed6b-492e-8789-322699d27f18" providerId="ADAL" clId="{50892F9D-37A3-4BC2-AE41-A144172097DF}" dt="2023-01-24T15:04:54.120" v="1321" actId="14100"/>
          <ac:cxnSpMkLst>
            <pc:docMk/>
            <pc:sldMk cId="2372745729" sldId="2147469080"/>
            <ac:cxnSpMk id="5" creationId="{431933BF-2539-9621-5DE3-6F4E18ACF016}"/>
          </ac:cxnSpMkLst>
        </pc:cxnChg>
      </pc:sldChg>
      <pc:sldChg chg="modSp mod">
        <pc:chgData name="Phan, Kristen" userId="b01a336c-ed6b-492e-8789-322699d27f18" providerId="ADAL" clId="{50892F9D-37A3-4BC2-AE41-A144172097DF}" dt="2023-01-24T11:52:52.246" v="734" actId="20577"/>
        <pc:sldMkLst>
          <pc:docMk/>
          <pc:sldMk cId="609254628" sldId="2147469081"/>
        </pc:sldMkLst>
        <pc:spChg chg="mod">
          <ac:chgData name="Phan, Kristen" userId="b01a336c-ed6b-492e-8789-322699d27f18" providerId="ADAL" clId="{50892F9D-37A3-4BC2-AE41-A144172097DF}" dt="2023-01-24T11:52:52.246" v="734" actId="20577"/>
          <ac:spMkLst>
            <pc:docMk/>
            <pc:sldMk cId="609254628" sldId="2147469081"/>
            <ac:spMk id="22" creationId="{89F0636D-51E3-ED94-9DF6-4EAE9C5E5C45}"/>
          </ac:spMkLst>
        </pc:spChg>
      </pc:sldChg>
      <pc:sldChg chg="modSp mod">
        <pc:chgData name="Phan, Kristen" userId="b01a336c-ed6b-492e-8789-322699d27f18" providerId="ADAL" clId="{50892F9D-37A3-4BC2-AE41-A144172097DF}" dt="2023-01-26T17:06:28.976" v="3078" actId="20577"/>
        <pc:sldMkLst>
          <pc:docMk/>
          <pc:sldMk cId="71534987" sldId="2147469082"/>
        </pc:sldMkLst>
        <pc:spChg chg="mod">
          <ac:chgData name="Phan, Kristen" userId="b01a336c-ed6b-492e-8789-322699d27f18" providerId="ADAL" clId="{50892F9D-37A3-4BC2-AE41-A144172097DF}" dt="2023-01-24T14:47:10.643" v="829" actId="20577"/>
          <ac:spMkLst>
            <pc:docMk/>
            <pc:sldMk cId="71534987" sldId="2147469082"/>
            <ac:spMk id="41" creationId="{231B88AB-14D5-CAA5-68F9-29DC767F8ABA}"/>
          </ac:spMkLst>
        </pc:spChg>
        <pc:spChg chg="mod">
          <ac:chgData name="Phan, Kristen" userId="b01a336c-ed6b-492e-8789-322699d27f18" providerId="ADAL" clId="{50892F9D-37A3-4BC2-AE41-A144172097DF}" dt="2023-01-26T17:06:28.976" v="3078" actId="20577"/>
          <ac:spMkLst>
            <pc:docMk/>
            <pc:sldMk cId="71534987" sldId="2147469082"/>
            <ac:spMk id="46" creationId="{B4D35C1D-CA25-42D0-ACA0-4B847A83175E}"/>
          </ac:spMkLst>
        </pc:spChg>
      </pc:sldChg>
      <pc:sldChg chg="addSp modSp mod">
        <pc:chgData name="Phan, Kristen" userId="b01a336c-ed6b-492e-8789-322699d27f18" providerId="ADAL" clId="{50892F9D-37A3-4BC2-AE41-A144172097DF}" dt="2023-01-25T18:07:01.841" v="2864" actId="14100"/>
        <pc:sldMkLst>
          <pc:docMk/>
          <pc:sldMk cId="1275932091" sldId="2147469083"/>
        </pc:sldMkLst>
        <pc:spChg chg="add mod">
          <ac:chgData name="Phan, Kristen" userId="b01a336c-ed6b-492e-8789-322699d27f18" providerId="ADAL" clId="{50892F9D-37A3-4BC2-AE41-A144172097DF}" dt="2023-01-24T15:05:15.408" v="1390" actId="14100"/>
          <ac:spMkLst>
            <pc:docMk/>
            <pc:sldMk cId="1275932091" sldId="2147469083"/>
            <ac:spMk id="12" creationId="{1651AE74-7B95-F08A-75B7-CFA1407240FD}"/>
          </ac:spMkLst>
        </pc:spChg>
        <pc:spChg chg="mod">
          <ac:chgData name="Phan, Kristen" userId="b01a336c-ed6b-492e-8789-322699d27f18" providerId="ADAL" clId="{50892F9D-37A3-4BC2-AE41-A144172097DF}" dt="2023-01-24T15:25:02.557" v="1848"/>
          <ac:spMkLst>
            <pc:docMk/>
            <pc:sldMk cId="1275932091" sldId="2147469083"/>
            <ac:spMk id="63" creationId="{314A3CCD-FE35-10B4-D004-18A72184FACD}"/>
          </ac:spMkLst>
        </pc:spChg>
        <pc:picChg chg="mod">
          <ac:chgData name="Phan, Kristen" userId="b01a336c-ed6b-492e-8789-322699d27f18" providerId="ADAL" clId="{50892F9D-37A3-4BC2-AE41-A144172097DF}" dt="2023-01-25T18:07:01.841" v="2864" actId="14100"/>
          <ac:picMkLst>
            <pc:docMk/>
            <pc:sldMk cId="1275932091" sldId="2147469083"/>
            <ac:picMk id="19" creationId="{A455EF93-6ACC-20A2-FEF9-58AFB824FEE7}"/>
          </ac:picMkLst>
        </pc:picChg>
        <pc:cxnChg chg="mod">
          <ac:chgData name="Phan, Kristen" userId="b01a336c-ed6b-492e-8789-322699d27f18" providerId="ADAL" clId="{50892F9D-37A3-4BC2-AE41-A144172097DF}" dt="2023-01-24T15:05:25.154" v="1403" actId="14100"/>
          <ac:cxnSpMkLst>
            <pc:docMk/>
            <pc:sldMk cId="1275932091" sldId="2147469083"/>
            <ac:cxnSpMk id="5" creationId="{431933BF-2539-9621-5DE3-6F4E18ACF016}"/>
          </ac:cxnSpMkLst>
        </pc:cxnChg>
      </pc:sldChg>
      <pc:sldChg chg="modSp mod">
        <pc:chgData name="Phan, Kristen" userId="b01a336c-ed6b-492e-8789-322699d27f18" providerId="ADAL" clId="{50892F9D-37A3-4BC2-AE41-A144172097DF}" dt="2023-01-30T18:41:46.646" v="3624" actId="20577"/>
        <pc:sldMkLst>
          <pc:docMk/>
          <pc:sldMk cId="782072980" sldId="2147469087"/>
        </pc:sldMkLst>
        <pc:graphicFrameChg chg="modGraphic">
          <ac:chgData name="Phan, Kristen" userId="b01a336c-ed6b-492e-8789-322699d27f18" providerId="ADAL" clId="{50892F9D-37A3-4BC2-AE41-A144172097DF}" dt="2023-01-30T18:41:46.646" v="3624" actId="20577"/>
          <ac:graphicFrameMkLst>
            <pc:docMk/>
            <pc:sldMk cId="782072980" sldId="2147469087"/>
            <ac:graphicFrameMk id="6" creationId="{12C31D6A-48D2-6C5E-F70D-3D8049A5452B}"/>
          </ac:graphicFrameMkLst>
        </pc:graphicFrameChg>
      </pc:sldChg>
      <pc:sldChg chg="modSp mod">
        <pc:chgData name="Phan, Kristen" userId="b01a336c-ed6b-492e-8789-322699d27f18" providerId="ADAL" clId="{50892F9D-37A3-4BC2-AE41-A144172097DF}" dt="2023-01-23T20:48:19.018" v="8" actId="2711"/>
        <pc:sldMkLst>
          <pc:docMk/>
          <pc:sldMk cId="2354654402" sldId="2147469088"/>
        </pc:sldMkLst>
        <pc:graphicFrameChg chg="modGraphic">
          <ac:chgData name="Phan, Kristen" userId="b01a336c-ed6b-492e-8789-322699d27f18" providerId="ADAL" clId="{50892F9D-37A3-4BC2-AE41-A144172097DF}" dt="2023-01-23T20:48:19.018" v="8" actId="2711"/>
          <ac:graphicFrameMkLst>
            <pc:docMk/>
            <pc:sldMk cId="2354654402" sldId="2147469088"/>
            <ac:graphicFrameMk id="6" creationId="{12C31D6A-48D2-6C5E-F70D-3D8049A5452B}"/>
          </ac:graphicFrameMkLst>
        </pc:graphicFrameChg>
      </pc:sldChg>
      <pc:sldChg chg="modSp mod">
        <pc:chgData name="Phan, Kristen" userId="b01a336c-ed6b-492e-8789-322699d27f18" providerId="ADAL" clId="{50892F9D-37A3-4BC2-AE41-A144172097DF}" dt="2023-01-23T20:48:36.552" v="10" actId="2711"/>
        <pc:sldMkLst>
          <pc:docMk/>
          <pc:sldMk cId="2237397775" sldId="2147469089"/>
        </pc:sldMkLst>
        <pc:graphicFrameChg chg="modGraphic">
          <ac:chgData name="Phan, Kristen" userId="b01a336c-ed6b-492e-8789-322699d27f18" providerId="ADAL" clId="{50892F9D-37A3-4BC2-AE41-A144172097DF}" dt="2023-01-23T20:48:36.552" v="10" actId="2711"/>
          <ac:graphicFrameMkLst>
            <pc:docMk/>
            <pc:sldMk cId="2237397775" sldId="2147469089"/>
            <ac:graphicFrameMk id="6" creationId="{12C31D6A-48D2-6C5E-F70D-3D8049A5452B}"/>
          </ac:graphicFrameMkLst>
        </pc:graphicFrameChg>
      </pc:sldChg>
      <pc:sldChg chg="addSp delSp modSp add mod addAnim delAnim modAnim">
        <pc:chgData name="Phan, Kristen" userId="b01a336c-ed6b-492e-8789-322699d27f18" providerId="ADAL" clId="{50892F9D-37A3-4BC2-AE41-A144172097DF}" dt="2023-01-24T15:42:59.648" v="1959"/>
        <pc:sldMkLst>
          <pc:docMk/>
          <pc:sldMk cId="1705672968" sldId="2147469090"/>
        </pc:sldMkLst>
        <pc:spChg chg="add mod">
          <ac:chgData name="Phan, Kristen" userId="b01a336c-ed6b-492e-8789-322699d27f18" providerId="ADAL" clId="{50892F9D-37A3-4BC2-AE41-A144172097DF}" dt="2023-01-24T15:23:41.526" v="1713" actId="1035"/>
          <ac:spMkLst>
            <pc:docMk/>
            <pc:sldMk cId="1705672968" sldId="2147469090"/>
            <ac:spMk id="5" creationId="{D3084E1F-C260-FC6C-9661-2DAAD6B698D8}"/>
          </ac:spMkLst>
        </pc:spChg>
        <pc:spChg chg="mod">
          <ac:chgData name="Phan, Kristen" userId="b01a336c-ed6b-492e-8789-322699d27f18" providerId="ADAL" clId="{50892F9D-37A3-4BC2-AE41-A144172097DF}" dt="2023-01-24T15:42:59.648" v="1959"/>
          <ac:spMkLst>
            <pc:docMk/>
            <pc:sldMk cId="1705672968" sldId="2147469090"/>
            <ac:spMk id="63" creationId="{314A3CCD-FE35-10B4-D004-18A72184FACD}"/>
          </ac:spMkLst>
        </pc:spChg>
        <pc:grpChg chg="add mod">
          <ac:chgData name="Phan, Kristen" userId="b01a336c-ed6b-492e-8789-322699d27f18" providerId="ADAL" clId="{50892F9D-37A3-4BC2-AE41-A144172097DF}" dt="2023-01-24T15:01:01.185" v="897" actId="1036"/>
          <ac:grpSpMkLst>
            <pc:docMk/>
            <pc:sldMk cId="1705672968" sldId="2147469090"/>
            <ac:grpSpMk id="6" creationId="{9FD08495-20BF-A5EB-8608-AF305DE8BACA}"/>
          </ac:grpSpMkLst>
        </pc:grpChg>
        <pc:grpChg chg="add del mod">
          <ac:chgData name="Phan, Kristen" userId="b01a336c-ed6b-492e-8789-322699d27f18" providerId="ADAL" clId="{50892F9D-37A3-4BC2-AE41-A144172097DF}" dt="2023-01-24T15:00:53.269" v="896" actId="164"/>
          <ac:grpSpMkLst>
            <pc:docMk/>
            <pc:sldMk cId="1705672968" sldId="2147469090"/>
            <ac:grpSpMk id="21" creationId="{3C7FA6F7-EB6E-0052-495E-5B3C228D68C2}"/>
          </ac:grpSpMkLst>
        </pc:grpChg>
        <pc:cxnChg chg="mod">
          <ac:chgData name="Phan, Kristen" userId="b01a336c-ed6b-492e-8789-322699d27f18" providerId="ADAL" clId="{50892F9D-37A3-4BC2-AE41-A144172097DF}" dt="2023-01-24T15:02:11.326" v="1007" actId="14100"/>
          <ac:cxnSpMkLst>
            <pc:docMk/>
            <pc:sldMk cId="1705672968" sldId="2147469090"/>
            <ac:cxnSpMk id="8" creationId="{388748E1-221E-B7B5-68B1-3D216CFA3523}"/>
          </ac:cxnSpMkLst>
        </pc:cxnChg>
      </pc:sldChg>
      <pc:sldChg chg="modSp add del mod modShow">
        <pc:chgData name="Phan, Kristen" userId="b01a336c-ed6b-492e-8789-322699d27f18" providerId="ADAL" clId="{50892F9D-37A3-4BC2-AE41-A144172097DF}" dt="2023-01-24T16:01:30.453" v="1990" actId="47"/>
        <pc:sldMkLst>
          <pc:docMk/>
          <pc:sldMk cId="2587489117" sldId="2147469091"/>
        </pc:sldMkLst>
        <pc:spChg chg="mod">
          <ac:chgData name="Phan, Kristen" userId="b01a336c-ed6b-492e-8789-322699d27f18" providerId="ADAL" clId="{50892F9D-37A3-4BC2-AE41-A144172097DF}" dt="2023-01-24T15:04:17.551" v="1181" actId="14100"/>
          <ac:spMkLst>
            <pc:docMk/>
            <pc:sldMk cId="2587489117" sldId="2147469091"/>
            <ac:spMk id="12" creationId="{F0D64D45-A4A8-283C-D6D7-AD7773A2364E}"/>
          </ac:spMkLst>
        </pc:spChg>
        <pc:spChg chg="mod">
          <ac:chgData name="Phan, Kristen" userId="b01a336c-ed6b-492e-8789-322699d27f18" providerId="ADAL" clId="{50892F9D-37A3-4BC2-AE41-A144172097DF}" dt="2023-01-24T15:24:57.068" v="1846"/>
          <ac:spMkLst>
            <pc:docMk/>
            <pc:sldMk cId="2587489117" sldId="2147469091"/>
            <ac:spMk id="63" creationId="{314A3CCD-FE35-10B4-D004-18A72184FACD}"/>
          </ac:spMkLst>
        </pc:spChg>
        <pc:cxnChg chg="mod">
          <ac:chgData name="Phan, Kristen" userId="b01a336c-ed6b-492e-8789-322699d27f18" providerId="ADAL" clId="{50892F9D-37A3-4BC2-AE41-A144172097DF}" dt="2023-01-24T15:04:26.464" v="1206" actId="14100"/>
          <ac:cxnSpMkLst>
            <pc:docMk/>
            <pc:sldMk cId="2587489117" sldId="2147469091"/>
            <ac:cxnSpMk id="5" creationId="{431933BF-2539-9621-5DE3-6F4E18ACF016}"/>
          </ac:cxnSpMkLst>
        </pc:cxnChg>
      </pc:sldChg>
      <pc:sldChg chg="add del">
        <pc:chgData name="Phan, Kristen" userId="b01a336c-ed6b-492e-8789-322699d27f18" providerId="ADAL" clId="{50892F9D-37A3-4BC2-AE41-A144172097DF}" dt="2023-01-24T14:58:47.336" v="869"/>
        <pc:sldMkLst>
          <pc:docMk/>
          <pc:sldMk cId="3058402333" sldId="2147469091"/>
        </pc:sldMkLst>
      </pc:sldChg>
      <pc:sldChg chg="addSp delSp modSp add del mod">
        <pc:chgData name="Phan, Kristen" userId="b01a336c-ed6b-492e-8789-322699d27f18" providerId="ADAL" clId="{50892F9D-37A3-4BC2-AE41-A144172097DF}" dt="2023-01-26T17:16:13.506" v="3225" actId="1076"/>
        <pc:sldMkLst>
          <pc:docMk/>
          <pc:sldMk cId="3389729015" sldId="2147469092"/>
        </pc:sldMkLst>
        <pc:spChg chg="add mod">
          <ac:chgData name="Phan, Kristen" userId="b01a336c-ed6b-492e-8789-322699d27f18" providerId="ADAL" clId="{50892F9D-37A3-4BC2-AE41-A144172097DF}" dt="2023-01-26T17:15:42.997" v="3218" actId="20577"/>
          <ac:spMkLst>
            <pc:docMk/>
            <pc:sldMk cId="3389729015" sldId="2147469092"/>
            <ac:spMk id="6" creationId="{31DF00BA-391E-D780-7EB0-34B9CB8C7494}"/>
          </ac:spMkLst>
        </pc:spChg>
        <pc:spChg chg="mod">
          <ac:chgData name="Phan, Kristen" userId="b01a336c-ed6b-492e-8789-322699d27f18" providerId="ADAL" clId="{50892F9D-37A3-4BC2-AE41-A144172097DF}" dt="2023-01-24T15:03:52.429" v="1144" actId="14100"/>
          <ac:spMkLst>
            <pc:docMk/>
            <pc:sldMk cId="3389729015" sldId="2147469092"/>
            <ac:spMk id="12" creationId="{F0D64D45-A4A8-283C-D6D7-AD7773A2364E}"/>
          </ac:spMkLst>
        </pc:spChg>
        <pc:spChg chg="mod">
          <ac:chgData name="Phan, Kristen" userId="b01a336c-ed6b-492e-8789-322699d27f18" providerId="ADAL" clId="{50892F9D-37A3-4BC2-AE41-A144172097DF}" dt="2023-01-26T16:56:18.655" v="2951" actId="1076"/>
          <ac:spMkLst>
            <pc:docMk/>
            <pc:sldMk cId="3389729015" sldId="2147469092"/>
            <ac:spMk id="18" creationId="{801E518E-233E-D1F6-EC76-856B646CAD6E}"/>
          </ac:spMkLst>
        </pc:spChg>
        <pc:spChg chg="mod">
          <ac:chgData name="Phan, Kristen" userId="b01a336c-ed6b-492e-8789-322699d27f18" providerId="ADAL" clId="{50892F9D-37A3-4BC2-AE41-A144172097DF}" dt="2023-01-24T15:24:52.806" v="1845"/>
          <ac:spMkLst>
            <pc:docMk/>
            <pc:sldMk cId="3389729015" sldId="2147469092"/>
            <ac:spMk id="63" creationId="{314A3CCD-FE35-10B4-D004-18A72184FACD}"/>
          </ac:spMkLst>
        </pc:spChg>
        <pc:grpChg chg="mod">
          <ac:chgData name="Phan, Kristen" userId="b01a336c-ed6b-492e-8789-322699d27f18" providerId="ADAL" clId="{50892F9D-37A3-4BC2-AE41-A144172097DF}" dt="2023-01-26T16:55:44.827" v="2941" actId="1076"/>
          <ac:grpSpMkLst>
            <pc:docMk/>
            <pc:sldMk cId="3389729015" sldId="2147469092"/>
            <ac:grpSpMk id="11" creationId="{5C6614CF-7D8B-22FA-B926-B43816A774CE}"/>
          </ac:grpSpMkLst>
        </pc:grpChg>
        <pc:picChg chg="add del mod">
          <ac:chgData name="Phan, Kristen" userId="b01a336c-ed6b-492e-8789-322699d27f18" providerId="ADAL" clId="{50892F9D-37A3-4BC2-AE41-A144172097DF}" dt="2023-01-26T17:15:00.853" v="3207" actId="478"/>
          <ac:picMkLst>
            <pc:docMk/>
            <pc:sldMk cId="3389729015" sldId="2147469092"/>
            <ac:picMk id="1026" creationId="{EAC38ADA-C18A-3164-9D14-A7AA4EB3B4CC}"/>
          </ac:picMkLst>
        </pc:picChg>
        <pc:picChg chg="add mod">
          <ac:chgData name="Phan, Kristen" userId="b01a336c-ed6b-492e-8789-322699d27f18" providerId="ADAL" clId="{50892F9D-37A3-4BC2-AE41-A144172097DF}" dt="2023-01-26T17:16:13.506" v="3225" actId="1076"/>
          <ac:picMkLst>
            <pc:docMk/>
            <pc:sldMk cId="3389729015" sldId="2147469092"/>
            <ac:picMk id="1028" creationId="{1F142DF6-D53D-A0BF-B30B-B13B6DF03802}"/>
          </ac:picMkLst>
        </pc:picChg>
        <pc:cxnChg chg="add mod">
          <ac:chgData name="Phan, Kristen" userId="b01a336c-ed6b-492e-8789-322699d27f18" providerId="ADAL" clId="{50892F9D-37A3-4BC2-AE41-A144172097DF}" dt="2023-01-26T16:56:22.013" v="2952" actId="1076"/>
          <ac:cxnSpMkLst>
            <pc:docMk/>
            <pc:sldMk cId="3389729015" sldId="2147469092"/>
            <ac:cxnSpMk id="5" creationId="{BFC76520-AFD0-8DE8-2083-407D8CEF2DF2}"/>
          </ac:cxnSpMkLst>
        </pc:cxnChg>
      </pc:sldChg>
      <pc:sldChg chg="delSp modSp add mod ord delAnim">
        <pc:chgData name="Phan, Kristen" userId="b01a336c-ed6b-492e-8789-322699d27f18" providerId="ADAL" clId="{50892F9D-37A3-4BC2-AE41-A144172097DF}" dt="2023-01-26T16:11:49.101" v="2884" actId="478"/>
        <pc:sldMkLst>
          <pc:docMk/>
          <pc:sldMk cId="456524751" sldId="2147469093"/>
        </pc:sldMkLst>
        <pc:spChg chg="mod">
          <ac:chgData name="Phan, Kristen" userId="b01a336c-ed6b-492e-8789-322699d27f18" providerId="ADAL" clId="{50892F9D-37A3-4BC2-AE41-A144172097DF}" dt="2023-01-25T18:00:16.319" v="2725" actId="20577"/>
          <ac:spMkLst>
            <pc:docMk/>
            <pc:sldMk cId="456524751" sldId="2147469093"/>
            <ac:spMk id="3" creationId="{264B7B40-7463-2424-630A-C22BBA6BE57D}"/>
          </ac:spMkLst>
        </pc:spChg>
        <pc:spChg chg="del mod">
          <ac:chgData name="Phan, Kristen" userId="b01a336c-ed6b-492e-8789-322699d27f18" providerId="ADAL" clId="{50892F9D-37A3-4BC2-AE41-A144172097DF}" dt="2023-01-26T16:11:49.101" v="2884" actId="478"/>
          <ac:spMkLst>
            <pc:docMk/>
            <pc:sldMk cId="456524751" sldId="2147469093"/>
            <ac:spMk id="4" creationId="{0E5DFDC8-F772-3E5A-54E5-75FD82C5E082}"/>
          </ac:spMkLst>
        </pc:spChg>
        <pc:spChg chg="mod">
          <ac:chgData name="Phan, Kristen" userId="b01a336c-ed6b-492e-8789-322699d27f18" providerId="ADAL" clId="{50892F9D-37A3-4BC2-AE41-A144172097DF}" dt="2023-01-25T17:59:30.974" v="2711" actId="14100"/>
          <ac:spMkLst>
            <pc:docMk/>
            <pc:sldMk cId="456524751" sldId="2147469093"/>
            <ac:spMk id="6" creationId="{8BB24A9B-FEE2-41E2-5F19-65F0D3640EB0}"/>
          </ac:spMkLst>
        </pc:spChg>
        <pc:spChg chg="mod">
          <ac:chgData name="Phan, Kristen" userId="b01a336c-ed6b-492e-8789-322699d27f18" providerId="ADAL" clId="{50892F9D-37A3-4BC2-AE41-A144172097DF}" dt="2023-01-25T17:59:36.812" v="2713" actId="14100"/>
          <ac:spMkLst>
            <pc:docMk/>
            <pc:sldMk cId="456524751" sldId="2147469093"/>
            <ac:spMk id="7" creationId="{6DBD54E2-D903-8FC6-4A48-62DAA910416B}"/>
          </ac:spMkLst>
        </pc:spChg>
        <pc:spChg chg="mod">
          <ac:chgData name="Phan, Kristen" userId="b01a336c-ed6b-492e-8789-322699d27f18" providerId="ADAL" clId="{50892F9D-37A3-4BC2-AE41-A144172097DF}" dt="2023-01-25T17:59:44.172" v="2715" actId="14100"/>
          <ac:spMkLst>
            <pc:docMk/>
            <pc:sldMk cId="456524751" sldId="2147469093"/>
            <ac:spMk id="16" creationId="{19EBE360-CFDE-7DEE-0EFD-0B38D25EE561}"/>
          </ac:spMkLst>
        </pc:spChg>
        <pc:spChg chg="mod">
          <ac:chgData name="Phan, Kristen" userId="b01a336c-ed6b-492e-8789-322699d27f18" providerId="ADAL" clId="{50892F9D-37A3-4BC2-AE41-A144172097DF}" dt="2023-01-25T17:59:52.700" v="2717" actId="14100"/>
          <ac:spMkLst>
            <pc:docMk/>
            <pc:sldMk cId="456524751" sldId="2147469093"/>
            <ac:spMk id="17" creationId="{29D0F0C0-3D07-4860-DC91-BE17A7A0D5E1}"/>
          </ac:spMkLst>
        </pc:spChg>
        <pc:spChg chg="del">
          <ac:chgData name="Phan, Kristen" userId="b01a336c-ed6b-492e-8789-322699d27f18" providerId="ADAL" clId="{50892F9D-37A3-4BC2-AE41-A144172097DF}" dt="2023-01-25T17:58:57.688" v="2705" actId="478"/>
          <ac:spMkLst>
            <pc:docMk/>
            <pc:sldMk cId="456524751" sldId="2147469093"/>
            <ac:spMk id="18" creationId="{4A5F088C-C835-50D0-E04A-48D3C30A8E53}"/>
          </ac:spMkLst>
        </pc:spChg>
        <pc:spChg chg="del">
          <ac:chgData name="Phan, Kristen" userId="b01a336c-ed6b-492e-8789-322699d27f18" providerId="ADAL" clId="{50892F9D-37A3-4BC2-AE41-A144172097DF}" dt="2023-01-25T17:58:55.231" v="2703" actId="478"/>
          <ac:spMkLst>
            <pc:docMk/>
            <pc:sldMk cId="456524751" sldId="2147469093"/>
            <ac:spMk id="19" creationId="{F321C451-8E2A-B820-32F3-FB1AB0798AC5}"/>
          </ac:spMkLst>
        </pc:spChg>
        <pc:picChg chg="del">
          <ac:chgData name="Phan, Kristen" userId="b01a336c-ed6b-492e-8789-322699d27f18" providerId="ADAL" clId="{50892F9D-37A3-4BC2-AE41-A144172097DF}" dt="2023-01-25T17:58:56.403" v="2704" actId="478"/>
          <ac:picMkLst>
            <pc:docMk/>
            <pc:sldMk cId="456524751" sldId="2147469093"/>
            <ac:picMk id="2" creationId="{8FD924AF-12AE-2819-B36A-7DE835F14A47}"/>
          </ac:picMkLst>
        </pc:picChg>
        <pc:picChg chg="mod">
          <ac:chgData name="Phan, Kristen" userId="b01a336c-ed6b-492e-8789-322699d27f18" providerId="ADAL" clId="{50892F9D-37A3-4BC2-AE41-A144172097DF}" dt="2023-01-25T17:59:22.595" v="2709" actId="1076"/>
          <ac:picMkLst>
            <pc:docMk/>
            <pc:sldMk cId="456524751" sldId="2147469093"/>
            <ac:picMk id="8" creationId="{DE94A6AC-7D19-9D59-2790-A7062FB72C3E}"/>
          </ac:picMkLst>
        </pc:picChg>
      </pc:sldChg>
      <pc:sldChg chg="addSp delSp modSp add mod ord delAnim modAnim">
        <pc:chgData name="Phan, Kristen" userId="b01a336c-ed6b-492e-8789-322699d27f18" providerId="ADAL" clId="{50892F9D-37A3-4BC2-AE41-A144172097DF}" dt="2023-01-26T17:05:41.672" v="3055" actId="1037"/>
        <pc:sldMkLst>
          <pc:docMk/>
          <pc:sldMk cId="1244318818" sldId="2147469094"/>
        </pc:sldMkLst>
        <pc:spChg chg="add mod ord">
          <ac:chgData name="Phan, Kristen" userId="b01a336c-ed6b-492e-8789-322699d27f18" providerId="ADAL" clId="{50892F9D-37A3-4BC2-AE41-A144172097DF}" dt="2023-01-26T17:04:31.680" v="3030" actId="167"/>
          <ac:spMkLst>
            <pc:docMk/>
            <pc:sldMk cId="1244318818" sldId="2147469094"/>
            <ac:spMk id="8" creationId="{0749BC16-392E-434B-1076-B903FE54A450}"/>
          </ac:spMkLst>
        </pc:spChg>
        <pc:spChg chg="del">
          <ac:chgData name="Phan, Kristen" userId="b01a336c-ed6b-492e-8789-322699d27f18" providerId="ADAL" clId="{50892F9D-37A3-4BC2-AE41-A144172097DF}" dt="2023-01-26T16:51:01.717" v="2919" actId="478"/>
          <ac:spMkLst>
            <pc:docMk/>
            <pc:sldMk cId="1244318818" sldId="2147469094"/>
            <ac:spMk id="12" creationId="{F0D64D45-A4A8-283C-D6D7-AD7773A2364E}"/>
          </ac:spMkLst>
        </pc:spChg>
        <pc:spChg chg="add mod">
          <ac:chgData name="Phan, Kristen" userId="b01a336c-ed6b-492e-8789-322699d27f18" providerId="ADAL" clId="{50892F9D-37A3-4BC2-AE41-A144172097DF}" dt="2023-01-26T17:05:41.672" v="3055" actId="1037"/>
          <ac:spMkLst>
            <pc:docMk/>
            <pc:sldMk cId="1244318818" sldId="2147469094"/>
            <ac:spMk id="16" creationId="{DBD8781B-57B8-5FA0-8347-5BD36ECF362D}"/>
          </ac:spMkLst>
        </pc:spChg>
        <pc:spChg chg="mod">
          <ac:chgData name="Phan, Kristen" userId="b01a336c-ed6b-492e-8789-322699d27f18" providerId="ADAL" clId="{50892F9D-37A3-4BC2-AE41-A144172097DF}" dt="2023-01-26T17:03:54.511" v="2990" actId="14100"/>
          <ac:spMkLst>
            <pc:docMk/>
            <pc:sldMk cId="1244318818" sldId="2147469094"/>
            <ac:spMk id="18" creationId="{801E518E-233E-D1F6-EC76-856B646CAD6E}"/>
          </ac:spMkLst>
        </pc:spChg>
        <pc:spChg chg="del">
          <ac:chgData name="Phan, Kristen" userId="b01a336c-ed6b-492e-8789-322699d27f18" providerId="ADAL" clId="{50892F9D-37A3-4BC2-AE41-A144172097DF}" dt="2023-01-26T16:51:04.718" v="2920" actId="478"/>
          <ac:spMkLst>
            <pc:docMk/>
            <pc:sldMk cId="1244318818" sldId="2147469094"/>
            <ac:spMk id="71" creationId="{113094EA-2FEE-C884-302E-DE1834184177}"/>
          </ac:spMkLst>
        </pc:spChg>
        <pc:picChg chg="add mod">
          <ac:chgData name="Phan, Kristen" userId="b01a336c-ed6b-492e-8789-322699d27f18" providerId="ADAL" clId="{50892F9D-37A3-4BC2-AE41-A144172097DF}" dt="2023-01-26T17:04:01.622" v="2992" actId="1582"/>
          <ac:picMkLst>
            <pc:docMk/>
            <pc:sldMk cId="1244318818" sldId="2147469094"/>
            <ac:picMk id="2050" creationId="{9890070C-B318-E7CF-565B-5AEBF5D41F74}"/>
          </ac:picMkLst>
        </pc:picChg>
        <pc:cxnChg chg="add mod">
          <ac:chgData name="Phan, Kristen" userId="b01a336c-ed6b-492e-8789-322699d27f18" providerId="ADAL" clId="{50892F9D-37A3-4BC2-AE41-A144172097DF}" dt="2023-01-26T17:04:17.132" v="3028" actId="14100"/>
          <ac:cxnSpMkLst>
            <pc:docMk/>
            <pc:sldMk cId="1244318818" sldId="2147469094"/>
            <ac:cxnSpMk id="6" creationId="{49CC85DF-AC3A-2288-ABFA-EE2EE2D2B4E5}"/>
          </ac:cxnSpMkLst>
        </pc:cxnChg>
      </pc:sldChg>
      <pc:sldChg chg="addSp modSp modAnim">
        <pc:chgData name="Phan, Kristen" userId="b01a336c-ed6b-492e-8789-322699d27f18" providerId="ADAL" clId="{50892F9D-37A3-4BC2-AE41-A144172097DF}" dt="2023-01-27T12:24:45.957" v="3228"/>
        <pc:sldMkLst>
          <pc:docMk/>
          <pc:sldMk cId="3880147319" sldId="2147469095"/>
        </pc:sldMkLst>
        <pc:spChg chg="mod">
          <ac:chgData name="Phan, Kristen" userId="b01a336c-ed6b-492e-8789-322699d27f18" providerId="ADAL" clId="{50892F9D-37A3-4BC2-AE41-A144172097DF}" dt="2023-01-27T12:24:41.964" v="3227" actId="164"/>
          <ac:spMkLst>
            <pc:docMk/>
            <pc:sldMk cId="3880147319" sldId="2147469095"/>
            <ac:spMk id="5" creationId="{F17FF3D8-68C4-F313-23A6-823C95AFE034}"/>
          </ac:spMkLst>
        </pc:spChg>
        <pc:grpChg chg="add mod">
          <ac:chgData name="Phan, Kristen" userId="b01a336c-ed6b-492e-8789-322699d27f18" providerId="ADAL" clId="{50892F9D-37A3-4BC2-AE41-A144172097DF}" dt="2023-01-27T12:24:41.964" v="3227" actId="164"/>
          <ac:grpSpMkLst>
            <pc:docMk/>
            <pc:sldMk cId="3880147319" sldId="2147469095"/>
            <ac:grpSpMk id="12" creationId="{DF2D7A94-CB96-C218-2893-3C993F243E8A}"/>
          </ac:grpSpMkLst>
        </pc:grpChg>
        <pc:grpChg chg="mod">
          <ac:chgData name="Phan, Kristen" userId="b01a336c-ed6b-492e-8789-322699d27f18" providerId="ADAL" clId="{50892F9D-37A3-4BC2-AE41-A144172097DF}" dt="2023-01-27T12:24:41.964" v="3227" actId="164"/>
          <ac:grpSpMkLst>
            <pc:docMk/>
            <pc:sldMk cId="3880147319" sldId="2147469095"/>
            <ac:grpSpMk id="19" creationId="{9D9753AD-97AF-0E67-EF50-8DA598A2B7DE}"/>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D1F7A-220B-49B9-9321-2FC6EB790EAF}"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6AC41-E7DD-46CE-AAB9-23CF482BA337}" type="slidenum">
              <a:rPr lang="en-US" smtClean="0"/>
              <a:t>‹#›</a:t>
            </a:fld>
            <a:endParaRPr lang="en-US"/>
          </a:p>
        </p:txBody>
      </p:sp>
    </p:spTree>
    <p:extLst>
      <p:ext uri="{BB962C8B-B14F-4D97-AF65-F5344CB8AC3E}">
        <p14:creationId xmlns:p14="http://schemas.microsoft.com/office/powerpoint/2010/main" val="298927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51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15</a:t>
            </a:fld>
            <a:endParaRPr lang="en-US"/>
          </a:p>
        </p:txBody>
      </p:sp>
    </p:spTree>
    <p:extLst>
      <p:ext uri="{BB962C8B-B14F-4D97-AF65-F5344CB8AC3E}">
        <p14:creationId xmlns:p14="http://schemas.microsoft.com/office/powerpoint/2010/main" val="26372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16</a:t>
            </a:fld>
            <a:endParaRPr lang="en-US"/>
          </a:p>
        </p:txBody>
      </p:sp>
    </p:spTree>
    <p:extLst>
      <p:ext uri="{BB962C8B-B14F-4D97-AF65-F5344CB8AC3E}">
        <p14:creationId xmlns:p14="http://schemas.microsoft.com/office/powerpoint/2010/main" val="337607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17</a:t>
            </a:fld>
            <a:endParaRPr lang="en-US"/>
          </a:p>
        </p:txBody>
      </p:sp>
    </p:spTree>
    <p:extLst>
      <p:ext uri="{BB962C8B-B14F-4D97-AF65-F5344CB8AC3E}">
        <p14:creationId xmlns:p14="http://schemas.microsoft.com/office/powerpoint/2010/main" val="420218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18</a:t>
            </a:fld>
            <a:endParaRPr lang="en-US"/>
          </a:p>
        </p:txBody>
      </p:sp>
    </p:spTree>
    <p:extLst>
      <p:ext uri="{BB962C8B-B14F-4D97-AF65-F5344CB8AC3E}">
        <p14:creationId xmlns:p14="http://schemas.microsoft.com/office/powerpoint/2010/main" val="1094015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19</a:t>
            </a:fld>
            <a:endParaRPr lang="en-US"/>
          </a:p>
        </p:txBody>
      </p:sp>
    </p:spTree>
    <p:extLst>
      <p:ext uri="{BB962C8B-B14F-4D97-AF65-F5344CB8AC3E}">
        <p14:creationId xmlns:p14="http://schemas.microsoft.com/office/powerpoint/2010/main" val="388074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20</a:t>
            </a:fld>
            <a:endParaRPr lang="en-US"/>
          </a:p>
        </p:txBody>
      </p:sp>
    </p:spTree>
    <p:extLst>
      <p:ext uri="{BB962C8B-B14F-4D97-AF65-F5344CB8AC3E}">
        <p14:creationId xmlns:p14="http://schemas.microsoft.com/office/powerpoint/2010/main" val="1712647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21</a:t>
            </a:fld>
            <a:endParaRPr lang="en-US"/>
          </a:p>
        </p:txBody>
      </p:sp>
    </p:spTree>
    <p:extLst>
      <p:ext uri="{BB962C8B-B14F-4D97-AF65-F5344CB8AC3E}">
        <p14:creationId xmlns:p14="http://schemas.microsoft.com/office/powerpoint/2010/main" val="375439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22</a:t>
            </a:fld>
            <a:endParaRPr lang="en-US"/>
          </a:p>
        </p:txBody>
      </p:sp>
    </p:spTree>
    <p:extLst>
      <p:ext uri="{BB962C8B-B14F-4D97-AF65-F5344CB8AC3E}">
        <p14:creationId xmlns:p14="http://schemas.microsoft.com/office/powerpoint/2010/main" val="3794524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23</a:t>
            </a:fld>
            <a:endParaRPr lang="en-US"/>
          </a:p>
        </p:txBody>
      </p:sp>
    </p:spTree>
    <p:extLst>
      <p:ext uri="{BB962C8B-B14F-4D97-AF65-F5344CB8AC3E}">
        <p14:creationId xmlns:p14="http://schemas.microsoft.com/office/powerpoint/2010/main" val="1867787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24</a:t>
            </a:fld>
            <a:endParaRPr lang="en-US"/>
          </a:p>
        </p:txBody>
      </p:sp>
    </p:spTree>
    <p:extLst>
      <p:ext uri="{BB962C8B-B14F-4D97-AF65-F5344CB8AC3E}">
        <p14:creationId xmlns:p14="http://schemas.microsoft.com/office/powerpoint/2010/main" val="1036165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https://www.ultraleap.com/tracking/gemini-hand-tracking-platform/#:~:text=The%20fifth%20generation%20of%20the,different%20platforms%20and%20camera%20hardware.</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4</a:t>
            </a:fld>
            <a:endParaRPr lang="en-US"/>
          </a:p>
        </p:txBody>
      </p:sp>
    </p:spTree>
    <p:extLst>
      <p:ext uri="{BB962C8B-B14F-4D97-AF65-F5344CB8AC3E}">
        <p14:creationId xmlns:p14="http://schemas.microsoft.com/office/powerpoint/2010/main" val="918605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25</a:t>
            </a:fld>
            <a:endParaRPr lang="en-US"/>
          </a:p>
        </p:txBody>
      </p:sp>
    </p:spTree>
    <p:extLst>
      <p:ext uri="{BB962C8B-B14F-4D97-AF65-F5344CB8AC3E}">
        <p14:creationId xmlns:p14="http://schemas.microsoft.com/office/powerpoint/2010/main" val="811616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Non-functional = ergonomics; can’t wear </a:t>
            </a:r>
            <a:r>
              <a:rPr lang="en-US" dirty="0" err="1"/>
              <a:t>hololens</a:t>
            </a:r>
            <a:r>
              <a:rPr lang="en-US" dirty="0"/>
              <a:t> of 600 grams for 8 hour shift. </a:t>
            </a:r>
          </a:p>
        </p:txBody>
      </p:sp>
      <p:sp>
        <p:nvSpPr>
          <p:cNvPr id="4" name="Slide Number Placeholder 3"/>
          <p:cNvSpPr>
            <a:spLocks noGrp="1"/>
          </p:cNvSpPr>
          <p:nvPr>
            <p:ph type="sldNum" sz="quarter" idx="5"/>
          </p:nvPr>
        </p:nvSpPr>
        <p:spPr/>
        <p:txBody>
          <a:bodyPr/>
          <a:lstStyle/>
          <a:p>
            <a:fld id="{DDB6AC41-E7DD-46CE-AAB9-23CF482BA337}" type="slidenum">
              <a:rPr lang="en-US" smtClean="0"/>
              <a:t>26</a:t>
            </a:fld>
            <a:endParaRPr lang="en-US"/>
          </a:p>
        </p:txBody>
      </p:sp>
    </p:spTree>
    <p:extLst>
      <p:ext uri="{BB962C8B-B14F-4D97-AF65-F5344CB8AC3E}">
        <p14:creationId xmlns:p14="http://schemas.microsoft.com/office/powerpoint/2010/main" val="3472141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Non-functional = ergonomics; can’t wear </a:t>
            </a:r>
            <a:r>
              <a:rPr lang="en-US" dirty="0" err="1"/>
              <a:t>hololens</a:t>
            </a:r>
            <a:r>
              <a:rPr lang="en-US" dirty="0"/>
              <a:t> of 600 grams for 8 hour shift. </a:t>
            </a:r>
          </a:p>
        </p:txBody>
      </p:sp>
      <p:sp>
        <p:nvSpPr>
          <p:cNvPr id="4" name="Slide Number Placeholder 3"/>
          <p:cNvSpPr>
            <a:spLocks noGrp="1"/>
          </p:cNvSpPr>
          <p:nvPr>
            <p:ph type="sldNum" sz="quarter" idx="5"/>
          </p:nvPr>
        </p:nvSpPr>
        <p:spPr/>
        <p:txBody>
          <a:bodyPr/>
          <a:lstStyle/>
          <a:p>
            <a:fld id="{DDB6AC41-E7DD-46CE-AAB9-23CF482BA337}" type="slidenum">
              <a:rPr lang="en-US" smtClean="0"/>
              <a:t>27</a:t>
            </a:fld>
            <a:endParaRPr lang="en-US"/>
          </a:p>
        </p:txBody>
      </p:sp>
    </p:spTree>
    <p:extLst>
      <p:ext uri="{BB962C8B-B14F-4D97-AF65-F5344CB8AC3E}">
        <p14:creationId xmlns:p14="http://schemas.microsoft.com/office/powerpoint/2010/main" val="1621876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28</a:t>
            </a:fld>
            <a:endParaRPr lang="en-US"/>
          </a:p>
        </p:txBody>
      </p:sp>
    </p:spTree>
    <p:extLst>
      <p:ext uri="{BB962C8B-B14F-4D97-AF65-F5344CB8AC3E}">
        <p14:creationId xmlns:p14="http://schemas.microsoft.com/office/powerpoint/2010/main" val="1408326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35</a:t>
            </a:fld>
            <a:endParaRPr lang="en-US"/>
          </a:p>
        </p:txBody>
      </p:sp>
    </p:spTree>
    <p:extLst>
      <p:ext uri="{BB962C8B-B14F-4D97-AF65-F5344CB8AC3E}">
        <p14:creationId xmlns:p14="http://schemas.microsoft.com/office/powerpoint/2010/main" val="334998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800" b="0" i="0" dirty="0">
                <a:effectLst/>
                <a:latin typeface="Calibri" panose="020F0502020204030204" pitchFamily="34" charset="0"/>
              </a:rPr>
              <a:t>https://www.researchgate.net/publication/359838603_Wireless_communication_research_challenges_for_Extended_Reality_XR</a:t>
            </a:r>
            <a:r>
              <a:rPr lang="en-US" sz="1100" b="0" i="0" dirty="0">
                <a:effectLst/>
                <a:latin typeface="Calibri" panose="020F0502020204030204" pitchFamily="34" charset="0"/>
              </a:rPr>
              <a:t>Basics of XR parameters </a:t>
            </a:r>
            <a:endParaRPr lang="en-US" b="0" i="0" dirty="0">
              <a:effectLst/>
              <a:latin typeface="Calibri" panose="020F0502020204030204" pitchFamily="34" charset="0"/>
            </a:endParaRP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Field of view </a:t>
            </a:r>
          </a:p>
          <a:p>
            <a:pPr marL="742950" lvl="1" indent="-285750" algn="l" rtl="0" fontAlgn="base">
              <a:buFont typeface="Arial" panose="020B0604020202020204" pitchFamily="34" charset="0"/>
              <a:buChar char="•"/>
            </a:pP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the angle of the maximum area that we can observe.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Each human eye can cover nearly 130∘ . With two eyes, we can observe nearly 180∘ .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 VR, a widely used term is 360∘ video which records every direction at the same time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Pixel-per-degree (PPD)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PPD = the number of pixels that are in view for each degree [26].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large PPD means there are more pixels and the video is sharp and clear, and vice versa.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measurement of a video frame’s width and height in pixels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Note that, resolution,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and PPD are related,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 ×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Thus, for a given resolution, a large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results in a small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Exist‑ </a:t>
            </a:r>
            <a:r>
              <a:rPr lang="en-US" sz="1100" b="0" i="0" dirty="0" err="1">
                <a:solidFill>
                  <a:srgbClr val="000000"/>
                </a:solidFill>
                <a:effectLst/>
                <a:latin typeface="Calibri" panose="020F0502020204030204" pitchFamily="34" charset="0"/>
              </a:rPr>
              <a:t>ing</a:t>
            </a:r>
            <a:r>
              <a:rPr lang="en-US" sz="1100" b="0" i="0" dirty="0">
                <a:solidFill>
                  <a:srgbClr val="000000"/>
                </a:solidFill>
                <a:effectLst/>
                <a:latin typeface="Calibri" panose="020F0502020204030204" pitchFamily="34" charset="0"/>
              </a:rPr>
              <a:t> AR and MR glasses have a small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i.e., 20∘ to 50∘ , but their PPD is high - above 30. This provides the user with clear virtual content in the presence of real </a:t>
            </a:r>
            <a:r>
              <a:rPr lang="en-US" sz="1100" b="0" i="0">
                <a:solidFill>
                  <a:srgbClr val="000000"/>
                </a:solidFill>
                <a:effectLst/>
                <a:latin typeface="Calibri" panose="020F0502020204030204" pitchFamily="34" charset="0"/>
              </a:rPr>
              <a:t>environments.</a:t>
            </a:r>
            <a:endParaRPr lang="en-US" sz="1100" b="0" i="0" dirty="0">
              <a:solidFill>
                <a:srgbClr val="000000"/>
              </a:solidFill>
              <a:effectLst/>
              <a:latin typeface="Calibri" panose="020F0502020204030204" pitchFamily="34" charset="0"/>
            </a:endParaRPr>
          </a:p>
          <a:p>
            <a:pPr marL="1143000" lvl="2" indent="-228600" algn="l" rtl="0" fontAlgn="base">
              <a:buFont typeface="Arial" panose="020B0604020202020204" pitchFamily="34" charset="0"/>
              <a:buChar char="•"/>
            </a:pPr>
            <a:r>
              <a:rPr lang="en-US" sz="1100" b="0" i="0" u="none" strike="noStrike" dirty="0">
                <a:solidFill>
                  <a:srgbClr val="000000"/>
                </a:solidFill>
                <a:effectLst/>
                <a:latin typeface="Calibri" panose="020F0502020204030204" pitchFamily="34" charset="0"/>
              </a:rPr>
              <a:t>On the contrary, VR displays have a large </a:t>
            </a:r>
            <a:r>
              <a:rPr lang="en-US" sz="1100" b="0" i="0" u="none" strike="noStrike" dirty="0" err="1">
                <a:solidFill>
                  <a:srgbClr val="000000"/>
                </a:solidFill>
                <a:effectLst/>
                <a:latin typeface="Calibri" panose="020F0502020204030204" pitchFamily="34" charset="0"/>
              </a:rPr>
              <a:t>FoV</a:t>
            </a:r>
            <a:r>
              <a:rPr lang="en-US" sz="1100" b="0" i="0" u="none" strike="noStrike" dirty="0">
                <a:solidFill>
                  <a:srgbClr val="000000"/>
                </a:solidFill>
                <a:effectLst/>
                <a:latin typeface="Calibri" panose="020F0502020204030204" pitchFamily="34" charset="0"/>
              </a:rPr>
              <a:t>, i.e., 100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150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 to provide users with immersive experiences. As a result, given the similar resolution as AR and MR, the PPD of existing VR displays is relatively small which is around 10 to 15.</a:t>
            </a:r>
            <a:r>
              <a:rPr lang="en-US" sz="11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the number of video frames that can be displayed in one second.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low refresh rate for XR may result in headaches or nausea. Usually, a 90 Hz or higher refresh rate is suggested for XR devices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can be obtained based on the KPIs of XR videos: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x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 depth aka. Color depth aka. Bits per color = # of bits to represent the color of a pixel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Date rates = refresh rate × resolution × bits of color × 3 × 2.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Example: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1440 × 1700 pixel (per eye)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90 Hz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Bits of color = 8 bits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required data rate without compression = 10.6 Gbps =  90 (refresh rate) x 1440 × 1700 (resolution) x 8 (bits of color per pixel) × 2 (2 eyes) × 3 (why 3?) = 10.575.360.000 bit per sec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Using standard video lossy com‑ pression techniques with a 300:1 rate, the required data rate can be reduced from 10.6 Gbps to 35.3 Mbps.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Intel </a:t>
            </a:r>
            <a:r>
              <a:rPr lang="en-US" sz="1100" b="0" i="0" dirty="0" err="1">
                <a:solidFill>
                  <a:srgbClr val="000000"/>
                </a:solidFill>
                <a:effectLst/>
                <a:latin typeface="Calibri" panose="020F0502020204030204" pitchFamily="34" charset="0"/>
              </a:rPr>
              <a:t>WiGig</a:t>
            </a:r>
            <a:r>
              <a:rPr lang="en-US" sz="1100" b="0" i="0" dirty="0">
                <a:solidFill>
                  <a:srgbClr val="000000"/>
                </a:solidFill>
                <a:effectLst/>
                <a:latin typeface="Calibri" panose="020F0502020204030204" pitchFamily="34" charset="0"/>
              </a:rPr>
              <a:t> wireless adapter can support 8 Gbps data rates which are </a:t>
            </a:r>
            <a:r>
              <a:rPr lang="en-US" sz="1100" b="0" i="0" dirty="0" err="1">
                <a:solidFill>
                  <a:srgbClr val="000000"/>
                </a:solidFill>
                <a:effectLst/>
                <a:latin typeface="Calibri" panose="020F0502020204030204" pitchFamily="34" charset="0"/>
              </a:rPr>
              <a:t>sufϐicient</a:t>
            </a:r>
            <a:r>
              <a:rPr lang="en-US" sz="1100" b="0" i="0" dirty="0">
                <a:solidFill>
                  <a:srgbClr val="000000"/>
                </a:solidFill>
                <a:effectLst/>
                <a:latin typeface="Calibri" panose="020F0502020204030204" pitchFamily="34" charset="0"/>
              </a:rPr>
              <a:t> to provide reliable wireless connections. However, this is only an entry‑level VR that has relatively low PPD, refresh rate, and bit of color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Latency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is the response time of XR devices when there is a change caused by the real environment or user.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that can be tolerated is the time from displaying frame A to displaying rendered frame B. De‑ pending on the refresh rate, the latency tolerance can be as low as several milliseconds.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Currently, a 90 Hz refresh rate is widely used, which requires a latency smaller than 11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As shown in Table 2, some low‑interactive VR can </a:t>
            </a:r>
            <a:r>
              <a:rPr lang="en-US" sz="1100" b="0" i="0" dirty="0" err="1">
                <a:solidFill>
                  <a:srgbClr val="000000"/>
                </a:solidFill>
                <a:effectLst/>
                <a:latin typeface="Calibri" panose="020F0502020204030204" pitchFamily="34" charset="0"/>
              </a:rPr>
              <a:t>toler</a:t>
            </a:r>
            <a:r>
              <a:rPr lang="en-US" sz="1100" b="0" i="0" dirty="0">
                <a:solidFill>
                  <a:srgbClr val="000000"/>
                </a:solidFill>
                <a:effectLst/>
                <a:latin typeface="Calibri" panose="020F0502020204030204" pitchFamily="34" charset="0"/>
              </a:rPr>
              <a:t>‑ ate around 1000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latency. This is because the HMD can use a buffer to save multiple frames and play them with a certain delay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Based on the refresh rate of ultimate XR, the latency should be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Note that, the la‑ </a:t>
            </a:r>
            <a:r>
              <a:rPr lang="en-US" sz="1100" b="0" i="0" dirty="0" err="1">
                <a:solidFill>
                  <a:srgbClr val="000000"/>
                </a:solidFill>
                <a:effectLst/>
                <a:latin typeface="Calibri" panose="020F0502020204030204" pitchFamily="34" charset="0"/>
              </a:rPr>
              <a:t>tency</a:t>
            </a:r>
            <a:r>
              <a:rPr lang="en-US" sz="1100" b="0" i="0" dirty="0">
                <a:solidFill>
                  <a:srgbClr val="000000"/>
                </a:solidFill>
                <a:effectLst/>
                <a:latin typeface="Calibri" panose="020F0502020204030204" pitchFamily="34" charset="0"/>
              </a:rPr>
              <a:t> consists of wireless communication, sensing data fusion, computing, access to edge or cloud servers, and display response time. Since the latency caused by each party is highly stochastic, the communication and net‑ working latency should be much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to provide a high </a:t>
            </a:r>
            <a:r>
              <a:rPr lang="en-US" sz="1100" b="0" i="0" dirty="0" err="1">
                <a:solidFill>
                  <a:srgbClr val="000000"/>
                </a:solidFill>
                <a:effectLst/>
                <a:latin typeface="Calibri" panose="020F0502020204030204" pitchFamily="34" charset="0"/>
              </a:rPr>
              <a:t>QoE</a:t>
            </a:r>
            <a:r>
              <a:rPr lang="en-US" sz="1100" b="0" i="0" dirty="0">
                <a:solidFill>
                  <a:srgbClr val="000000"/>
                </a:solidFill>
                <a:effectLst/>
                <a:latin typeface="Calibri" panose="020F0502020204030204" pitchFamily="34" charset="0"/>
              </a:rPr>
              <a:t>.</a:t>
            </a:r>
          </a:p>
        </p:txBody>
      </p:sp>
      <p:sp>
        <p:nvSpPr>
          <p:cNvPr id="4" name="Slide Number Placeholder 3"/>
          <p:cNvSpPr>
            <a:spLocks noGrp="1"/>
          </p:cNvSpPr>
          <p:nvPr>
            <p:ph type="sldNum" sz="quarter" idx="5"/>
          </p:nvPr>
        </p:nvSpPr>
        <p:spPr/>
        <p:txBody>
          <a:bodyPr/>
          <a:lstStyle/>
          <a:p>
            <a:fld id="{DDB6AC41-E7DD-46CE-AAB9-23CF482BA337}" type="slidenum">
              <a:rPr lang="en-US" smtClean="0"/>
              <a:t>36</a:t>
            </a:fld>
            <a:endParaRPr lang="en-US"/>
          </a:p>
        </p:txBody>
      </p:sp>
    </p:spTree>
    <p:extLst>
      <p:ext uri="{BB962C8B-B14F-4D97-AF65-F5344CB8AC3E}">
        <p14:creationId xmlns:p14="http://schemas.microsoft.com/office/powerpoint/2010/main" val="4089225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a:t>
            </a:r>
            <a:r>
              <a:rPr lang="en-US" err="1"/>
              <a:t>OpenXR</a:t>
            </a:r>
            <a:r>
              <a:rPr lang="en-US"/>
              <a:t> for AR headsets: https://www.khronos.org/api/index_2017/openxr</a:t>
            </a:r>
          </a:p>
        </p:txBody>
      </p:sp>
      <p:sp>
        <p:nvSpPr>
          <p:cNvPr id="4" name="Slide Number Placeholder 3"/>
          <p:cNvSpPr>
            <a:spLocks noGrp="1"/>
          </p:cNvSpPr>
          <p:nvPr>
            <p:ph type="sldNum" sz="quarter" idx="5"/>
          </p:nvPr>
        </p:nvSpPr>
        <p:spPr/>
        <p:txBody>
          <a:bodyPr/>
          <a:lstStyle/>
          <a:p>
            <a:fld id="{DDB6AC41-E7DD-46CE-AAB9-23CF482BA337}" type="slidenum">
              <a:rPr lang="en-US" smtClean="0"/>
              <a:t>37</a:t>
            </a:fld>
            <a:endParaRPr lang="en-US"/>
          </a:p>
        </p:txBody>
      </p:sp>
    </p:spTree>
    <p:extLst>
      <p:ext uri="{BB962C8B-B14F-4D97-AF65-F5344CB8AC3E}">
        <p14:creationId xmlns:p14="http://schemas.microsoft.com/office/powerpoint/2010/main" val="3076489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39</a:t>
            </a:fld>
            <a:endParaRPr lang="en-US"/>
          </a:p>
        </p:txBody>
      </p:sp>
    </p:spTree>
    <p:extLst>
      <p:ext uri="{BB962C8B-B14F-4D97-AF65-F5344CB8AC3E}">
        <p14:creationId xmlns:p14="http://schemas.microsoft.com/office/powerpoint/2010/main" val="456405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40</a:t>
            </a:fld>
            <a:endParaRPr lang="en-US"/>
          </a:p>
        </p:txBody>
      </p:sp>
    </p:spTree>
    <p:extLst>
      <p:ext uri="{BB962C8B-B14F-4D97-AF65-F5344CB8AC3E}">
        <p14:creationId xmlns:p14="http://schemas.microsoft.com/office/powerpoint/2010/main" val="4278995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87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a:t>
            </a:fld>
            <a:endParaRPr lang="en-US"/>
          </a:p>
        </p:txBody>
      </p:sp>
    </p:spTree>
    <p:extLst>
      <p:ext uri="{BB962C8B-B14F-4D97-AF65-F5344CB8AC3E}">
        <p14:creationId xmlns:p14="http://schemas.microsoft.com/office/powerpoint/2010/main" val="4214115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https://www.ultraleap.com/tracking/gemini-hand-tracking-platform/#:~:text=The%20fifth%20generation%20of%20the,different%20platforms%20and%20camera%20hardware.</a:t>
            </a:r>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44</a:t>
            </a:fld>
            <a:endParaRPr lang="en-US"/>
          </a:p>
        </p:txBody>
      </p:sp>
    </p:spTree>
    <p:extLst>
      <p:ext uri="{BB962C8B-B14F-4D97-AF65-F5344CB8AC3E}">
        <p14:creationId xmlns:p14="http://schemas.microsoft.com/office/powerpoint/2010/main" val="307633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52</a:t>
            </a:fld>
            <a:endParaRPr lang="en-US"/>
          </a:p>
        </p:txBody>
      </p:sp>
    </p:spTree>
    <p:extLst>
      <p:ext uri="{BB962C8B-B14F-4D97-AF65-F5344CB8AC3E}">
        <p14:creationId xmlns:p14="http://schemas.microsoft.com/office/powerpoint/2010/main" val="1912868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53</a:t>
            </a:fld>
            <a:endParaRPr lang="en-US"/>
          </a:p>
        </p:txBody>
      </p:sp>
    </p:spTree>
    <p:extLst>
      <p:ext uri="{BB962C8B-B14F-4D97-AF65-F5344CB8AC3E}">
        <p14:creationId xmlns:p14="http://schemas.microsoft.com/office/powerpoint/2010/main" val="287117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54</a:t>
            </a:fld>
            <a:endParaRPr lang="en-US"/>
          </a:p>
        </p:txBody>
      </p:sp>
    </p:spTree>
    <p:extLst>
      <p:ext uri="{BB962C8B-B14F-4D97-AF65-F5344CB8AC3E}">
        <p14:creationId xmlns:p14="http://schemas.microsoft.com/office/powerpoint/2010/main" val="73900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55</a:t>
            </a:fld>
            <a:endParaRPr lang="en-US"/>
          </a:p>
        </p:txBody>
      </p:sp>
    </p:spTree>
    <p:extLst>
      <p:ext uri="{BB962C8B-B14F-4D97-AF65-F5344CB8AC3E}">
        <p14:creationId xmlns:p14="http://schemas.microsoft.com/office/powerpoint/2010/main" val="3655156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57</a:t>
            </a:fld>
            <a:endParaRPr lang="en-US"/>
          </a:p>
        </p:txBody>
      </p:sp>
    </p:spTree>
    <p:extLst>
      <p:ext uri="{BB962C8B-B14F-4D97-AF65-F5344CB8AC3E}">
        <p14:creationId xmlns:p14="http://schemas.microsoft.com/office/powerpoint/2010/main" val="926539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58</a:t>
            </a:fld>
            <a:endParaRPr lang="en-US"/>
          </a:p>
        </p:txBody>
      </p:sp>
    </p:spTree>
    <p:extLst>
      <p:ext uri="{BB962C8B-B14F-4D97-AF65-F5344CB8AC3E}">
        <p14:creationId xmlns:p14="http://schemas.microsoft.com/office/powerpoint/2010/main" val="2560210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59</a:t>
            </a:fld>
            <a:endParaRPr lang="en-US"/>
          </a:p>
        </p:txBody>
      </p:sp>
    </p:spTree>
    <p:extLst>
      <p:ext uri="{BB962C8B-B14F-4D97-AF65-F5344CB8AC3E}">
        <p14:creationId xmlns:p14="http://schemas.microsoft.com/office/powerpoint/2010/main" val="545835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60</a:t>
            </a:fld>
            <a:endParaRPr lang="en-US"/>
          </a:p>
        </p:txBody>
      </p:sp>
    </p:spTree>
    <p:extLst>
      <p:ext uri="{BB962C8B-B14F-4D97-AF65-F5344CB8AC3E}">
        <p14:creationId xmlns:p14="http://schemas.microsoft.com/office/powerpoint/2010/main" val="3653923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61</a:t>
            </a:fld>
            <a:endParaRPr lang="en-US"/>
          </a:p>
        </p:txBody>
      </p:sp>
    </p:spTree>
    <p:extLst>
      <p:ext uri="{BB962C8B-B14F-4D97-AF65-F5344CB8AC3E}">
        <p14:creationId xmlns:p14="http://schemas.microsoft.com/office/powerpoint/2010/main" val="1040496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MindAR</a:t>
            </a:r>
            <a:r>
              <a:rPr lang="en-US" dirty="0"/>
              <a:t> + three.js + </a:t>
            </a:r>
            <a:r>
              <a:rPr lang="en-US" dirty="0" err="1"/>
              <a:t>Tensorflow</a:t>
            </a:r>
            <a:r>
              <a:rPr lang="en-US" dirty="0"/>
              <a:t> model all run in the browser, on the frontend. No live camera feed stays on user’s device, not transmitted elsewhere.</a:t>
            </a:r>
          </a:p>
          <a:p>
            <a:r>
              <a:rPr lang="en-US" dirty="0"/>
              <a:t>3 lambdas instead of a </a:t>
            </a:r>
            <a:r>
              <a:rPr lang="en-US" dirty="0" err="1"/>
              <a:t>nodejs</a:t>
            </a:r>
            <a:r>
              <a:rPr lang="en-US" dirty="0"/>
              <a:t> app handling all </a:t>
            </a:r>
            <a:r>
              <a:rPr lang="en-US" dirty="0" err="1"/>
              <a:t>api</a:t>
            </a:r>
            <a:r>
              <a:rPr lang="en-US" dirty="0"/>
              <a:t> calls = isolating read/ write traffic = lambda to scale independently.</a:t>
            </a:r>
          </a:p>
          <a:p>
            <a:r>
              <a:rPr lang="en-US" dirty="0"/>
              <a:t>MQTTS + </a:t>
            </a:r>
            <a:r>
              <a:rPr lang="en-US" dirty="0" err="1"/>
              <a:t>ddb</a:t>
            </a:r>
            <a:r>
              <a:rPr lang="en-US" dirty="0"/>
              <a:t> configuration = data encrypted in transit + at rest. E.g., ASML don’t want anyone to know the running status of their factory machines. </a:t>
            </a:r>
          </a:p>
          <a:p>
            <a:r>
              <a:rPr lang="en-US" dirty="0"/>
              <a:t>Time-to-live config: cost optimization in addition to performance + security</a:t>
            </a:r>
          </a:p>
        </p:txBody>
      </p:sp>
      <p:sp>
        <p:nvSpPr>
          <p:cNvPr id="4" name="Slide Number Placeholder 3"/>
          <p:cNvSpPr>
            <a:spLocks noGrp="1"/>
          </p:cNvSpPr>
          <p:nvPr>
            <p:ph type="sldNum" sz="quarter" idx="5"/>
          </p:nvPr>
        </p:nvSpPr>
        <p:spPr/>
        <p:txBody>
          <a:bodyPr/>
          <a:lstStyle/>
          <a:p>
            <a:fld id="{DDB6AC41-E7DD-46CE-AAB9-23CF482BA337}" type="slidenum">
              <a:rPr lang="en-US" smtClean="0"/>
              <a:t>9</a:t>
            </a:fld>
            <a:endParaRPr lang="en-US"/>
          </a:p>
        </p:txBody>
      </p:sp>
    </p:spTree>
    <p:extLst>
      <p:ext uri="{BB962C8B-B14F-4D97-AF65-F5344CB8AC3E}">
        <p14:creationId xmlns:p14="http://schemas.microsoft.com/office/powerpoint/2010/main" val="4280582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62</a:t>
            </a:fld>
            <a:endParaRPr lang="en-US"/>
          </a:p>
        </p:txBody>
      </p:sp>
    </p:spTree>
    <p:extLst>
      <p:ext uri="{BB962C8B-B14F-4D97-AF65-F5344CB8AC3E}">
        <p14:creationId xmlns:p14="http://schemas.microsoft.com/office/powerpoint/2010/main" val="1522002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63</a:t>
            </a:fld>
            <a:endParaRPr lang="en-US"/>
          </a:p>
        </p:txBody>
      </p:sp>
    </p:spTree>
    <p:extLst>
      <p:ext uri="{BB962C8B-B14F-4D97-AF65-F5344CB8AC3E}">
        <p14:creationId xmlns:p14="http://schemas.microsoft.com/office/powerpoint/2010/main" val="2139015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64</a:t>
            </a:fld>
            <a:endParaRPr lang="en-US"/>
          </a:p>
        </p:txBody>
      </p:sp>
    </p:spTree>
    <p:extLst>
      <p:ext uri="{BB962C8B-B14F-4D97-AF65-F5344CB8AC3E}">
        <p14:creationId xmlns:p14="http://schemas.microsoft.com/office/powerpoint/2010/main" val="40278675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65</a:t>
            </a:fld>
            <a:endParaRPr lang="en-US"/>
          </a:p>
        </p:txBody>
      </p:sp>
    </p:spTree>
    <p:extLst>
      <p:ext uri="{BB962C8B-B14F-4D97-AF65-F5344CB8AC3E}">
        <p14:creationId xmlns:p14="http://schemas.microsoft.com/office/powerpoint/2010/main" val="2937900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66</a:t>
            </a:fld>
            <a:endParaRPr lang="en-US"/>
          </a:p>
        </p:txBody>
      </p:sp>
    </p:spTree>
    <p:extLst>
      <p:ext uri="{BB962C8B-B14F-4D97-AF65-F5344CB8AC3E}">
        <p14:creationId xmlns:p14="http://schemas.microsoft.com/office/powerpoint/2010/main" val="3598645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67</a:t>
            </a:fld>
            <a:endParaRPr lang="en-US"/>
          </a:p>
        </p:txBody>
      </p:sp>
    </p:spTree>
    <p:extLst>
      <p:ext uri="{BB962C8B-B14F-4D97-AF65-F5344CB8AC3E}">
        <p14:creationId xmlns:p14="http://schemas.microsoft.com/office/powerpoint/2010/main" val="27122568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68</a:t>
            </a:fld>
            <a:endParaRPr lang="en-US"/>
          </a:p>
        </p:txBody>
      </p:sp>
    </p:spTree>
    <p:extLst>
      <p:ext uri="{BB962C8B-B14F-4D97-AF65-F5344CB8AC3E}">
        <p14:creationId xmlns:p14="http://schemas.microsoft.com/office/powerpoint/2010/main" val="19778353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69</a:t>
            </a:fld>
            <a:endParaRPr lang="en-US"/>
          </a:p>
        </p:txBody>
      </p:sp>
    </p:spTree>
    <p:extLst>
      <p:ext uri="{BB962C8B-B14F-4D97-AF65-F5344CB8AC3E}">
        <p14:creationId xmlns:p14="http://schemas.microsoft.com/office/powerpoint/2010/main" val="1975197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70</a:t>
            </a:fld>
            <a:endParaRPr lang="en-US"/>
          </a:p>
        </p:txBody>
      </p:sp>
    </p:spTree>
    <p:extLst>
      <p:ext uri="{BB962C8B-B14F-4D97-AF65-F5344CB8AC3E}">
        <p14:creationId xmlns:p14="http://schemas.microsoft.com/office/powerpoint/2010/main" val="413389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71</a:t>
            </a:fld>
            <a:endParaRPr lang="en-US"/>
          </a:p>
        </p:txBody>
      </p:sp>
    </p:spTree>
    <p:extLst>
      <p:ext uri="{BB962C8B-B14F-4D97-AF65-F5344CB8AC3E}">
        <p14:creationId xmlns:p14="http://schemas.microsoft.com/office/powerpoint/2010/main" val="2229192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10</a:t>
            </a:fld>
            <a:endParaRPr lang="en-US"/>
          </a:p>
        </p:txBody>
      </p:sp>
    </p:spTree>
    <p:extLst>
      <p:ext uri="{BB962C8B-B14F-4D97-AF65-F5344CB8AC3E}">
        <p14:creationId xmlns:p14="http://schemas.microsoft.com/office/powerpoint/2010/main" val="38837977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72</a:t>
            </a:fld>
            <a:endParaRPr lang="en-US"/>
          </a:p>
        </p:txBody>
      </p:sp>
    </p:spTree>
    <p:extLst>
      <p:ext uri="{BB962C8B-B14F-4D97-AF65-F5344CB8AC3E}">
        <p14:creationId xmlns:p14="http://schemas.microsoft.com/office/powerpoint/2010/main" val="3306643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73</a:t>
            </a:fld>
            <a:endParaRPr lang="en-US"/>
          </a:p>
        </p:txBody>
      </p:sp>
    </p:spTree>
    <p:extLst>
      <p:ext uri="{BB962C8B-B14F-4D97-AF65-F5344CB8AC3E}">
        <p14:creationId xmlns:p14="http://schemas.microsoft.com/office/powerpoint/2010/main" val="7545355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 plant. It’s now dead. possibly due to overwatering or underwatering. who knows. </a:t>
            </a:r>
          </a:p>
          <a:p>
            <a:r>
              <a:rPr lang="en-US" dirty="0"/>
              <a:t>want to use AR to solve this problem.</a:t>
            </a:r>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74</a:t>
            </a:fld>
            <a:endParaRPr lang="en-US"/>
          </a:p>
        </p:txBody>
      </p:sp>
    </p:spTree>
    <p:extLst>
      <p:ext uri="{BB962C8B-B14F-4D97-AF65-F5344CB8AC3E}">
        <p14:creationId xmlns:p14="http://schemas.microsoft.com/office/powerpoint/2010/main" val="1484394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ARIM, we have 5 phases. starting with a Discovery phase where we can map user personas and user journeys to uncover problem/ opportunity. </a:t>
            </a:r>
          </a:p>
          <a:p>
            <a:r>
              <a:rPr lang="en-US" dirty="0"/>
              <a:t>As a plant owner, I’m usually concerned and unsure if my plant needs water now and how much. After watering the plant, it’s still challenging to keep a record of when I watered it last or how the plant was doing at the same.</a:t>
            </a:r>
          </a:p>
          <a:p>
            <a:r>
              <a:rPr lang="en-US" dirty="0"/>
              <a:t>my friends who come over to help take care of the plant go to similar journey but they prob couldn’t care less since they only there for a few days.</a:t>
            </a:r>
          </a:p>
          <a:p>
            <a:endParaRPr lang="en-US" dirty="0"/>
          </a:p>
          <a:p>
            <a:r>
              <a:rPr lang="en-US" dirty="0"/>
              <a:t>If I build an AR dashboard, I can view real-time soil moisture level to decide if the plant needs water now. Record that the plant was watered on that day/ time and if it was doing good so that I can continue monitoring the plant. </a:t>
            </a:r>
          </a:p>
        </p:txBody>
      </p:sp>
      <p:sp>
        <p:nvSpPr>
          <p:cNvPr id="4" name="Slide Number Placeholder 3"/>
          <p:cNvSpPr>
            <a:spLocks noGrp="1"/>
          </p:cNvSpPr>
          <p:nvPr>
            <p:ph type="sldNum" sz="quarter" idx="5"/>
          </p:nvPr>
        </p:nvSpPr>
        <p:spPr/>
        <p:txBody>
          <a:bodyPr/>
          <a:lstStyle/>
          <a:p>
            <a:fld id="{DDB6AC41-E7DD-46CE-AAB9-23CF482BA337}" type="slidenum">
              <a:rPr lang="en-US" smtClean="0"/>
              <a:t>75</a:t>
            </a:fld>
            <a:endParaRPr lang="en-US"/>
          </a:p>
        </p:txBody>
      </p:sp>
    </p:spTree>
    <p:extLst>
      <p:ext uri="{BB962C8B-B14F-4D97-AF65-F5344CB8AC3E}">
        <p14:creationId xmlns:p14="http://schemas.microsoft.com/office/powerpoint/2010/main" val="1327569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76</a:t>
            </a:fld>
            <a:endParaRPr lang="en-US"/>
          </a:p>
        </p:txBody>
      </p:sp>
    </p:spTree>
    <p:extLst>
      <p:ext uri="{BB962C8B-B14F-4D97-AF65-F5344CB8AC3E}">
        <p14:creationId xmlns:p14="http://schemas.microsoft.com/office/powerpoint/2010/main" val="28374568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77</a:t>
            </a:fld>
            <a:endParaRPr lang="en-US"/>
          </a:p>
        </p:txBody>
      </p:sp>
    </p:spTree>
    <p:extLst>
      <p:ext uri="{BB962C8B-B14F-4D97-AF65-F5344CB8AC3E}">
        <p14:creationId xmlns:p14="http://schemas.microsoft.com/office/powerpoint/2010/main" val="3996631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78</a:t>
            </a:fld>
            <a:endParaRPr lang="en-US"/>
          </a:p>
        </p:txBody>
      </p:sp>
    </p:spTree>
    <p:extLst>
      <p:ext uri="{BB962C8B-B14F-4D97-AF65-F5344CB8AC3E}">
        <p14:creationId xmlns:p14="http://schemas.microsoft.com/office/powerpoint/2010/main" val="5008756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79</a:t>
            </a:fld>
            <a:endParaRPr lang="en-US"/>
          </a:p>
        </p:txBody>
      </p:sp>
    </p:spTree>
    <p:extLst>
      <p:ext uri="{BB962C8B-B14F-4D97-AF65-F5344CB8AC3E}">
        <p14:creationId xmlns:p14="http://schemas.microsoft.com/office/powerpoint/2010/main" val="29844253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80</a:t>
            </a:fld>
            <a:endParaRPr lang="en-US"/>
          </a:p>
        </p:txBody>
      </p:sp>
    </p:spTree>
    <p:extLst>
      <p:ext uri="{BB962C8B-B14F-4D97-AF65-F5344CB8AC3E}">
        <p14:creationId xmlns:p14="http://schemas.microsoft.com/office/powerpoint/2010/main" val="9359404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81</a:t>
            </a:fld>
            <a:endParaRPr lang="en-US"/>
          </a:p>
        </p:txBody>
      </p:sp>
    </p:spTree>
    <p:extLst>
      <p:ext uri="{BB962C8B-B14F-4D97-AF65-F5344CB8AC3E}">
        <p14:creationId xmlns:p14="http://schemas.microsoft.com/office/powerpoint/2010/main" val="2465633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11</a:t>
            </a:fld>
            <a:endParaRPr lang="en-US"/>
          </a:p>
        </p:txBody>
      </p:sp>
    </p:spTree>
    <p:extLst>
      <p:ext uri="{BB962C8B-B14F-4D97-AF65-F5344CB8AC3E}">
        <p14:creationId xmlns:p14="http://schemas.microsoft.com/office/powerpoint/2010/main" val="2146388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82</a:t>
            </a:fld>
            <a:endParaRPr lang="en-US"/>
          </a:p>
        </p:txBody>
      </p:sp>
    </p:spTree>
    <p:extLst>
      <p:ext uri="{BB962C8B-B14F-4D97-AF65-F5344CB8AC3E}">
        <p14:creationId xmlns:p14="http://schemas.microsoft.com/office/powerpoint/2010/main" val="25226604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83</a:t>
            </a:fld>
            <a:endParaRPr lang="en-US"/>
          </a:p>
        </p:txBody>
      </p:sp>
    </p:spTree>
    <p:extLst>
      <p:ext uri="{BB962C8B-B14F-4D97-AF65-F5344CB8AC3E}">
        <p14:creationId xmlns:p14="http://schemas.microsoft.com/office/powerpoint/2010/main" val="16054270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Non-functional = ergonomics; can’t wear </a:t>
            </a:r>
            <a:r>
              <a:rPr lang="en-US" dirty="0" err="1"/>
              <a:t>hololens</a:t>
            </a:r>
            <a:r>
              <a:rPr lang="en-US" dirty="0"/>
              <a:t> of 600 grams for 8 hour shift. </a:t>
            </a:r>
          </a:p>
        </p:txBody>
      </p:sp>
      <p:sp>
        <p:nvSpPr>
          <p:cNvPr id="4" name="Slide Number Placeholder 3"/>
          <p:cNvSpPr>
            <a:spLocks noGrp="1"/>
          </p:cNvSpPr>
          <p:nvPr>
            <p:ph type="sldNum" sz="quarter" idx="5"/>
          </p:nvPr>
        </p:nvSpPr>
        <p:spPr/>
        <p:txBody>
          <a:bodyPr/>
          <a:lstStyle/>
          <a:p>
            <a:fld id="{DDB6AC41-E7DD-46CE-AAB9-23CF482BA337}" type="slidenum">
              <a:rPr lang="en-US" smtClean="0"/>
              <a:t>84</a:t>
            </a:fld>
            <a:endParaRPr lang="en-US"/>
          </a:p>
        </p:txBody>
      </p:sp>
    </p:spTree>
    <p:extLst>
      <p:ext uri="{BB962C8B-B14F-4D97-AF65-F5344CB8AC3E}">
        <p14:creationId xmlns:p14="http://schemas.microsoft.com/office/powerpoint/2010/main" val="1928278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85</a:t>
            </a:fld>
            <a:endParaRPr lang="en-US"/>
          </a:p>
        </p:txBody>
      </p:sp>
    </p:spTree>
    <p:extLst>
      <p:ext uri="{BB962C8B-B14F-4D97-AF65-F5344CB8AC3E}">
        <p14:creationId xmlns:p14="http://schemas.microsoft.com/office/powerpoint/2010/main" val="22047959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86</a:t>
            </a:fld>
            <a:endParaRPr lang="en-US"/>
          </a:p>
        </p:txBody>
      </p:sp>
    </p:spTree>
    <p:extLst>
      <p:ext uri="{BB962C8B-B14F-4D97-AF65-F5344CB8AC3E}">
        <p14:creationId xmlns:p14="http://schemas.microsoft.com/office/powerpoint/2010/main" val="13280333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87</a:t>
            </a:fld>
            <a:endParaRPr lang="en-US"/>
          </a:p>
        </p:txBody>
      </p:sp>
    </p:spTree>
    <p:extLst>
      <p:ext uri="{BB962C8B-B14F-4D97-AF65-F5344CB8AC3E}">
        <p14:creationId xmlns:p14="http://schemas.microsoft.com/office/powerpoint/2010/main" val="766962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95</a:t>
            </a:fld>
            <a:endParaRPr lang="en-US"/>
          </a:p>
        </p:txBody>
      </p:sp>
    </p:spTree>
    <p:extLst>
      <p:ext uri="{BB962C8B-B14F-4D97-AF65-F5344CB8AC3E}">
        <p14:creationId xmlns:p14="http://schemas.microsoft.com/office/powerpoint/2010/main" val="16824834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800" b="0" i="0" dirty="0">
                <a:effectLst/>
                <a:latin typeface="Calibri" panose="020F0502020204030204" pitchFamily="34" charset="0"/>
              </a:rPr>
              <a:t>https://www.researchgate.net/publication/359838603_Wireless_communication_research_challenges_for_Extended_Reality_XR</a:t>
            </a:r>
            <a:r>
              <a:rPr lang="en-US" sz="1100" b="0" i="0" dirty="0">
                <a:effectLst/>
                <a:latin typeface="Calibri" panose="020F0502020204030204" pitchFamily="34" charset="0"/>
              </a:rPr>
              <a:t>Basics of XR parameters </a:t>
            </a:r>
            <a:endParaRPr lang="en-US" b="0" i="0" dirty="0">
              <a:effectLst/>
              <a:latin typeface="Calibri" panose="020F0502020204030204" pitchFamily="34" charset="0"/>
            </a:endParaRP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Field of view </a:t>
            </a:r>
          </a:p>
          <a:p>
            <a:pPr marL="742950" lvl="1" indent="-285750" algn="l" rtl="0" fontAlgn="base">
              <a:buFont typeface="Arial" panose="020B0604020202020204" pitchFamily="34" charset="0"/>
              <a:buChar char="•"/>
            </a:pP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the angle of the maximum area that we can observe.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Each human eye can cover nearly 130∘ . With two eyes, we can observe nearly 180∘ .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 VR, a widely used term is 360∘ video which records every direction at the same time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Pixel-per-degree (PPD)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PPD = the number of pixels that are in view for each degree [26].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large PPD means there are more pixels and the video is sharp and clear, and vice versa.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measurement of a video frame’s width and height in pixels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Note that, resolution,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and PPD are related,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 ×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Thus, for a given resolution, a large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results in a small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Exist‑ </a:t>
            </a:r>
            <a:r>
              <a:rPr lang="en-US" sz="1100" b="0" i="0" dirty="0" err="1">
                <a:solidFill>
                  <a:srgbClr val="000000"/>
                </a:solidFill>
                <a:effectLst/>
                <a:latin typeface="Calibri" panose="020F0502020204030204" pitchFamily="34" charset="0"/>
              </a:rPr>
              <a:t>ing</a:t>
            </a:r>
            <a:r>
              <a:rPr lang="en-US" sz="1100" b="0" i="0" dirty="0">
                <a:solidFill>
                  <a:srgbClr val="000000"/>
                </a:solidFill>
                <a:effectLst/>
                <a:latin typeface="Calibri" panose="020F0502020204030204" pitchFamily="34" charset="0"/>
              </a:rPr>
              <a:t> AR and MR glasses have a small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i.e., 20∘ to 50∘ , but their PPD is high - above 30. This provides the user with clear virtual content in the presence of real </a:t>
            </a:r>
            <a:r>
              <a:rPr lang="en-US" sz="1100" b="0" i="0">
                <a:solidFill>
                  <a:srgbClr val="000000"/>
                </a:solidFill>
                <a:effectLst/>
                <a:latin typeface="Calibri" panose="020F0502020204030204" pitchFamily="34" charset="0"/>
              </a:rPr>
              <a:t>environments.</a:t>
            </a:r>
            <a:endParaRPr lang="en-US" sz="1100" b="0" i="0" dirty="0">
              <a:solidFill>
                <a:srgbClr val="000000"/>
              </a:solidFill>
              <a:effectLst/>
              <a:latin typeface="Calibri" panose="020F0502020204030204" pitchFamily="34" charset="0"/>
            </a:endParaRPr>
          </a:p>
          <a:p>
            <a:pPr marL="1143000" lvl="2" indent="-228600" algn="l" rtl="0" fontAlgn="base">
              <a:buFont typeface="Arial" panose="020B0604020202020204" pitchFamily="34" charset="0"/>
              <a:buChar char="•"/>
            </a:pPr>
            <a:r>
              <a:rPr lang="en-US" sz="1100" b="0" i="0" u="none" strike="noStrike" dirty="0">
                <a:solidFill>
                  <a:srgbClr val="000000"/>
                </a:solidFill>
                <a:effectLst/>
                <a:latin typeface="Calibri" panose="020F0502020204030204" pitchFamily="34" charset="0"/>
              </a:rPr>
              <a:t>On the contrary, VR displays have a large </a:t>
            </a:r>
            <a:r>
              <a:rPr lang="en-US" sz="1100" b="0" i="0" u="none" strike="noStrike" dirty="0" err="1">
                <a:solidFill>
                  <a:srgbClr val="000000"/>
                </a:solidFill>
                <a:effectLst/>
                <a:latin typeface="Calibri" panose="020F0502020204030204" pitchFamily="34" charset="0"/>
              </a:rPr>
              <a:t>FoV</a:t>
            </a:r>
            <a:r>
              <a:rPr lang="en-US" sz="1100" b="0" i="0" u="none" strike="noStrike" dirty="0">
                <a:solidFill>
                  <a:srgbClr val="000000"/>
                </a:solidFill>
                <a:effectLst/>
                <a:latin typeface="Calibri" panose="020F0502020204030204" pitchFamily="34" charset="0"/>
              </a:rPr>
              <a:t>, i.e., 100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150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 to provide users with immersive experiences. As a result, given the similar resolution as AR and MR, the PPD of existing VR displays is relatively small which is around 10 to 15.</a:t>
            </a:r>
            <a:r>
              <a:rPr lang="en-US" sz="11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the number of video frames that can be displayed in one second.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low refresh rate for XR may result in headaches or nausea. Usually, a 90 Hz or higher refresh rate is suggested for XR devices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can be obtained based on the KPIs of XR videos: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x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 depth aka. Color depth aka. Bits per color = # of bits to represent the color of a pixel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Date rates = refresh rate × resolution × bits of color × 3 × 2.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Example: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1440 × 1700 pixel (per eye)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90 Hz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Bits of color = 8 bits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required data rate without compression = 10.6 Gbps =  90 (refresh rate) x 1440 × 1700 (resolution) x 8 (bits of color per pixel) × 2 (2 eyes) × 3 (why 3?) = 10.575.360.000 bit per sec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Using standard video lossy com‑ pression techniques with a 300:1 rate, the required data rate can be reduced from 10.6 Gbps to 35.3 Mbps.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Intel </a:t>
            </a:r>
            <a:r>
              <a:rPr lang="en-US" sz="1100" b="0" i="0" dirty="0" err="1">
                <a:solidFill>
                  <a:srgbClr val="000000"/>
                </a:solidFill>
                <a:effectLst/>
                <a:latin typeface="Calibri" panose="020F0502020204030204" pitchFamily="34" charset="0"/>
              </a:rPr>
              <a:t>WiGig</a:t>
            </a:r>
            <a:r>
              <a:rPr lang="en-US" sz="1100" b="0" i="0" dirty="0">
                <a:solidFill>
                  <a:srgbClr val="000000"/>
                </a:solidFill>
                <a:effectLst/>
                <a:latin typeface="Calibri" panose="020F0502020204030204" pitchFamily="34" charset="0"/>
              </a:rPr>
              <a:t> wireless adapter can support 8 Gbps data rates which are </a:t>
            </a:r>
            <a:r>
              <a:rPr lang="en-US" sz="1100" b="0" i="0" dirty="0" err="1">
                <a:solidFill>
                  <a:srgbClr val="000000"/>
                </a:solidFill>
                <a:effectLst/>
                <a:latin typeface="Calibri" panose="020F0502020204030204" pitchFamily="34" charset="0"/>
              </a:rPr>
              <a:t>sufϐicient</a:t>
            </a:r>
            <a:r>
              <a:rPr lang="en-US" sz="1100" b="0" i="0" dirty="0">
                <a:solidFill>
                  <a:srgbClr val="000000"/>
                </a:solidFill>
                <a:effectLst/>
                <a:latin typeface="Calibri" panose="020F0502020204030204" pitchFamily="34" charset="0"/>
              </a:rPr>
              <a:t> to provide reliable wireless connections. However, this is only an entry‑level VR that has relatively low PPD, refresh rate, and bit of color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Latency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is the response time of XR devices when there is a change caused by the real environment or user.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that can be tolerated is the time from displaying frame A to displaying rendered frame B. De‑ pending on the refresh rate, the latency tolerance can be as low as several milliseconds.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Currently, a 90 Hz refresh rate is widely used, which requires a latency smaller than 11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As shown in Table 2, some low‑interactive VR can </a:t>
            </a:r>
            <a:r>
              <a:rPr lang="en-US" sz="1100" b="0" i="0" dirty="0" err="1">
                <a:solidFill>
                  <a:srgbClr val="000000"/>
                </a:solidFill>
                <a:effectLst/>
                <a:latin typeface="Calibri" panose="020F0502020204030204" pitchFamily="34" charset="0"/>
              </a:rPr>
              <a:t>toler</a:t>
            </a:r>
            <a:r>
              <a:rPr lang="en-US" sz="1100" b="0" i="0" dirty="0">
                <a:solidFill>
                  <a:srgbClr val="000000"/>
                </a:solidFill>
                <a:effectLst/>
                <a:latin typeface="Calibri" panose="020F0502020204030204" pitchFamily="34" charset="0"/>
              </a:rPr>
              <a:t>‑ ate around 1000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latency. This is because the HMD can use a buffer to save multiple frames and play them with a certain delay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Based on the refresh rate of ultimate XR, the latency should be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Note that, the la‑ </a:t>
            </a:r>
            <a:r>
              <a:rPr lang="en-US" sz="1100" b="0" i="0" dirty="0" err="1">
                <a:solidFill>
                  <a:srgbClr val="000000"/>
                </a:solidFill>
                <a:effectLst/>
                <a:latin typeface="Calibri" panose="020F0502020204030204" pitchFamily="34" charset="0"/>
              </a:rPr>
              <a:t>tency</a:t>
            </a:r>
            <a:r>
              <a:rPr lang="en-US" sz="1100" b="0" i="0" dirty="0">
                <a:solidFill>
                  <a:srgbClr val="000000"/>
                </a:solidFill>
                <a:effectLst/>
                <a:latin typeface="Calibri" panose="020F0502020204030204" pitchFamily="34" charset="0"/>
              </a:rPr>
              <a:t> consists of wireless communication, sensing data fusion, computing, access to edge or cloud servers, and display response time. Since the latency caused by each party is highly stochastic, the communication and net‑ working latency should be much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to provide a high </a:t>
            </a:r>
            <a:r>
              <a:rPr lang="en-US" sz="1100" b="0" i="0" dirty="0" err="1">
                <a:solidFill>
                  <a:srgbClr val="000000"/>
                </a:solidFill>
                <a:effectLst/>
                <a:latin typeface="Calibri" panose="020F0502020204030204" pitchFamily="34" charset="0"/>
              </a:rPr>
              <a:t>QoE</a:t>
            </a:r>
            <a:r>
              <a:rPr lang="en-US" sz="1100" b="0" i="0" dirty="0">
                <a:solidFill>
                  <a:srgbClr val="000000"/>
                </a:solidFill>
                <a:effectLst/>
                <a:latin typeface="Calibri" panose="020F0502020204030204" pitchFamily="34" charset="0"/>
              </a:rPr>
              <a:t>.</a:t>
            </a:r>
          </a:p>
        </p:txBody>
      </p:sp>
      <p:sp>
        <p:nvSpPr>
          <p:cNvPr id="4" name="Slide Number Placeholder 3"/>
          <p:cNvSpPr>
            <a:spLocks noGrp="1"/>
          </p:cNvSpPr>
          <p:nvPr>
            <p:ph type="sldNum" sz="quarter" idx="5"/>
          </p:nvPr>
        </p:nvSpPr>
        <p:spPr/>
        <p:txBody>
          <a:bodyPr/>
          <a:lstStyle/>
          <a:p>
            <a:fld id="{DDB6AC41-E7DD-46CE-AAB9-23CF482BA337}" type="slidenum">
              <a:rPr lang="en-US" smtClean="0"/>
              <a:t>96</a:t>
            </a:fld>
            <a:endParaRPr lang="en-US"/>
          </a:p>
        </p:txBody>
      </p:sp>
    </p:spTree>
    <p:extLst>
      <p:ext uri="{BB962C8B-B14F-4D97-AF65-F5344CB8AC3E}">
        <p14:creationId xmlns:p14="http://schemas.microsoft.com/office/powerpoint/2010/main" val="1509530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a:t>
            </a:r>
            <a:r>
              <a:rPr lang="en-US" err="1"/>
              <a:t>OpenXR</a:t>
            </a:r>
            <a:r>
              <a:rPr lang="en-US"/>
              <a:t> for AR headsets: https://www.khronos.org/api/index_2017/openxr</a:t>
            </a:r>
          </a:p>
        </p:txBody>
      </p:sp>
      <p:sp>
        <p:nvSpPr>
          <p:cNvPr id="4" name="Slide Number Placeholder 3"/>
          <p:cNvSpPr>
            <a:spLocks noGrp="1"/>
          </p:cNvSpPr>
          <p:nvPr>
            <p:ph type="sldNum" sz="quarter" idx="5"/>
          </p:nvPr>
        </p:nvSpPr>
        <p:spPr/>
        <p:txBody>
          <a:bodyPr/>
          <a:lstStyle/>
          <a:p>
            <a:fld id="{DDB6AC41-E7DD-46CE-AAB9-23CF482BA337}" type="slidenum">
              <a:rPr lang="en-US" smtClean="0"/>
              <a:t>97</a:t>
            </a:fld>
            <a:endParaRPr lang="en-US"/>
          </a:p>
        </p:txBody>
      </p:sp>
    </p:spTree>
    <p:extLst>
      <p:ext uri="{BB962C8B-B14F-4D97-AF65-F5344CB8AC3E}">
        <p14:creationId xmlns:p14="http://schemas.microsoft.com/office/powerpoint/2010/main" val="24170540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99</a:t>
            </a:fld>
            <a:endParaRPr lang="en-US"/>
          </a:p>
        </p:txBody>
      </p:sp>
    </p:spTree>
    <p:extLst>
      <p:ext uri="{BB962C8B-B14F-4D97-AF65-F5344CB8AC3E}">
        <p14:creationId xmlns:p14="http://schemas.microsoft.com/office/powerpoint/2010/main" val="287143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12</a:t>
            </a:fld>
            <a:endParaRPr lang="en-US"/>
          </a:p>
        </p:txBody>
      </p:sp>
    </p:spTree>
    <p:extLst>
      <p:ext uri="{BB962C8B-B14F-4D97-AF65-F5344CB8AC3E}">
        <p14:creationId xmlns:p14="http://schemas.microsoft.com/office/powerpoint/2010/main" val="29077816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100</a:t>
            </a:fld>
            <a:endParaRPr lang="en-US"/>
          </a:p>
        </p:txBody>
      </p:sp>
    </p:spTree>
    <p:extLst>
      <p:ext uri="{BB962C8B-B14F-4D97-AF65-F5344CB8AC3E}">
        <p14:creationId xmlns:p14="http://schemas.microsoft.com/office/powerpoint/2010/main" val="1890554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13</a:t>
            </a:fld>
            <a:endParaRPr lang="en-US"/>
          </a:p>
        </p:txBody>
      </p:sp>
    </p:spTree>
    <p:extLst>
      <p:ext uri="{BB962C8B-B14F-4D97-AF65-F5344CB8AC3E}">
        <p14:creationId xmlns:p14="http://schemas.microsoft.com/office/powerpoint/2010/main" val="2539330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14</a:t>
            </a:fld>
            <a:endParaRPr lang="en-US"/>
          </a:p>
        </p:txBody>
      </p:sp>
    </p:spTree>
    <p:extLst>
      <p:ext uri="{BB962C8B-B14F-4D97-AF65-F5344CB8AC3E}">
        <p14:creationId xmlns:p14="http://schemas.microsoft.com/office/powerpoint/2010/main" val="148160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form.accenture.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DA00-D7F5-82D6-2413-396FCFC1B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FBB5D-2C4C-3BDC-EB46-97C88E5C8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F90A6B-FB59-0EAC-7C3C-09BC6FD7E93A}"/>
              </a:ext>
            </a:extLst>
          </p:cNvPr>
          <p:cNvSpPr>
            <a:spLocks noGrp="1"/>
          </p:cNvSpPr>
          <p:nvPr>
            <p:ph type="dt" sz="half" idx="10"/>
          </p:nvPr>
        </p:nvSpPr>
        <p:spPr/>
        <p:txBody>
          <a:bodyPr/>
          <a:lstStyle/>
          <a:p>
            <a:fld id="{71C2ABF1-E9C1-4F9C-BFE3-AF9B4647C523}" type="datetimeFigureOut">
              <a:rPr lang="en-GB" smtClean="0"/>
              <a:t>09/02/2023</a:t>
            </a:fld>
            <a:endParaRPr lang="en-GB"/>
          </a:p>
        </p:txBody>
      </p:sp>
      <p:sp>
        <p:nvSpPr>
          <p:cNvPr id="5" name="Footer Placeholder 4">
            <a:extLst>
              <a:ext uri="{FF2B5EF4-FFF2-40B4-BE49-F238E27FC236}">
                <a16:creationId xmlns:a16="http://schemas.microsoft.com/office/drawing/2014/main" id="{CDDAAC3D-632A-2A41-D7B0-4B46B5A8EB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F34CC1-7E43-03DE-1968-2A623FD48387}"/>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4186734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8FC5-469A-1F93-DDA0-86ABCE570B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4B36A3-733D-C1DF-6CE1-819605159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E1881D-9F91-C768-3DAD-91312948F3D8}"/>
              </a:ext>
            </a:extLst>
          </p:cNvPr>
          <p:cNvSpPr>
            <a:spLocks noGrp="1"/>
          </p:cNvSpPr>
          <p:nvPr>
            <p:ph type="dt" sz="half" idx="10"/>
          </p:nvPr>
        </p:nvSpPr>
        <p:spPr/>
        <p:txBody>
          <a:bodyPr/>
          <a:lstStyle/>
          <a:p>
            <a:fld id="{71C2ABF1-E9C1-4F9C-BFE3-AF9B4647C523}" type="datetimeFigureOut">
              <a:rPr lang="en-GB" smtClean="0"/>
              <a:t>09/02/2023</a:t>
            </a:fld>
            <a:endParaRPr lang="en-GB"/>
          </a:p>
        </p:txBody>
      </p:sp>
      <p:sp>
        <p:nvSpPr>
          <p:cNvPr id="5" name="Footer Placeholder 4">
            <a:extLst>
              <a:ext uri="{FF2B5EF4-FFF2-40B4-BE49-F238E27FC236}">
                <a16:creationId xmlns:a16="http://schemas.microsoft.com/office/drawing/2014/main" id="{E268BF0D-AE4F-4505-E3D3-2250DCC8DF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A0E456-4494-F29D-B924-AF43D53725C2}"/>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1516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64D6D-A138-A2BD-363F-EEE9EFBDEC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CC0AB8-7F85-FD64-352C-C10E73992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DCAB35-1A57-213F-6DFF-4CE7187507F6}"/>
              </a:ext>
            </a:extLst>
          </p:cNvPr>
          <p:cNvSpPr>
            <a:spLocks noGrp="1"/>
          </p:cNvSpPr>
          <p:nvPr>
            <p:ph type="dt" sz="half" idx="10"/>
          </p:nvPr>
        </p:nvSpPr>
        <p:spPr/>
        <p:txBody>
          <a:bodyPr/>
          <a:lstStyle/>
          <a:p>
            <a:fld id="{71C2ABF1-E9C1-4F9C-BFE3-AF9B4647C523}" type="datetimeFigureOut">
              <a:rPr lang="en-GB" smtClean="0"/>
              <a:t>09/02/2023</a:t>
            </a:fld>
            <a:endParaRPr lang="en-GB"/>
          </a:p>
        </p:txBody>
      </p:sp>
      <p:sp>
        <p:nvSpPr>
          <p:cNvPr id="5" name="Footer Placeholder 4">
            <a:extLst>
              <a:ext uri="{FF2B5EF4-FFF2-40B4-BE49-F238E27FC236}">
                <a16:creationId xmlns:a16="http://schemas.microsoft.com/office/drawing/2014/main" id="{0FD3496A-4671-5271-CC46-55E4EBC484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B5EBE-7F41-B9DF-5363-9C36E7D6D26A}"/>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8558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200"/>
          </a:xfrm>
          <a:prstGeom prst="rect">
            <a:avLst/>
          </a:prstGeom>
        </p:spPr>
        <p:txBody>
          <a:bodyPr lIns="0" tIns="0" rIns="0" bIns="0" anchor="ctr"/>
          <a:lstStyle>
            <a:lvl1pPr algn="ctr">
              <a:defRPr sz="8800">
                <a:solidFill>
                  <a:schemeClr val="tx1"/>
                </a:solidFill>
              </a:defRPr>
            </a:lvl1pPr>
          </a:lstStyle>
          <a:p>
            <a:r>
              <a:rPr lang="en-US" dirty="0"/>
              <a:t>Welcome</a:t>
            </a:r>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Tree>
    <p:extLst>
      <p:ext uri="{BB962C8B-B14F-4D97-AF65-F5344CB8AC3E}">
        <p14:creationId xmlns:p14="http://schemas.microsoft.com/office/powerpoint/2010/main" val="2395245892"/>
      </p:ext>
    </p:extLst>
  </p:cSld>
  <p:clrMapOvr>
    <a:overrideClrMapping bg1="dk1" tx1="lt1" bg2="dk2" tx2="lt2" accent1="accent1" accent2="accent2" accent3="accent3" accent4="accent4" accent5="accent5" accent6="accent6" hlink="hlink" folHlink="folHlink"/>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urple Cover D + Greater Than L">
    <p:bg>
      <p:bgPr>
        <a:solidFill>
          <a:schemeClr val="accent3"/>
        </a:solidFill>
        <a:effectLst/>
      </p:bgPr>
    </p:bg>
    <p:spTree>
      <p:nvGrpSpPr>
        <p:cNvPr id="1" name=""/>
        <p:cNvGrpSpPr/>
        <p:nvPr/>
      </p:nvGrpSpPr>
      <p:grpSpPr>
        <a:xfrm>
          <a:off x="0" y="0"/>
          <a:ext cx="0" cy="0"/>
          <a:chOff x="0" y="0"/>
          <a:chExt cx="0" cy="0"/>
        </a:xfrm>
      </p:grpSpPr>
      <p:pic>
        <p:nvPicPr>
          <p:cNvPr id="9" name="Picture 8" descr="Shape, background pattern&#10;&#10;Description automatically generated">
            <a:extLst>
              <a:ext uri="{FF2B5EF4-FFF2-40B4-BE49-F238E27FC236}">
                <a16:creationId xmlns:a16="http://schemas.microsoft.com/office/drawing/2014/main" id="{FFD33371-256D-DB4D-867D-333CDE8D405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24859" y="0"/>
            <a:ext cx="7186141" cy="6858000"/>
          </a:xfrm>
          <a:prstGeom prst="rect">
            <a:avLst/>
          </a:prstGeom>
        </p:spPr>
      </p:pic>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12" name="Text Placeholder 15">
            <a:extLst>
              <a:ext uri="{FF2B5EF4-FFF2-40B4-BE49-F238E27FC236}">
                <a16:creationId xmlns:a16="http://schemas.microsoft.com/office/drawing/2014/main" id="{7622263B-A8AE-4C43-853B-755A5059D40B}"/>
              </a:ext>
            </a:extLst>
          </p:cNvPr>
          <p:cNvSpPr>
            <a:spLocks noGrp="1"/>
          </p:cNvSpPr>
          <p:nvPr>
            <p:ph type="body" sz="quarter" idx="13" hasCustomPrompt="1"/>
          </p:nvPr>
        </p:nvSpPr>
        <p:spPr>
          <a:xfrm>
            <a:off x="475595" y="2040042"/>
            <a:ext cx="5512905" cy="418614"/>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tx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
        <p:nvSpPr>
          <p:cNvPr id="14" name="Text Placeholder 15">
            <a:extLst>
              <a:ext uri="{FF2B5EF4-FFF2-40B4-BE49-F238E27FC236}">
                <a16:creationId xmlns:a16="http://schemas.microsoft.com/office/drawing/2014/main" id="{15EECAE5-54BE-554C-B89B-8763696CF1B7}"/>
              </a:ext>
            </a:extLst>
          </p:cNvPr>
          <p:cNvSpPr>
            <a:spLocks noGrp="1"/>
          </p:cNvSpPr>
          <p:nvPr>
            <p:ph type="body" sz="quarter" idx="14" hasCustomPrompt="1"/>
          </p:nvPr>
        </p:nvSpPr>
        <p:spPr>
          <a:xfrm>
            <a:off x="475595" y="4341643"/>
            <a:ext cx="4241801" cy="418614"/>
          </a:xfrm>
          <a:prstGeom prst="rect">
            <a:avLst/>
          </a:prstGeom>
        </p:spPr>
        <p:txBody>
          <a:bodyPr vert="horz" lIns="0" tIns="0" rIns="0" bIns="0" rtlCol="0">
            <a:noAutofit/>
          </a:bodyPr>
          <a:lstStyle>
            <a:lvl1pPr marL="0" indent="0" algn="l">
              <a:lnSpc>
                <a:spcPct val="90000"/>
              </a:lnSpc>
              <a:buNone/>
              <a:defRPr lang="en-US" sz="1600" b="0" i="0" spc="0" baseline="0" dirty="0" smtClean="0">
                <a:solidFill>
                  <a:schemeClr val="tx1"/>
                </a:solidFill>
                <a:latin typeface="GT Sectra Fine Rg" pitchFamily="2"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Date</a:t>
            </a:r>
          </a:p>
        </p:txBody>
      </p:sp>
      <p:sp>
        <p:nvSpPr>
          <p:cNvPr id="15" name="Title 1">
            <a:extLst>
              <a:ext uri="{FF2B5EF4-FFF2-40B4-BE49-F238E27FC236}">
                <a16:creationId xmlns:a16="http://schemas.microsoft.com/office/drawing/2014/main" id="{FE4B75A9-80C8-1B49-AA6D-F3736F06E1F1}"/>
              </a:ext>
            </a:extLst>
          </p:cNvPr>
          <p:cNvSpPr>
            <a:spLocks noGrp="1"/>
          </p:cNvSpPr>
          <p:nvPr>
            <p:ph type="title" hasCustomPrompt="1"/>
          </p:nvPr>
        </p:nvSpPr>
        <p:spPr>
          <a:xfrm>
            <a:off x="475595" y="2484783"/>
            <a:ext cx="7040753" cy="1857600"/>
          </a:xfrm>
          <a:prstGeom prst="rect">
            <a:avLst/>
          </a:prstGeom>
        </p:spPr>
        <p:txBody>
          <a:bodyPr lIns="0" tIns="0" rIns="0" bIns="0" anchor="ctr"/>
          <a:lstStyle>
            <a:lvl1pPr algn="l">
              <a:defRPr sz="8000">
                <a:solidFill>
                  <a:schemeClr val="tx1"/>
                </a:solidFill>
              </a:defRPr>
            </a:lvl1pPr>
          </a:lstStyle>
          <a:p>
            <a:r>
              <a:rPr lang="en-US" dirty="0"/>
              <a:t>Title</a:t>
            </a:r>
          </a:p>
        </p:txBody>
      </p:sp>
    </p:spTree>
    <p:extLst>
      <p:ext uri="{BB962C8B-B14F-4D97-AF65-F5344CB8AC3E}">
        <p14:creationId xmlns:p14="http://schemas.microsoft.com/office/powerpoint/2010/main" val="2753626674"/>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edium Title">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9144117E-8A84-714F-9D35-B2F5483B8A67}"/>
              </a:ext>
            </a:extLst>
          </p:cNvPr>
          <p:cNvSpPr>
            <a:spLocks noGrp="1"/>
          </p:cNvSpPr>
          <p:nvPr>
            <p:ph type="body" sz="quarter" idx="14" hasCustomPrompt="1"/>
          </p:nvPr>
        </p:nvSpPr>
        <p:spPr>
          <a:xfrm>
            <a:off x="454636" y="444948"/>
            <a:ext cx="11286000" cy="1030500"/>
          </a:xfrm>
          <a:prstGeom prst="rect">
            <a:avLst/>
          </a:prstGeom>
        </p:spPr>
        <p:txBody>
          <a:bodyPr lIns="0" tIns="0" rIns="0" bIns="0">
            <a:noAutofit/>
          </a:bodyPr>
          <a:lstStyle>
            <a:lvl1pPr>
              <a:lnSpc>
                <a:spcPct val="80000"/>
              </a:lnSpc>
              <a:spcBef>
                <a:spcPts val="0"/>
              </a:spcBef>
              <a:spcAft>
                <a:spcPts val="0"/>
              </a:spcAft>
              <a:defRPr sz="4800" b="1" i="0">
                <a:latin typeface="Graphik" panose="020B0503030202060203" pitchFamily="34" charset="77"/>
              </a:defRPr>
            </a:lvl1pPr>
          </a:lstStyle>
          <a:p>
            <a:pPr lvl="0"/>
            <a:r>
              <a:rPr lang="en-US" dirty="0"/>
              <a:t>Click to edit this Master title</a:t>
            </a:r>
          </a:p>
        </p:txBody>
      </p:sp>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Tree>
    <p:extLst>
      <p:ext uri="{BB962C8B-B14F-4D97-AF65-F5344CB8AC3E}">
        <p14:creationId xmlns:p14="http://schemas.microsoft.com/office/powerpoint/2010/main" val="389021624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
        <p:nvSpPr>
          <p:cNvPr id="7" name="Text Placeholder 4">
            <a:extLst>
              <a:ext uri="{FF2B5EF4-FFF2-40B4-BE49-F238E27FC236}">
                <a16:creationId xmlns:a16="http://schemas.microsoft.com/office/drawing/2014/main" id="{C6AF662F-5FB5-374D-A851-A69DE83E04E7}"/>
              </a:ext>
            </a:extLst>
          </p:cNvPr>
          <p:cNvSpPr>
            <a:spLocks noGrp="1"/>
          </p:cNvSpPr>
          <p:nvPr>
            <p:ph type="body" sz="quarter" idx="14" hasCustomPrompt="1"/>
          </p:nvPr>
        </p:nvSpPr>
        <p:spPr>
          <a:xfrm>
            <a:off x="454637" y="444948"/>
            <a:ext cx="5641364" cy="1030481"/>
          </a:xfrm>
          <a:prstGeom prst="rect">
            <a:avLst/>
          </a:prstGeom>
        </p:spPr>
        <p:txBody>
          <a:bodyPr lIns="0" tIns="0" rIns="0" bIns="0">
            <a:noAutofit/>
          </a:bodyPr>
          <a:lstStyle>
            <a:lvl1pPr>
              <a:lnSpc>
                <a:spcPct val="80000"/>
              </a:lnSpc>
              <a:spcBef>
                <a:spcPts val="0"/>
              </a:spcBef>
              <a:spcAft>
                <a:spcPts val="0"/>
              </a:spcAft>
              <a:defRPr sz="32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32360168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iddleTitle_Paragraph">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8A46EA9D-67DB-7642-AABD-BB22539A1DA6}"/>
              </a:ext>
            </a:extLst>
          </p:cNvPr>
          <p:cNvSpPr>
            <a:spLocks noGrp="1"/>
          </p:cNvSpPr>
          <p:nvPr>
            <p:ph type="body" sz="quarter" idx="29" hasCustomPrompt="1"/>
          </p:nvPr>
        </p:nvSpPr>
        <p:spPr>
          <a:xfrm>
            <a:off x="6317163" y="1875118"/>
            <a:ext cx="5419616" cy="3401999"/>
          </a:xfrm>
          <a:prstGeom prst="rect">
            <a:avLst/>
          </a:prstGeom>
        </p:spPr>
        <p:txBody>
          <a:bodyPr lIns="0" tIns="0" rIns="0" bIns="0" anchor="ctr">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9DA6BDE7-7E71-EF45-8003-DCF9D573E048}"/>
              </a:ext>
            </a:extLst>
          </p:cNvPr>
          <p:cNvSpPr>
            <a:spLocks noGrp="1"/>
          </p:cNvSpPr>
          <p:nvPr>
            <p:ph type="body" sz="quarter" idx="14" hasCustomPrompt="1"/>
          </p:nvPr>
        </p:nvSpPr>
        <p:spPr>
          <a:xfrm>
            <a:off x="454635" y="1875117"/>
            <a:ext cx="5419615" cy="3401999"/>
          </a:xfrm>
          <a:prstGeom prst="rect">
            <a:avLst/>
          </a:prstGeom>
        </p:spPr>
        <p:txBody>
          <a:bodyPr lIns="0" tIns="0" rIns="0" bIns="0" anchor="ctr">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747108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Greetings Gradient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442913" y="2318273"/>
            <a:ext cx="6978839" cy="2221454"/>
          </a:xfrm>
          <a:prstGeom prst="rect">
            <a:avLst/>
          </a:prstGeom>
        </p:spPr>
        <p:txBody>
          <a:bodyPr lIns="0" tIns="0" rIns="0" bIns="0" anchor="ctr"/>
          <a:lstStyle>
            <a:lvl1pPr algn="l">
              <a:defRPr sz="8000">
                <a:solidFill>
                  <a:schemeClr val="tx1"/>
                </a:solidFill>
              </a:defRPr>
            </a:lvl1pPr>
          </a:lstStyle>
          <a:p>
            <a:r>
              <a:rPr lang="en-US" dirty="0"/>
              <a:t>Thank you</a:t>
            </a:r>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13522662"/>
      </p:ext>
    </p:extLst>
  </p:cSld>
  <p:clrMapOvr>
    <a:overrideClrMapping bg1="dk1" tx1="lt1" bg2="dk2" tx2="lt2" accent1="accent1" accent2="accent2" accent3="accent3" accent4="accent4" accent5="accent5" accent6="accent6" hlink="hlink" folHlink="folHlink"/>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Slide Gray Box Lef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1B9F259-DEEB-DB43-88EF-148F63EBBB78}"/>
              </a:ext>
            </a:extLst>
          </p:cNvPr>
          <p:cNvSpPr/>
          <p:nvPr userDrawn="1"/>
        </p:nvSpPr>
        <p:spPr>
          <a:xfrm>
            <a:off x="1" y="0"/>
            <a:ext cx="74980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9" name="Text Placeholder 2">
            <a:extLst>
              <a:ext uri="{FF2B5EF4-FFF2-40B4-BE49-F238E27FC236}">
                <a16:creationId xmlns:a16="http://schemas.microsoft.com/office/drawing/2014/main" id="{CCDD4070-364F-F94C-B185-67DA31D49DFF}"/>
              </a:ext>
            </a:extLst>
          </p:cNvPr>
          <p:cNvSpPr txBox="1">
            <a:spLocks/>
          </p:cNvSpPr>
          <p:nvPr/>
        </p:nvSpPr>
        <p:spPr>
          <a:xfrm>
            <a:off x="453881" y="5828453"/>
            <a:ext cx="914400" cy="243838"/>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INDUSTRY</a:t>
            </a:r>
          </a:p>
        </p:txBody>
      </p:sp>
      <p:sp>
        <p:nvSpPr>
          <p:cNvPr id="21" name="Text Placeholder 2">
            <a:extLst>
              <a:ext uri="{FF2B5EF4-FFF2-40B4-BE49-F238E27FC236}">
                <a16:creationId xmlns:a16="http://schemas.microsoft.com/office/drawing/2014/main" id="{2B01C56D-CD67-A94D-ADD8-B35E90AB0406}"/>
              </a:ext>
            </a:extLst>
          </p:cNvPr>
          <p:cNvSpPr txBox="1">
            <a:spLocks/>
          </p:cNvSpPr>
          <p:nvPr/>
        </p:nvSpPr>
        <p:spPr>
          <a:xfrm>
            <a:off x="3951224" y="5828452"/>
            <a:ext cx="914400" cy="257154"/>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REGION</a:t>
            </a:r>
          </a:p>
        </p:txBody>
      </p:sp>
      <p:cxnSp>
        <p:nvCxnSpPr>
          <p:cNvPr id="23" name="Straight Connector 22">
            <a:extLst>
              <a:ext uri="{FF2B5EF4-FFF2-40B4-BE49-F238E27FC236}">
                <a16:creationId xmlns:a16="http://schemas.microsoft.com/office/drawing/2014/main" id="{1F5E1E71-0858-0E41-973C-1F27072ED221}"/>
              </a:ext>
            </a:extLst>
          </p:cNvPr>
          <p:cNvCxnSpPr>
            <a:cxnSpLocks/>
          </p:cNvCxnSpPr>
          <p:nvPr/>
        </p:nvCxnSpPr>
        <p:spPr>
          <a:xfrm>
            <a:off x="453881" y="5828452"/>
            <a:ext cx="6739371"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E3F27992-A859-9149-8C49-EA1BE7C25F25}"/>
              </a:ext>
            </a:extLst>
          </p:cNvPr>
          <p:cNvSpPr>
            <a:spLocks noGrp="1"/>
          </p:cNvSpPr>
          <p:nvPr userDrawn="1">
            <p:ph type="body" sz="quarter" idx="45" hasCustomPrompt="1"/>
          </p:nvPr>
        </p:nvSpPr>
        <p:spPr>
          <a:xfrm>
            <a:off x="7863840" y="1358354"/>
            <a:ext cx="3873524" cy="1391125"/>
          </a:xfrm>
          <a:prstGeom prst="rect">
            <a:avLst/>
          </a:prstGeom>
        </p:spPr>
        <p:txBody>
          <a:bodyPr lIns="0" tIns="0" rIns="0" bIns="0" anchor="t">
            <a:noAutofit/>
          </a:bodyPr>
          <a:lstStyle>
            <a:lvl1pPr>
              <a:lnSpc>
                <a:spcPct val="80000"/>
              </a:lnSpc>
              <a:spcBef>
                <a:spcPts val="0"/>
              </a:spcBef>
              <a:spcAft>
                <a:spcPts val="0"/>
              </a:spcAft>
              <a:defRPr sz="3200" b="1" i="0">
                <a:solidFill>
                  <a:schemeClr val="tx1"/>
                </a:solidFill>
                <a:latin typeface="Graphik" panose="020B0503030202060203" pitchFamily="34" charset="77"/>
              </a:defRPr>
            </a:lvl1pPr>
          </a:lstStyle>
          <a:p>
            <a:pPr lvl="0"/>
            <a:r>
              <a:rPr lang="en-US" dirty="0"/>
              <a:t>Edit this two lines master title</a:t>
            </a:r>
          </a:p>
        </p:txBody>
      </p:sp>
      <p:sp>
        <p:nvSpPr>
          <p:cNvPr id="10" name="Slide Number Placeholder 9"/>
          <p:cNvSpPr>
            <a:spLocks noGrp="1"/>
          </p:cNvSpPr>
          <p:nvPr userDrawn="1">
            <p:ph type="sldNum" sz="quarter" idx="17"/>
          </p:nvPr>
        </p:nvSpPr>
        <p:spPr/>
        <p:txBody>
          <a:bodyPr/>
          <a:lstStyle/>
          <a:p>
            <a:fld id="{4F9AC08D-23A9-440E-BCB9-AA1E9877CC38}" type="slidenum">
              <a:rPr lang="en-US" smtClean="0"/>
              <a:pPr/>
              <a:t>‹#›</a:t>
            </a:fld>
            <a:endParaRPr lang="en-US" dirty="0"/>
          </a:p>
        </p:txBody>
      </p:sp>
      <p:sp>
        <p:nvSpPr>
          <p:cNvPr id="11" name="Text Placeholder 2">
            <a:extLst>
              <a:ext uri="{FF2B5EF4-FFF2-40B4-BE49-F238E27FC236}">
                <a16:creationId xmlns:a16="http://schemas.microsoft.com/office/drawing/2014/main" id="{8163F9F8-9C7C-3043-8089-D8EC6F55A189}"/>
              </a:ext>
            </a:extLst>
          </p:cNvPr>
          <p:cNvSpPr>
            <a:spLocks noGrp="1"/>
          </p:cNvSpPr>
          <p:nvPr userDrawn="1">
            <p:ph type="body" sz="quarter" idx="37" hasCustomPrompt="1"/>
          </p:nvPr>
        </p:nvSpPr>
        <p:spPr>
          <a:xfrm>
            <a:off x="7863840" y="2768051"/>
            <a:ext cx="3873524" cy="2643891"/>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9" name="Picture 28" descr="A picture containing drawing, clock&#10;&#10;Description automatically generated">
            <a:extLst>
              <a:ext uri="{FF2B5EF4-FFF2-40B4-BE49-F238E27FC236}">
                <a16:creationId xmlns:a16="http://schemas.microsoft.com/office/drawing/2014/main" id="{E217000D-C9DE-AF40-BAC7-4063252616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30" name="TextBox 29">
            <a:extLst>
              <a:ext uri="{FF2B5EF4-FFF2-40B4-BE49-F238E27FC236}">
                <a16:creationId xmlns:a16="http://schemas.microsoft.com/office/drawing/2014/main" id="{ECEB1F3B-E26E-B943-A2B4-0E6E8FAEA7EF}"/>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31" name="Rectangle 30">
            <a:hlinkClick r:id="rId3"/>
            <a:extLst>
              <a:ext uri="{FF2B5EF4-FFF2-40B4-BE49-F238E27FC236}">
                <a16:creationId xmlns:a16="http://schemas.microsoft.com/office/drawing/2014/main" id="{A860033B-80FC-FA42-805F-F265792DE5A1}"/>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
        <p:nvSpPr>
          <p:cNvPr id="32" name="Text Placeholder 3">
            <a:extLst>
              <a:ext uri="{FF2B5EF4-FFF2-40B4-BE49-F238E27FC236}">
                <a16:creationId xmlns:a16="http://schemas.microsoft.com/office/drawing/2014/main" id="{1A84068D-2032-0F49-BDAD-E3E5B36A7D43}"/>
              </a:ext>
            </a:extLst>
          </p:cNvPr>
          <p:cNvSpPr>
            <a:spLocks noGrp="1"/>
          </p:cNvSpPr>
          <p:nvPr>
            <p:ph type="body" idx="25" hasCustomPrompt="1"/>
          </p:nvPr>
        </p:nvSpPr>
        <p:spPr>
          <a:xfrm>
            <a:off x="1484031"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
        <p:nvSpPr>
          <p:cNvPr id="33" name="Text Placeholder 3">
            <a:extLst>
              <a:ext uri="{FF2B5EF4-FFF2-40B4-BE49-F238E27FC236}">
                <a16:creationId xmlns:a16="http://schemas.microsoft.com/office/drawing/2014/main" id="{28A9B5A0-1F4F-8048-9CDD-30F772440A7A}"/>
              </a:ext>
            </a:extLst>
          </p:cNvPr>
          <p:cNvSpPr>
            <a:spLocks noGrp="1"/>
          </p:cNvSpPr>
          <p:nvPr>
            <p:ph type="body" idx="46" hasCustomPrompt="1"/>
          </p:nvPr>
        </p:nvSpPr>
        <p:spPr>
          <a:xfrm>
            <a:off x="4981374"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Tree>
    <p:extLst>
      <p:ext uri="{BB962C8B-B14F-4D97-AF65-F5344CB8AC3E}">
        <p14:creationId xmlns:p14="http://schemas.microsoft.com/office/powerpoint/2010/main" val="1287976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White Cover A + Greater Than M">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7AD433-4B77-E741-930C-11F17D433B19}"/>
              </a:ext>
            </a:extLst>
          </p:cNvPr>
          <p:cNvSpPr txBox="1"/>
          <p:nvPr/>
        </p:nvSpPr>
        <p:spPr>
          <a:xfrm>
            <a:off x="4490720" y="4043529"/>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10" name="Picture 9" descr="Shape, background pattern&#10;&#10;Description automatically generated">
            <a:extLst>
              <a:ext uri="{FF2B5EF4-FFF2-40B4-BE49-F238E27FC236}">
                <a16:creationId xmlns:a16="http://schemas.microsoft.com/office/drawing/2014/main" id="{0AAA4F9A-B0EC-C345-9FDE-249DD4DEC8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24" b="-1234"/>
          <a:stretch/>
        </p:blipFill>
        <p:spPr>
          <a:xfrm>
            <a:off x="442913" y="5355502"/>
            <a:ext cx="670786" cy="751393"/>
          </a:xfrm>
          <a:prstGeom prst="rect">
            <a:avLst/>
          </a:prstGeom>
        </p:spPr>
      </p:pic>
      <p:sp>
        <p:nvSpPr>
          <p:cNvPr id="6" name="TextBox 5">
            <a:extLst>
              <a:ext uri="{FF2B5EF4-FFF2-40B4-BE49-F238E27FC236}">
                <a16:creationId xmlns:a16="http://schemas.microsoft.com/office/drawing/2014/main" id="{6FA1302B-6794-45FA-A428-AB50D28EF9A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9" name="Title 1">
            <a:extLst>
              <a:ext uri="{FF2B5EF4-FFF2-40B4-BE49-F238E27FC236}">
                <a16:creationId xmlns:a16="http://schemas.microsoft.com/office/drawing/2014/main" id="{CCCE78E3-03D9-2A4C-B47D-AFCFD68C8387}"/>
              </a:ext>
            </a:extLst>
          </p:cNvPr>
          <p:cNvSpPr>
            <a:spLocks noGrp="1"/>
          </p:cNvSpPr>
          <p:nvPr>
            <p:ph type="title" hasCustomPrompt="1"/>
          </p:nvPr>
        </p:nvSpPr>
        <p:spPr>
          <a:xfrm>
            <a:off x="475594" y="2096786"/>
            <a:ext cx="7948244" cy="2220884"/>
          </a:xfrm>
          <a:prstGeom prst="rect">
            <a:avLst/>
          </a:prstGeom>
        </p:spPr>
        <p:txBody>
          <a:bodyPr lIns="0" tIns="0" rIns="0" bIns="0" anchor="t" anchorCtr="0"/>
          <a:lstStyle>
            <a:lvl1pPr algn="l">
              <a:defRPr sz="8000">
                <a:solidFill>
                  <a:schemeClr val="bg1"/>
                </a:solidFill>
              </a:defRPr>
            </a:lvl1pPr>
          </a:lstStyle>
          <a:p>
            <a:r>
              <a:rPr lang="en-US" dirty="0"/>
              <a:t>Title</a:t>
            </a:r>
          </a:p>
        </p:txBody>
      </p:sp>
      <p:sp>
        <p:nvSpPr>
          <p:cNvPr id="12" name="Text Placeholder 15">
            <a:extLst>
              <a:ext uri="{FF2B5EF4-FFF2-40B4-BE49-F238E27FC236}">
                <a16:creationId xmlns:a16="http://schemas.microsoft.com/office/drawing/2014/main" id="{5ECC831D-6194-AD43-9DB5-C71507384B5E}"/>
              </a:ext>
            </a:extLst>
          </p:cNvPr>
          <p:cNvSpPr>
            <a:spLocks noGrp="1"/>
          </p:cNvSpPr>
          <p:nvPr>
            <p:ph type="body" sz="quarter" idx="13" hasCustomPrompt="1"/>
          </p:nvPr>
        </p:nvSpPr>
        <p:spPr>
          <a:xfrm>
            <a:off x="475594" y="1549497"/>
            <a:ext cx="7948244" cy="397161"/>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accent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Tree>
    <p:extLst>
      <p:ext uri="{BB962C8B-B14F-4D97-AF65-F5344CB8AC3E}">
        <p14:creationId xmlns:p14="http://schemas.microsoft.com/office/powerpoint/2010/main" val="102068294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4E0D-B7F5-459A-559B-47D1DBB37C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064619-9A38-C294-1BFA-5C7F66F2F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7596E0-FCF8-8F6F-7B46-51978F260841}"/>
              </a:ext>
            </a:extLst>
          </p:cNvPr>
          <p:cNvSpPr>
            <a:spLocks noGrp="1"/>
          </p:cNvSpPr>
          <p:nvPr>
            <p:ph type="dt" sz="half" idx="10"/>
          </p:nvPr>
        </p:nvSpPr>
        <p:spPr/>
        <p:txBody>
          <a:bodyPr/>
          <a:lstStyle/>
          <a:p>
            <a:fld id="{71C2ABF1-E9C1-4F9C-BFE3-AF9B4647C523}" type="datetimeFigureOut">
              <a:rPr lang="en-GB" smtClean="0"/>
              <a:t>09/02/2023</a:t>
            </a:fld>
            <a:endParaRPr lang="en-GB"/>
          </a:p>
        </p:txBody>
      </p:sp>
      <p:sp>
        <p:nvSpPr>
          <p:cNvPr id="5" name="Footer Placeholder 4">
            <a:extLst>
              <a:ext uri="{FF2B5EF4-FFF2-40B4-BE49-F238E27FC236}">
                <a16:creationId xmlns:a16="http://schemas.microsoft.com/office/drawing/2014/main" id="{5BBC616E-BDFB-79D4-C37F-57C1049552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6BD760-2FDB-A78B-1DE8-BC6D6A0FE22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66459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AC99-1CB3-784B-195B-88E478A2BE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66DBB73-3478-8B4A-638F-189A2E1161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B1126-BC96-8048-706D-D42ABF154CEA}"/>
              </a:ext>
            </a:extLst>
          </p:cNvPr>
          <p:cNvSpPr>
            <a:spLocks noGrp="1"/>
          </p:cNvSpPr>
          <p:nvPr>
            <p:ph type="dt" sz="half" idx="10"/>
          </p:nvPr>
        </p:nvSpPr>
        <p:spPr/>
        <p:txBody>
          <a:bodyPr/>
          <a:lstStyle/>
          <a:p>
            <a:fld id="{71C2ABF1-E9C1-4F9C-BFE3-AF9B4647C523}" type="datetimeFigureOut">
              <a:rPr lang="en-GB" smtClean="0"/>
              <a:t>09/02/2023</a:t>
            </a:fld>
            <a:endParaRPr lang="en-GB"/>
          </a:p>
        </p:txBody>
      </p:sp>
      <p:sp>
        <p:nvSpPr>
          <p:cNvPr id="5" name="Footer Placeholder 4">
            <a:extLst>
              <a:ext uri="{FF2B5EF4-FFF2-40B4-BE49-F238E27FC236}">
                <a16:creationId xmlns:a16="http://schemas.microsoft.com/office/drawing/2014/main" id="{4261AA0E-0381-86AB-53AA-704D7775D5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60E166-0FA7-BC5F-F787-01CE3E7305C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5104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43D9-A1B1-657C-18FF-273A8BD7C3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FE11A6-FC1B-EC14-8509-887CCD11F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5558536-6A4F-075D-C780-E73041E16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8003B9F-C89E-56F1-F3E2-B2F906902923}"/>
              </a:ext>
            </a:extLst>
          </p:cNvPr>
          <p:cNvSpPr>
            <a:spLocks noGrp="1"/>
          </p:cNvSpPr>
          <p:nvPr>
            <p:ph type="dt" sz="half" idx="10"/>
          </p:nvPr>
        </p:nvSpPr>
        <p:spPr/>
        <p:txBody>
          <a:bodyPr/>
          <a:lstStyle/>
          <a:p>
            <a:fld id="{71C2ABF1-E9C1-4F9C-BFE3-AF9B4647C523}" type="datetimeFigureOut">
              <a:rPr lang="en-GB" smtClean="0"/>
              <a:t>09/02/2023</a:t>
            </a:fld>
            <a:endParaRPr lang="en-GB"/>
          </a:p>
        </p:txBody>
      </p:sp>
      <p:sp>
        <p:nvSpPr>
          <p:cNvPr id="6" name="Footer Placeholder 5">
            <a:extLst>
              <a:ext uri="{FF2B5EF4-FFF2-40B4-BE49-F238E27FC236}">
                <a16:creationId xmlns:a16="http://schemas.microsoft.com/office/drawing/2014/main" id="{F756F41A-22DA-2442-2407-AA21082AA2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CF6AB7-AEA2-3EB9-BA15-908D9C3BDE8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95303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C9AE-A4A3-A33E-D420-94F852020F8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B04CE5-E86B-CC59-AB06-DAF7EBAA4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7CB69-5C68-1D2B-A2AE-3A249BCC0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52A83A-EB45-E554-0E7B-C705462A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10F12-22B8-504C-AEBB-E03D48C7D5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C27A2F-D2EA-2911-288D-982C64ABFD7E}"/>
              </a:ext>
            </a:extLst>
          </p:cNvPr>
          <p:cNvSpPr>
            <a:spLocks noGrp="1"/>
          </p:cNvSpPr>
          <p:nvPr>
            <p:ph type="dt" sz="half" idx="10"/>
          </p:nvPr>
        </p:nvSpPr>
        <p:spPr/>
        <p:txBody>
          <a:bodyPr/>
          <a:lstStyle/>
          <a:p>
            <a:fld id="{71C2ABF1-E9C1-4F9C-BFE3-AF9B4647C523}" type="datetimeFigureOut">
              <a:rPr lang="en-GB" smtClean="0"/>
              <a:t>09/02/2023</a:t>
            </a:fld>
            <a:endParaRPr lang="en-GB"/>
          </a:p>
        </p:txBody>
      </p:sp>
      <p:sp>
        <p:nvSpPr>
          <p:cNvPr id="8" name="Footer Placeholder 7">
            <a:extLst>
              <a:ext uri="{FF2B5EF4-FFF2-40B4-BE49-F238E27FC236}">
                <a16:creationId xmlns:a16="http://schemas.microsoft.com/office/drawing/2014/main" id="{A2F99BC1-97CA-C3F0-5EDB-C3522DF171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00397E0-F511-544A-0C28-6773401111A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33881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C840-7EE7-575F-B671-DDCBC4D70D2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E96B92-FF88-1DA4-E735-3D40D881D7ED}"/>
              </a:ext>
            </a:extLst>
          </p:cNvPr>
          <p:cNvSpPr>
            <a:spLocks noGrp="1"/>
          </p:cNvSpPr>
          <p:nvPr>
            <p:ph type="dt" sz="half" idx="10"/>
          </p:nvPr>
        </p:nvSpPr>
        <p:spPr/>
        <p:txBody>
          <a:bodyPr/>
          <a:lstStyle/>
          <a:p>
            <a:fld id="{71C2ABF1-E9C1-4F9C-BFE3-AF9B4647C523}" type="datetimeFigureOut">
              <a:rPr lang="en-GB" smtClean="0"/>
              <a:t>09/02/2023</a:t>
            </a:fld>
            <a:endParaRPr lang="en-GB"/>
          </a:p>
        </p:txBody>
      </p:sp>
      <p:sp>
        <p:nvSpPr>
          <p:cNvPr id="4" name="Footer Placeholder 3">
            <a:extLst>
              <a:ext uri="{FF2B5EF4-FFF2-40B4-BE49-F238E27FC236}">
                <a16:creationId xmlns:a16="http://schemas.microsoft.com/office/drawing/2014/main" id="{4FA84467-FEF6-E2CF-8614-995CB029008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7345E7-CF24-1689-84FB-3035DF862368}"/>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667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9DA8D9-31DE-DAE3-38EA-6DC879BF5B6D}"/>
              </a:ext>
            </a:extLst>
          </p:cNvPr>
          <p:cNvSpPr>
            <a:spLocks noGrp="1"/>
          </p:cNvSpPr>
          <p:nvPr>
            <p:ph type="dt" sz="half" idx="10"/>
          </p:nvPr>
        </p:nvSpPr>
        <p:spPr/>
        <p:txBody>
          <a:bodyPr/>
          <a:lstStyle/>
          <a:p>
            <a:fld id="{71C2ABF1-E9C1-4F9C-BFE3-AF9B4647C523}" type="datetimeFigureOut">
              <a:rPr lang="en-GB" smtClean="0"/>
              <a:t>09/02/2023</a:t>
            </a:fld>
            <a:endParaRPr lang="en-GB"/>
          </a:p>
        </p:txBody>
      </p:sp>
      <p:sp>
        <p:nvSpPr>
          <p:cNvPr id="3" name="Footer Placeholder 2">
            <a:extLst>
              <a:ext uri="{FF2B5EF4-FFF2-40B4-BE49-F238E27FC236}">
                <a16:creationId xmlns:a16="http://schemas.microsoft.com/office/drawing/2014/main" id="{DE287A8C-E7E2-536E-BDDB-550DA8BE17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105AE9-31B4-4FEF-18F0-023EB5695CC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10200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FD14-870E-DAA5-EF6C-73F420856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614A00-706A-3221-816E-0B7803118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E32EF24-72E2-C44A-004B-64CEEDCD2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8D9F-9F5A-DE9F-A502-53E4386967BA}"/>
              </a:ext>
            </a:extLst>
          </p:cNvPr>
          <p:cNvSpPr>
            <a:spLocks noGrp="1"/>
          </p:cNvSpPr>
          <p:nvPr>
            <p:ph type="dt" sz="half" idx="10"/>
          </p:nvPr>
        </p:nvSpPr>
        <p:spPr/>
        <p:txBody>
          <a:bodyPr/>
          <a:lstStyle/>
          <a:p>
            <a:fld id="{71C2ABF1-E9C1-4F9C-BFE3-AF9B4647C523}" type="datetimeFigureOut">
              <a:rPr lang="en-GB" smtClean="0"/>
              <a:t>09/02/2023</a:t>
            </a:fld>
            <a:endParaRPr lang="en-GB"/>
          </a:p>
        </p:txBody>
      </p:sp>
      <p:sp>
        <p:nvSpPr>
          <p:cNvPr id="6" name="Footer Placeholder 5">
            <a:extLst>
              <a:ext uri="{FF2B5EF4-FFF2-40B4-BE49-F238E27FC236}">
                <a16:creationId xmlns:a16="http://schemas.microsoft.com/office/drawing/2014/main" id="{4A83CBFE-4A50-4A2E-0A64-1876B200CA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021561-4538-403E-979D-B32AB185A060}"/>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43847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F05B-FC2B-0527-E17A-AFC6B9A20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5EED3B-285F-2D5E-65B1-4C0BFC94A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3FA425-DEAB-5AB9-12EF-F35EDE7BE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5E761-1081-5B1A-3340-74232DCC2879}"/>
              </a:ext>
            </a:extLst>
          </p:cNvPr>
          <p:cNvSpPr>
            <a:spLocks noGrp="1"/>
          </p:cNvSpPr>
          <p:nvPr>
            <p:ph type="dt" sz="half" idx="10"/>
          </p:nvPr>
        </p:nvSpPr>
        <p:spPr/>
        <p:txBody>
          <a:bodyPr/>
          <a:lstStyle/>
          <a:p>
            <a:fld id="{71C2ABF1-E9C1-4F9C-BFE3-AF9B4647C523}" type="datetimeFigureOut">
              <a:rPr lang="en-GB" smtClean="0"/>
              <a:t>09/02/2023</a:t>
            </a:fld>
            <a:endParaRPr lang="en-GB"/>
          </a:p>
        </p:txBody>
      </p:sp>
      <p:sp>
        <p:nvSpPr>
          <p:cNvPr id="6" name="Footer Placeholder 5">
            <a:extLst>
              <a:ext uri="{FF2B5EF4-FFF2-40B4-BE49-F238E27FC236}">
                <a16:creationId xmlns:a16="http://schemas.microsoft.com/office/drawing/2014/main" id="{0CECBA38-706D-3740-9F88-C31D42D61C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B40F05-8650-F4FF-30ED-CE5CEBED5626}"/>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84439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hyperlink" Target="https://form.accenture.com/" TargetMode="External"/><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6116A-4AAC-B55C-F945-BE5A65A92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845492-530A-1D30-AC53-F2FDD2CF4B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ABB06B-D5E8-3DE5-720D-CA2151581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2ABF1-E9C1-4F9C-BFE3-AF9B4647C523}" type="datetimeFigureOut">
              <a:rPr lang="en-GB" smtClean="0"/>
              <a:t>09/02/2023</a:t>
            </a:fld>
            <a:endParaRPr lang="en-GB"/>
          </a:p>
        </p:txBody>
      </p:sp>
      <p:sp>
        <p:nvSpPr>
          <p:cNvPr id="5" name="Footer Placeholder 4">
            <a:extLst>
              <a:ext uri="{FF2B5EF4-FFF2-40B4-BE49-F238E27FC236}">
                <a16:creationId xmlns:a16="http://schemas.microsoft.com/office/drawing/2014/main" id="{5FF5775C-656F-5F89-6318-20F75D2A82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FCFCB3-AC7D-0F58-58C6-32954482A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4828B-C055-4ABE-A85B-B956447A3167}" type="slidenum">
              <a:rPr lang="en-GB" smtClean="0"/>
              <a:t>‹#›</a:t>
            </a:fld>
            <a:endParaRPr lang="en-GB"/>
          </a:p>
        </p:txBody>
      </p:sp>
    </p:spTree>
    <p:extLst>
      <p:ext uri="{BB962C8B-B14F-4D97-AF65-F5344CB8AC3E}">
        <p14:creationId xmlns:p14="http://schemas.microsoft.com/office/powerpoint/2010/main" val="3085277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DE5B9-F305-CC4E-9A6A-0DC78956D275}"/>
              </a:ext>
            </a:extLst>
          </p:cNvPr>
          <p:cNvSpPr txBox="1"/>
          <p:nvPr/>
        </p:nvSpPr>
        <p:spPr>
          <a:xfrm>
            <a:off x="11356363" y="6490521"/>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US"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p:ph type="sldNum" sz="quarter" idx="4"/>
          </p:nvPr>
        </p:nvSpPr>
        <p:spPr>
          <a:xfrm>
            <a:off x="11356363" y="6488797"/>
            <a:ext cx="381001" cy="201181"/>
          </a:xfrm>
          <a:prstGeom prst="rect">
            <a:avLst/>
          </a:prstGeom>
          <a:noFill/>
        </p:spPr>
        <p:txBody>
          <a:bodyPr wrap="square" lIns="0" tIns="0" rIns="0" bIns="0" rtlCol="0" anchor="ctr">
            <a:noAutofit/>
          </a:bodyPr>
          <a:lstStyle>
            <a:lvl1pPr>
              <a:defRPr lang="en-US" sz="800" smtClean="0">
                <a:noFill/>
              </a:defRPr>
            </a:lvl1pPr>
          </a:lstStyle>
          <a:p>
            <a:fld id="{71B882E3-AA57-DB47-B7F5-4E115F25E2D7}" type="slidenum">
              <a:rPr lang="en-US" smtClean="0"/>
              <a:pPr/>
              <a:t>‹#›</a:t>
            </a:fld>
            <a:endParaRPr lang="en-US" dirty="0"/>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1949420"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C9F61122-265D-5745-A086-DEF27665C476}" type="datetimeFigureOut">
              <a:rPr lang="en-US" smtClean="0"/>
              <a:t>2/9/2023</a:t>
            </a:fld>
            <a:endParaRPr lang="en-US" dirty="0"/>
          </a:p>
        </p:txBody>
      </p:sp>
      <p:sp>
        <p:nvSpPr>
          <p:cNvPr id="14" name="TextBox 13">
            <a:extLst>
              <a:ext uri="{FF2B5EF4-FFF2-40B4-BE49-F238E27FC236}">
                <a16:creationId xmlns:a16="http://schemas.microsoft.com/office/drawing/2014/main" id="{6C8E4EEE-90C0-0243-97F0-FDA6D06A5655}"/>
              </a:ext>
            </a:extLst>
          </p:cNvPr>
          <p:cNvSpPr txBox="1"/>
          <p:nvPr userDrawn="1"/>
        </p:nvSpPr>
        <p:spPr>
          <a:xfrm>
            <a:off x="8244255" y="6484101"/>
            <a:ext cx="3112110" cy="201181"/>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US" sz="800" dirty="0">
                <a:solidFill>
                  <a:schemeClr val="tx1">
                    <a:alpha val="75000"/>
                  </a:schemeClr>
                </a:solidFill>
              </a:rPr>
              <a:t>Copyright © 2022 Accenture. All rights reserved.</a:t>
            </a:r>
            <a:endParaRPr lang="en-US" noProof="0" dirty="0">
              <a:solidFill>
                <a:schemeClr val="tx1">
                  <a:alpha val="75000"/>
                </a:schemeClr>
              </a:solidFill>
            </a:endParaRPr>
          </a:p>
        </p:txBody>
      </p:sp>
      <p:pic>
        <p:nvPicPr>
          <p:cNvPr id="15" name="Picture 14" descr="A picture containing drawing, clock&#10;&#10;Description automatically generated">
            <a:extLst>
              <a:ext uri="{FF2B5EF4-FFF2-40B4-BE49-F238E27FC236}">
                <a16:creationId xmlns:a16="http://schemas.microsoft.com/office/drawing/2014/main" id="{6255D34C-D026-334C-8F84-2F7C53C8894A}"/>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16" name="TextBox 15">
            <a:extLst>
              <a:ext uri="{FF2B5EF4-FFF2-40B4-BE49-F238E27FC236}">
                <a16:creationId xmlns:a16="http://schemas.microsoft.com/office/drawing/2014/main" id="{40E2BDB1-496A-8D49-87B8-3C2AC689F914}"/>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17" name="Rectangle 16">
            <a:hlinkClick r:id="rId11"/>
            <a:extLst>
              <a:ext uri="{FF2B5EF4-FFF2-40B4-BE49-F238E27FC236}">
                <a16:creationId xmlns:a16="http://schemas.microsoft.com/office/drawing/2014/main" id="{ABB543D0-5726-C842-BD5F-55998C6FEC2F}"/>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Tree>
    <p:extLst>
      <p:ext uri="{BB962C8B-B14F-4D97-AF65-F5344CB8AC3E}">
        <p14:creationId xmlns:p14="http://schemas.microsoft.com/office/powerpoint/2010/main" val="868998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5ACBF0"/>
          </p15:clr>
        </p15:guide>
        <p15:guide id="2" orient="horz" pos="3976">
          <p15:clr>
            <a:srgbClr val="5ACBF0"/>
          </p15:clr>
        </p15:guide>
        <p15:guide id="3" pos="279">
          <p15:clr>
            <a:srgbClr val="5ACBF0"/>
          </p15:clr>
        </p15:guide>
        <p15:guide id="4" pos="7401">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ndypotato/fingerpose" TargetMode="External"/><Relationship Id="rId3" Type="http://schemas.openxmlformats.org/officeDocument/2006/relationships/image" Target="../media/image45.png"/><Relationship Id="rId7" Type="http://schemas.openxmlformats.org/officeDocument/2006/relationships/hyperlink" Target="https://threejs.org/"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hiukim.github.io/mind-ar-js-doc/"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docs.unrealengine.com/4.26/en-US/SharingAndReleasing/XRDevelopment/AR/AppleARKit/" TargetMode="External"/><Relationship Id="rId39" Type="http://schemas.openxmlformats.org/officeDocument/2006/relationships/hyperlink" Target="https://taqtile.com/case-studies/" TargetMode="External"/><Relationship Id="rId21" Type="http://schemas.openxmlformats.org/officeDocument/2006/relationships/hyperlink" Target="https://sparkar.facebook.com/ar-studio/" TargetMode="External"/><Relationship Id="rId34" Type="http://schemas.openxmlformats.org/officeDocument/2006/relationships/hyperlink" Target="https://learn.microsoft.com/en-us/azure/spatial-anchors/tutorials/tutorial-new-android-app?tabs=azure-portal#integrating-arcore" TargetMode="External"/><Relationship Id="rId42" Type="http://schemas.openxmlformats.org/officeDocument/2006/relationships/hyperlink" Target="https://docs.unity3d.com/Packages/com.unity.xr.openxr@1.6/manual/index.html" TargetMode="External"/><Relationship Id="rId47" Type="http://schemas.openxmlformats.org/officeDocument/2006/relationships/hyperlink" Target="https://docs.unrealengine.com/5.0/en-US/developing-for-arcore-in-unreal-engine/" TargetMode="External"/><Relationship Id="rId50" Type="http://schemas.openxmlformats.org/officeDocument/2006/relationships/hyperlink" Target="https://lightship.dev/docs/ardk/tools/vs_mock_mode.html#doxid-vs-mock-mode" TargetMode="External"/><Relationship Id="rId55" Type="http://schemas.openxmlformats.org/officeDocument/2006/relationships/hyperlink" Target="https://sparkar.facebook.com/ar-studio/learn/articles/fundamentals/the-simulator/" TargetMode="External"/><Relationship Id="rId63" Type="http://schemas.openxmlformats.org/officeDocument/2006/relationships/hyperlink" Target="https://github.com/aframevr/aframe/" TargetMode="External"/><Relationship Id="rId7" Type="http://schemas.openxmlformats.org/officeDocument/2006/relationships/hyperlink" Target="https://immersiveweb.dev/" TargetMode="External"/><Relationship Id="rId2" Type="http://schemas.openxmlformats.org/officeDocument/2006/relationships/notesSlide" Target="../notesSlides/notesSlide70.xml"/><Relationship Id="rId16" Type="http://schemas.openxmlformats.org/officeDocument/2006/relationships/hyperlink" Target="https://aframe.io/" TargetMode="External"/><Relationship Id="rId20" Type="http://schemas.openxmlformats.org/officeDocument/2006/relationships/hyperlink" Target="https://www.adobe.com/products/aero.html" TargetMode="External"/><Relationship Id="rId29" Type="http://schemas.openxmlformats.org/officeDocument/2006/relationships/hyperlink" Target="https://lightship.dev/docs/ardk/rendering/index.html" TargetMode="External"/><Relationship Id="rId41" Type="http://schemas.openxmlformats.org/officeDocument/2006/relationships/hyperlink" Target="https://aframe.io/docs/1.3.0/components/webxr.html" TargetMode="External"/><Relationship Id="rId54" Type="http://schemas.openxmlformats.org/officeDocument/2006/relationships/hyperlink" Target="https://docs.unrealengine.com/4.27/en-US/BuildingWorlds/LevelEditor/InEditorTesting/" TargetMode="External"/><Relationship Id="rId62" Type="http://schemas.openxmlformats.org/officeDocument/2006/relationships/hyperlink" Target="https://github.com/mrdoob/three.js/"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docs.unity3d.com/Packages/com.unity.xr.arfoundation@4.2/manual/#automatic-occlusion" TargetMode="External"/><Relationship Id="rId32" Type="http://schemas.openxmlformats.org/officeDocument/2006/relationships/hyperlink" Target="https://library.vuforia.com/environments/vuforia-fusion" TargetMode="External"/><Relationship Id="rId37" Type="http://schemas.openxmlformats.org/officeDocument/2006/relationships/hyperlink" Target="https://docs.unity3d.com/Packages/com.unity.xr.arkit@4.1/manual/index.html" TargetMode="External"/><Relationship Id="rId40" Type="http://schemas.openxmlformats.org/officeDocument/2006/relationships/hyperlink" Target="https://threejs.org/docs/#api/en/renderers/webxr/WebXRManager" TargetMode="External"/><Relationship Id="rId45" Type="http://schemas.openxmlformats.org/officeDocument/2006/relationships/hyperlink" Target="docs.unrealengine.com/4.26/en-US/SharingAndReleasing/XRDevelopment/OpenXR/" TargetMode="External"/><Relationship Id="rId53" Type="http://schemas.openxmlformats.org/officeDocument/2006/relationships/hyperlink" Target="https://assetstore.unity.com/packages/tools/utilities/ar-foundation-remote-2-0-201106" TargetMode="External"/><Relationship Id="rId58" Type="http://schemas.openxmlformats.org/officeDocument/2006/relationships/hyperlink" Target="https://sparkar.facebook.com/ar-studio/learn/articles/world-effects/multiplane-tracking-overview" TargetMode="External"/><Relationship Id="rId5" Type="http://schemas.openxmlformats.org/officeDocument/2006/relationships/hyperlink" Target="https://hiukim.github.io/mind-ar-js-doc/" TargetMode="External"/><Relationship Id="rId15" Type="http://schemas.openxmlformats.org/officeDocument/2006/relationships/hyperlink" Target="https://threejs.org/" TargetMode="External"/><Relationship Id="rId23" Type="http://schemas.openxmlformats.org/officeDocument/2006/relationships/hyperlink" Target="https://aframe.io/docs/1.3.0/components/reflection.html" TargetMode="External"/><Relationship Id="rId28" Type="http://schemas.openxmlformats.org/officeDocument/2006/relationships/hyperlink" Target="https://developer.apple.com/documentation/realitykit/occlusionmaterial" TargetMode="External"/><Relationship Id="rId36" Type="http://schemas.openxmlformats.org/officeDocument/2006/relationships/hyperlink" Target="https://developers.google.com/ar/develop/webxr" TargetMode="External"/><Relationship Id="rId49" Type="http://schemas.openxmlformats.org/officeDocument/2006/relationships/hyperlink" Target="https://chrome.google.com/webstore/detail/webxr-api-emulator/mjddjgeghkdijejnciaefnkjmkafnnje?hl=en" TargetMode="External"/><Relationship Id="rId57" Type="http://schemas.openxmlformats.org/officeDocument/2006/relationships/hyperlink" Target="https://taqtile.com/maker/" TargetMode="External"/><Relationship Id="rId61" Type="http://schemas.openxmlformats.org/officeDocument/2006/relationships/hyperlink" Target="https://github.com/immersive-web/webxr" TargetMode="External"/><Relationship Id="rId10" Type="http://schemas.openxmlformats.org/officeDocument/2006/relationships/hyperlink" Target="https://library.vuforia.com/getting-started/vuforia-features" TargetMode="External"/><Relationship Id="rId19" Type="http://schemas.openxmlformats.org/officeDocument/2006/relationships/hyperlink" Target="https://developer.apple.com/documentation/realitykit" TargetMode="External"/><Relationship Id="rId31" Type="http://schemas.openxmlformats.org/officeDocument/2006/relationships/hyperlink" Target="https://library.vuforia.com/getting-started/getting-started-vuforia-engine-and-magic-leap-2" TargetMode="External"/><Relationship Id="rId44" Type="http://schemas.openxmlformats.org/officeDocument/2006/relationships/hyperlink" Target="https://docs.unity3d.com/Manual/com.unity.xr.arkit.html" TargetMode="External"/><Relationship Id="rId52" Type="http://schemas.openxmlformats.org/officeDocument/2006/relationships/hyperlink" Target="https://developers.google.com/ar/develop/c/emulator" TargetMode="External"/><Relationship Id="rId60" Type="http://schemas.openxmlformats.org/officeDocument/2006/relationships/hyperlink" Target="https://github.com/AR-js-org/AR.js"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 Id="rId14" Type="http://schemas.openxmlformats.org/officeDocument/2006/relationships/hyperlink" Target="https://taqtile.com/company/" TargetMode="External"/><Relationship Id="rId22" Type="http://schemas.openxmlformats.org/officeDocument/2006/relationships/hyperlink" Target="https://threejs.org/docs/#api/en/lights/LightProbe" TargetMode="External"/><Relationship Id="rId27" Type="http://schemas.openxmlformats.org/officeDocument/2006/relationships/hyperlink" Target="https://developer.apple.com/documentation/arkit/arlightestimate" TargetMode="External"/><Relationship Id="rId30" Type="http://schemas.openxmlformats.org/officeDocument/2006/relationships/hyperlink" Target="https://learn.microsoft.com/en-us/windows/mixed-reality/mrtk-unity/mrtk3-overview/" TargetMode="External"/><Relationship Id="rId35" Type="http://schemas.openxmlformats.org/officeDocument/2006/relationships/hyperlink" Target="https://developers.google.com/ar/develop/unreal-arcore-sdk" TargetMode="External"/><Relationship Id="rId43" Type="http://schemas.openxmlformats.org/officeDocument/2006/relationships/hyperlink" Target="https://docs.unity3d.com/Manual/com.unity.xr.arcore.html" TargetMode="External"/><Relationship Id="rId48" Type="http://schemas.openxmlformats.org/officeDocument/2006/relationships/hyperlink" Target="https://docs.unrealengine.com/5.0/en-US/developing-for-arkit-in-unreal-engine/" TargetMode="External"/><Relationship Id="rId56" Type="http://schemas.openxmlformats.org/officeDocument/2006/relationships/hyperlink" Target="https://www.ptc.com/-/media/Files/PDFs/Augmented-Reality/industrial-augmented-reality-buyers-guide.pdf" TargetMode="External"/><Relationship Id="rId8" Type="http://schemas.openxmlformats.org/officeDocument/2006/relationships/hyperlink" Target="https://www.8thwall.com/" TargetMode="External"/><Relationship Id="rId51" Type="http://schemas.openxmlformats.org/officeDocument/2006/relationships/hyperlink" Target="https://library.vuforia.com/unity-extension/vuforia-play-mode-unity"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ocs.unrealengine.com/4.26/en-US/SharingAndReleasing/XRDevelopment/AR/GoogleArcore/" TargetMode="External"/><Relationship Id="rId33" Type="http://schemas.openxmlformats.org/officeDocument/2006/relationships/hyperlink" Target="https://learn.microsoft.com/en-us/azure/spatial-anchors/how-tos/setup-unity-project?tabs=xr-plugin-framework%2Cunity-2020%2Cunity-package-mixed-reality-feature-tool%2CExtraConfigurationsHoloLens" TargetMode="External"/><Relationship Id="rId38" Type="http://schemas.openxmlformats.org/officeDocument/2006/relationships/hyperlink" Target="https://docs.unrealengine.com/4.27/en-US/SharingAndReleasing/XRDevelopment/AR/ARPlatforms/ARKit/" TargetMode="External"/><Relationship Id="rId46" Type="http://schemas.openxmlformats.org/officeDocument/2006/relationships/hyperlink" Target="https://docs.unrealengine.com/5.0/en-US/developing-for-hololens-in-unreal-engine/" TargetMode="External"/><Relationship Id="rId59" Type="http://schemas.openxmlformats.org/officeDocument/2006/relationships/hyperlink" Target="https://github.com/hiukim/mind-ar-js"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ndypotato/fingerpose" TargetMode="External"/><Relationship Id="rId3" Type="http://schemas.openxmlformats.org/officeDocument/2006/relationships/image" Target="../media/image8.png"/><Relationship Id="rId7" Type="http://schemas.openxmlformats.org/officeDocument/2006/relationships/hyperlink" Target="https://three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hiukim.github.io/mind-ar-js-doc/" TargetMode="External"/><Relationship Id="rId5" Type="http://schemas.openxmlformats.org/officeDocument/2006/relationships/image" Target="../media/image4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youtube.com/watch?v=4Vjajj7ZggA" TargetMode="Externa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youtube.com/watch?v=4Vjajj7ZggA" TargetMode="External"/><Relationship Id="rId5" Type="http://schemas.openxmlformats.org/officeDocument/2006/relationships/image" Target="../media/image4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https://www.youtube.com/embed/JeqxBQERp7Q?start=12&amp;feature=oembed" TargetMode="External"/><Relationship Id="rId6" Type="http://schemas.openxmlformats.org/officeDocument/2006/relationships/image" Target="../media/image48.jpe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ww.terrauniversal.com/smart-gas-purged-glove-boxes.html" TargetMode="External"/><Relationship Id="rId5" Type="http://schemas.openxmlformats.org/officeDocument/2006/relationships/image" Target="../media/image49.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https://www.ptc.com/en/products/vuforia/vuforia-chalk"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techcrunch.com/2020/10/01/google-maps-gets-improved-live-view-ar-directions" TargetMode="External"/><Relationship Id="rId5" Type="http://schemas.openxmlformats.org/officeDocument/2006/relationships/image" Target="../media/image5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hyperlink" Target="https://pchubshop.com/product/microsoft-hololens-2-smart-glass-ar/" TargetMode="Externa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hyperlink" Target="https://kguttag.com/2021/10/13/magic-leap-2-for-enterprise-really-plus-another-500m/" TargetMode="Externa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hyperlink" Target="https://www.khronos.org/openxr/" TargetMode="Externa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5.gif"/><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hyperlink" Target="https://www.ptc.com/en/products/vuforia/vuforia-chalk" TargetMode="External"/><Relationship Id="rId3" Type="http://schemas.openxmlformats.org/officeDocument/2006/relationships/hyperlink" Target="https://youtu.be/4UHN8G5BM-8" TargetMode="External"/><Relationship Id="rId7" Type="http://schemas.openxmlformats.org/officeDocument/2006/relationships/hyperlink" Target="https://youtu.be/JeqxBQERp7Q" TargetMode="External"/><Relationship Id="rId2" Type="http://schemas.openxmlformats.org/officeDocument/2006/relationships/hyperlink" Target="https://youtu.be/4Vjajj7ZggA" TargetMode="External"/><Relationship Id="rId1" Type="http://schemas.openxmlformats.org/officeDocument/2006/relationships/slideLayout" Target="../slideLayouts/slideLayout6.xml"/><Relationship Id="rId6" Type="http://schemas.openxmlformats.org/officeDocument/2006/relationships/hyperlink" Target="https://youtu.be/Ayz9BSAGO1k" TargetMode="External"/><Relationship Id="rId5" Type="http://schemas.openxmlformats.org/officeDocument/2006/relationships/hyperlink" Target="https://youtu.be/rK7l6Gq16WA" TargetMode="External"/><Relationship Id="rId4" Type="http://schemas.openxmlformats.org/officeDocument/2006/relationships/hyperlink" Target="https://youtu.be/ItGmB2tQyY8" TargetMode="External"/><Relationship Id="rId9" Type="http://schemas.openxmlformats.org/officeDocument/2006/relationships/hyperlink" Target="https://www.resonai.com/blog/smart-buildings-101"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rtlnieuws.nl/tech/artikel/5264551/microsoft-stort-zich-op-metaverse-teams-krijgt-live-3d-avatars" TargetMode="External"/><Relationship Id="rId5" Type="http://schemas.openxmlformats.org/officeDocument/2006/relationships/hyperlink" Target="https://observer.com/2022/10/microsoft-teams-goes-virtual-and-avatars-finally-get-legs-as-mark-zuckerberg-announces-new-metaverse-developments/" TargetMode="External"/><Relationship Id="rId4" Type="http://schemas.openxmlformats.org/officeDocument/2006/relationships/image" Target="../media/image12.png"/><Relationship Id="rId9" Type="http://schemas.openxmlformats.org/officeDocument/2006/relationships/image" Target="../media/image1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stemkoski.github.io/AR-Examples/" TargetMode="External"/><Relationship Id="rId2" Type="http://schemas.openxmlformats.org/officeDocument/2006/relationships/hyperlink" Target="https://www.wikitude.com/showcase/coca-popup-art-book/" TargetMode="External"/><Relationship Id="rId1" Type="http://schemas.openxmlformats.org/officeDocument/2006/relationships/slideLayout" Target="../slideLayouts/slideLayout6.xml"/><Relationship Id="rId5" Type="http://schemas.openxmlformats.org/officeDocument/2006/relationships/hyperlink" Target="https://developers.google.com/ar/develop/lighting-estimation" TargetMode="External"/><Relationship Id="rId4" Type="http://schemas.openxmlformats.org/officeDocument/2006/relationships/hyperlink" Target="https://www.ptc.com/en/products/vuforia/vuforia-chal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hackernoon/why-is-occlusion-in-augmented-reality-so-hard-7bc8041607f9" TargetMode="External"/><Relationship Id="rId2" Type="http://schemas.openxmlformats.org/officeDocument/2006/relationships/hyperlink" Target="https://developers.google.com/ar/develop/lighting-estimation"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hyperlink" Target="http://files.vuzix.com/Content/Upload/PDFs/Quickstart_guide_vra_02_02_2021.pdf" TargetMode="External"/><Relationship Id="rId13" Type="http://schemas.openxmlformats.org/officeDocument/2006/relationships/hyperlink" Target="https://nsflow.com/blog/microsoft-hololens-2-main-features-use-cases-benefits" TargetMode="External"/><Relationship Id="rId18" Type="http://schemas.openxmlformats.org/officeDocument/2006/relationships/hyperlink" Target="https://learn.microsoft.com/en-us/hololens/hololens2-options" TargetMode="External"/><Relationship Id="rId3" Type="http://schemas.openxmlformats.org/officeDocument/2006/relationships/image" Target="../media/image9.png"/><Relationship Id="rId7" Type="http://schemas.openxmlformats.org/officeDocument/2006/relationships/hyperlink" Target="https://learn.microsoft.com/en-us/dynamics365/mixed-reality/guides/operator-offline-mode" TargetMode="External"/><Relationship Id="rId12" Type="http://schemas.openxmlformats.org/officeDocument/2006/relationships/hyperlink" Target="https://www.google.com/glass/tech-specs/" TargetMode="External"/><Relationship Id="rId17" Type="http://schemas.openxmlformats.org/officeDocument/2006/relationships/hyperlink" Target="https://www.vuzix.com/blogs/vuzix-blog/vuzix-expands-reach-with-device-certifications-that-matter-most" TargetMode="External"/><Relationship Id="rId2" Type="http://schemas.openxmlformats.org/officeDocument/2006/relationships/image" Target="../media/image8.png"/><Relationship Id="rId16" Type="http://schemas.openxmlformats.org/officeDocument/2006/relationships/hyperlink" Target="https://support.google.com/glass-enterprise/customer/answer/9220200?hl=en" TargetMode="External"/><Relationship Id="rId1" Type="http://schemas.openxmlformats.org/officeDocument/2006/relationships/slideLayout" Target="../slideLayouts/slideLayout7.xml"/><Relationship Id="rId6" Type="http://schemas.openxmlformats.org/officeDocument/2006/relationships/hyperlink" Target="https://support.varjo.com/hc/en-us/articles/4886050387996-Can-I-use-my-Varjo-headset-without-an-internet-connection-" TargetMode="External"/><Relationship Id="rId11" Type="http://schemas.openxmlformats.org/officeDocument/2006/relationships/hyperlink" Target="https://www.vuzix.com/products/m400-smart-glasses" TargetMode="External"/><Relationship Id="rId5" Type="http://schemas.openxmlformats.org/officeDocument/2006/relationships/hyperlink" Target="https://developer.mozilla.org/en-US/docs/Web/API/Service_Worker_API" TargetMode="External"/><Relationship Id="rId15" Type="http://schemas.openxmlformats.org/officeDocument/2006/relationships/hyperlink" Target="https://www.vuzix.eu/products/vuzix-blade-2-smart-glasses" TargetMode="External"/><Relationship Id="rId10" Type="http://schemas.openxmlformats.org/officeDocument/2006/relationships/hyperlink" Target="https://www.vuzix.com/products/vuzix-blade-2-smart-glasses" TargetMode="External"/><Relationship Id="rId4" Type="http://schemas.openxmlformats.org/officeDocument/2006/relationships/hyperlink" Target="https://www.semanticscholar.org/paper/OVERCOMING-AUGMENTED-REALITY-TRACKING-DIFFICULTIES-Clothier-Bailey/ff7b8da5bb11879d1552020609c845919307ab19" TargetMode="External"/><Relationship Id="rId9" Type="http://schemas.openxmlformats.org/officeDocument/2006/relationships/hyperlink" Target="https://www.microsoft.com/en-us/hololens/hardware" TargetMode="External"/><Relationship Id="rId14" Type="http://schemas.openxmlformats.org/officeDocument/2006/relationships/hyperlink" Target="https://www.magicleap.com/hubfs/Magic-Leap-2_Safety-Guide_English.pdf"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magicleap.com/en-us/" TargetMode="External"/><Relationship Id="rId13" Type="http://schemas.openxmlformats.org/officeDocument/2006/relationships/hyperlink" Target="https://www.microsoft.com/en-us/hololens/hardware" TargetMode="External"/><Relationship Id="rId18" Type="http://schemas.openxmlformats.org/officeDocument/2006/relationships/hyperlink" Target="https://www.ultraleap.com/tracking/" TargetMode="External"/><Relationship Id="rId26" Type="http://schemas.openxmlformats.org/officeDocument/2006/relationships/hyperlink" Target="https://learn.microsoft.com/en-us/windows/mixed-reality/design/gaze-and-dwell-head" TargetMode="External"/><Relationship Id="rId3" Type="http://schemas.openxmlformats.org/officeDocument/2006/relationships/image" Target="../media/image8.png"/><Relationship Id="rId21" Type="http://schemas.openxmlformats.org/officeDocument/2006/relationships/hyperlink" Target="https://github.com/pbakondy/cordova-plugin-speechrecognition" TargetMode="External"/><Relationship Id="rId7" Type="http://schemas.openxmlformats.org/officeDocument/2006/relationships/hyperlink" Target="https://learn.microsoft.com/en-us/hololens/hololens2-industrial-edition-faq" TargetMode="External"/><Relationship Id="rId12" Type="http://schemas.openxmlformats.org/officeDocument/2006/relationships/hyperlink" Target="https://varjo.com/products/xr-3/" TargetMode="External"/><Relationship Id="rId17" Type="http://schemas.openxmlformats.org/officeDocument/2006/relationships/hyperlink" Target="https://www.google.com/glass/tech-specs/" TargetMode="External"/><Relationship Id="rId25" Type="http://schemas.openxmlformats.org/officeDocument/2006/relationships/hyperlink" Target="https://learn.microsoft.com/en-us/windows/mixed-reality/mrtk-unity/mrtk2/features/input/eye-tracking/eye-tracking-main?view=mrtkunity-2022-05" TargetMode="External"/><Relationship Id="rId2" Type="http://schemas.openxmlformats.org/officeDocument/2006/relationships/notesSlide" Target="../notesSlides/notesSlide24.xml"/><Relationship Id="rId16" Type="http://schemas.openxmlformats.org/officeDocument/2006/relationships/hyperlink" Target="https://www.vuzix.com/products/m400-smart-glasses" TargetMode="External"/><Relationship Id="rId20" Type="http://schemas.openxmlformats.org/officeDocument/2006/relationships/hyperlink" Target="https://developer.mozilla.org/en-US/docs/Web/API/Web_Speech_API" TargetMode="External"/><Relationship Id="rId29" Type="http://schemas.openxmlformats.org/officeDocument/2006/relationships/hyperlink" Target="https://www.meta.com/en-gb/help/quest/articles/headsets-and-accessories/controllers-and-hand-tracking/#hand-tracking" TargetMode="External"/><Relationship Id="rId1" Type="http://schemas.openxmlformats.org/officeDocument/2006/relationships/slideLayout" Target="../slideLayouts/slideLayout7.xml"/><Relationship Id="rId6" Type="http://schemas.openxmlformats.org/officeDocument/2006/relationships/hyperlink" Target="https://www.microsoft.com/en-us/d/trimble-xr10-with-hololens-2/8smjj5mx7zt7?activetab=pivot:overviewtab" TargetMode="External"/><Relationship Id="rId11" Type="http://schemas.openxmlformats.org/officeDocument/2006/relationships/hyperlink" Target="https://vuzix-website.s3.amazonaws.com/files/Content/product-sheets/Vuzix-M400-Smart-Glasses.pdf" TargetMode="External"/><Relationship Id="rId24" Type="http://schemas.openxmlformats.org/officeDocument/2006/relationships/hyperlink" Target="https://learn.microsoft.com/en-us/windows/mixed-reality/design/voice-input" TargetMode="External"/><Relationship Id="rId32" Type="http://schemas.openxmlformats.org/officeDocument/2006/relationships/hyperlink" Target="https://developers.google.com/glass-enterprise/guides/inputs-sensors" TargetMode="External"/><Relationship Id="rId5" Type="http://schemas.openxmlformats.org/officeDocument/2006/relationships/hyperlink" Target="https://learn.microsoft.com/en-us/hololens/hololens2-hardware" TargetMode="External"/><Relationship Id="rId15" Type="http://schemas.openxmlformats.org/officeDocument/2006/relationships/hyperlink" Target="https://www.meta.com/nl/en/quest/quest-pro/" TargetMode="External"/><Relationship Id="rId23" Type="http://schemas.openxmlformats.org/officeDocument/2006/relationships/hyperlink" Target="https://varjo.com/use-center/get-started/varjo-headsets/system-requirements/positional-tracking-technologies/" TargetMode="External"/><Relationship Id="rId28" Type="http://schemas.openxmlformats.org/officeDocument/2006/relationships/hyperlink" Target="https://www.meta.com/en-gb/help/quest/articles/headsets-and-accessories/quest-pro/index-quest-pro/#name2" TargetMode="External"/><Relationship Id="rId10" Type="http://schemas.openxmlformats.org/officeDocument/2006/relationships/hyperlink" Target="https://ir.vuzix.com/news-events/press-releases/detail/1892/vuzix-m400-and-m4000-smart-glasses-receive-medical-electric" TargetMode="External"/><Relationship Id="rId19" Type="http://schemas.openxmlformats.org/officeDocument/2006/relationships/hyperlink" Target="https://github.com/victordibia/handtrack.js" TargetMode="External"/><Relationship Id="rId31" Type="http://schemas.openxmlformats.org/officeDocument/2006/relationships/hyperlink" Target="https://www.vuzix.eu/pages/blade-2-compare-smart-glasses" TargetMode="External"/><Relationship Id="rId4" Type="http://schemas.openxmlformats.org/officeDocument/2006/relationships/image" Target="../media/image9.png"/><Relationship Id="rId9" Type="http://schemas.openxmlformats.org/officeDocument/2006/relationships/hyperlink" Target="https://www.vuzix.eu/products/vuzix-blade-2-smart-glasses" TargetMode="External"/><Relationship Id="rId14" Type="http://schemas.openxmlformats.org/officeDocument/2006/relationships/hyperlink" Target="https://www.magicleap.com/magic-leap-2" TargetMode="External"/><Relationship Id="rId22" Type="http://schemas.openxmlformats.org/officeDocument/2006/relationships/hyperlink" Target="https://developer.varjo.com/docs/get-started/eye-tracking-with-varjo-headset" TargetMode="External"/><Relationship Id="rId27" Type="http://schemas.openxmlformats.org/officeDocument/2006/relationships/hyperlink" Target="https://learn.microsoft.com/en-us/windows/mixed-reality/design/direct-manipulation" TargetMode="External"/><Relationship Id="rId30" Type="http://schemas.openxmlformats.org/officeDocument/2006/relationships/hyperlink" Target="https://intercom.help/vuzix/en/articles/6289163-interaction-methods"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vuzix.com/products/m400-smart-glasses" TargetMode="External"/><Relationship Id="rId13" Type="http://schemas.openxmlformats.org/officeDocument/2006/relationships/hyperlink" Target="https://www.meta.com/nl/en/quest/quest-pro/tech-specs/" TargetMode="External"/><Relationship Id="rId18" Type="http://schemas.openxmlformats.org/officeDocument/2006/relationships/hyperlink" Target="https://vuzix-website.s3.amazonaws.com/files/Content/Vuzix+Blade+2/Vuzix-Blade2-Smart-Glasses-Product-Sheet.pdf" TargetMode="External"/><Relationship Id="rId26" Type="http://schemas.openxmlformats.org/officeDocument/2006/relationships/hyperlink" Target="https://varjo.com/use-center/get-started/varjo-services/varjo-reality-cloud/" TargetMode="External"/><Relationship Id="rId3" Type="http://schemas.openxmlformats.org/officeDocument/2006/relationships/image" Target="../media/image8.png"/><Relationship Id="rId21" Type="http://schemas.openxmlformats.org/officeDocument/2006/relationships/hyperlink" Target="https://learn.microsoft.com/en-us/windows/mixed-reality/develop/advanced-concepts/rendering-overview" TargetMode="External"/><Relationship Id="rId7" Type="http://schemas.openxmlformats.org/officeDocument/2006/relationships/hyperlink" Target="https://www.xrtoday.com/mixed-reality/meta-quest-pro-has-1-2hr-battery-life-reports-find/#:~:text=Reports%20confirm%20that%20the%20Meta,replaceable%20batteries%20like%20its%20predecessor." TargetMode="External"/><Relationship Id="rId12" Type="http://schemas.openxmlformats.org/officeDocument/2006/relationships/hyperlink" Target="https://www.magicleap.com/magic-leap-2" TargetMode="External"/><Relationship Id="rId17" Type="http://schemas.openxmlformats.org/officeDocument/2006/relationships/hyperlink" Target="https://vr-compare.com/headset/metaquestpro" TargetMode="External"/><Relationship Id="rId25" Type="http://schemas.openxmlformats.org/officeDocument/2006/relationships/hyperlink" Target="https://vuzix-website.s3.amazonaws.com/files/Content/product-sheets/Vuzix-M400-Smart-Glasses.pdf" TargetMode="External"/><Relationship Id="rId2" Type="http://schemas.openxmlformats.org/officeDocument/2006/relationships/notesSlide" Target="../notesSlides/notesSlide25.xml"/><Relationship Id="rId16" Type="http://schemas.openxmlformats.org/officeDocument/2006/relationships/hyperlink" Target="https://vr-compare.com/headset/microsofthololens2" TargetMode="External"/><Relationship Id="rId20" Type="http://schemas.openxmlformats.org/officeDocument/2006/relationships/hyperlink" Target="https://www.google.com/glass/tech-specs/" TargetMode="External"/><Relationship Id="rId1" Type="http://schemas.openxmlformats.org/officeDocument/2006/relationships/slideLayout" Target="../slideLayouts/slideLayout7.xml"/><Relationship Id="rId6" Type="http://schemas.openxmlformats.org/officeDocument/2006/relationships/hyperlink" Target="https://vr-compare.com/headset/magicleap2" TargetMode="External"/><Relationship Id="rId11" Type="http://schemas.openxmlformats.org/officeDocument/2006/relationships/hyperlink" Target="https://www.microsoft.com/en-us/hololens/hardware" TargetMode="External"/><Relationship Id="rId24" Type="http://schemas.openxmlformats.org/officeDocument/2006/relationships/hyperlink" Target="https://learn.microsoft.com/en-us/windows/mixed-reality/develop/advanced-concepts/app-quality-criteria-overview" TargetMode="External"/><Relationship Id="rId5" Type="http://schemas.openxmlformats.org/officeDocument/2006/relationships/hyperlink" Target="https://www.aniwaa.com/product/vr-ar/microsoft-hololens-2/#:~:text=Battery%20life%3A%20the%20HoloLens%202,fit%20than%20the%20original%20HoloLens." TargetMode="External"/><Relationship Id="rId15" Type="http://schemas.openxmlformats.org/officeDocument/2006/relationships/hyperlink" Target="https://nsflow.com/blog/google-glass-enterprise-edition-2-main-features-use-cases-benefits" TargetMode="External"/><Relationship Id="rId23" Type="http://schemas.openxmlformats.org/officeDocument/2006/relationships/hyperlink" Target="https://vr-expert.com/vuzix-m400-review/" TargetMode="External"/><Relationship Id="rId28" Type="http://schemas.openxmlformats.org/officeDocument/2006/relationships/hyperlink" Target="https://www.magicleap.com/news/magic-leaps-integration-with-nvidia-cloudxr-technology" TargetMode="External"/><Relationship Id="rId10" Type="http://schemas.openxmlformats.org/officeDocument/2006/relationships/hyperlink" Target="https://varjo.com/products/" TargetMode="External"/><Relationship Id="rId19" Type="http://schemas.openxmlformats.org/officeDocument/2006/relationships/hyperlink" Target="https://varjo.com/products/xr-3/" TargetMode="External"/><Relationship Id="rId4" Type="http://schemas.openxmlformats.org/officeDocument/2006/relationships/image" Target="../media/image9.png"/><Relationship Id="rId9" Type="http://schemas.openxmlformats.org/officeDocument/2006/relationships/hyperlink" Target="https://vr-compare.com/headset/googleglassenterpriseedition2" TargetMode="External"/><Relationship Id="rId14" Type="http://schemas.openxmlformats.org/officeDocument/2006/relationships/hyperlink" Target="https://vr-compare.com/headset/vuzixm400" TargetMode="External"/><Relationship Id="rId22" Type="http://schemas.openxmlformats.org/officeDocument/2006/relationships/hyperlink" Target=".https:/vuzix-website.s3.amazonaws.com/files/Content/Vuzix+Blade+2/Vuzix-Blade2-Smart-Glasses-Product-Sheet.pdf" TargetMode="External"/><Relationship Id="rId27" Type="http://schemas.openxmlformats.org/officeDocument/2006/relationships/hyperlink" Target="https://azure.microsoft.com/en-us/products/remote-rendering/"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developer.apple.com/augmented-reality/arkit/" TargetMode="External"/><Relationship Id="rId13" Type="http://schemas.openxmlformats.org/officeDocument/2006/relationships/hyperlink" Target="https://www.mdpi.com/1424-8220/20/5/1446" TargetMode="External"/><Relationship Id="rId18" Type="http://schemas.openxmlformats.org/officeDocument/2006/relationships/hyperlink" Target="https://www.magicleap.com/where-to-buy" TargetMode="External"/><Relationship Id="rId3" Type="http://schemas.openxmlformats.org/officeDocument/2006/relationships/image" Target="../media/image8.png"/><Relationship Id="rId21" Type="http://schemas.openxmlformats.org/officeDocument/2006/relationships/hyperlink" Target="https://www.vuzix.eu/products/m400-smart-glasses" TargetMode="External"/><Relationship Id="rId7" Type="http://schemas.openxmlformats.org/officeDocument/2006/relationships/hyperlink" Target="https://developers.google.com/ar/develop" TargetMode="External"/><Relationship Id="rId12" Type="http://schemas.openxmlformats.org/officeDocument/2006/relationships/hyperlink" Target="https://www.khronos.org/openxr/" TargetMode="External"/><Relationship Id="rId17" Type="http://schemas.openxmlformats.org/officeDocument/2006/relationships/hyperlink" Target="https://learn.microsoft.com/en-us/hololens/hololens-licenses-requirements" TargetMode="External"/><Relationship Id="rId2" Type="http://schemas.openxmlformats.org/officeDocument/2006/relationships/notesSlide" Target="../notesSlides/notesSlide26.xml"/><Relationship Id="rId16" Type="http://schemas.openxmlformats.org/officeDocument/2006/relationships/hyperlink" Target="https://www.microsoft.com/nl-nl/d/hololens-2/91pnzzznzwcp?activetab=pivot:overzichttab&amp;rtc=1" TargetMode="External"/><Relationship Id="rId20" Type="http://schemas.openxmlformats.org/officeDocument/2006/relationships/hyperlink" Target="https://www.vuzix.eu/products/vuzix-blade-2-smart-glasses" TargetMode="External"/><Relationship Id="rId1" Type="http://schemas.openxmlformats.org/officeDocument/2006/relationships/slideLayout" Target="../slideLayouts/slideLayout7.xml"/><Relationship Id="rId6" Type="http://schemas.openxmlformats.org/officeDocument/2006/relationships/hyperlink" Target="https://library.vuforia.com/getting-started/vuforia-features" TargetMode="External"/><Relationship Id="rId11" Type="http://schemas.openxmlformats.org/officeDocument/2006/relationships/hyperlink" Target="https://www.magicleap.com/developer" TargetMode="External"/><Relationship Id="rId5" Type="http://schemas.openxmlformats.org/officeDocument/2006/relationships/hyperlink" Target="https://www.8thwall.com/docs/web/#requirements" TargetMode="External"/><Relationship Id="rId15" Type="http://schemas.openxmlformats.org/officeDocument/2006/relationships/hyperlink" Target="https://varjo.com/use-center/get-started/varjo-services/varjo-xr-and-vr-subscriptions/" TargetMode="External"/><Relationship Id="rId10" Type="http://schemas.openxmlformats.org/officeDocument/2006/relationships/hyperlink" Target="https://learn.microsoft.com/en-us/windows/mixed-reality/develop/native/openxr" TargetMode="External"/><Relationship Id="rId19" Type="http://schemas.openxmlformats.org/officeDocument/2006/relationships/hyperlink" Target="https://www.meta.com/nl/en/quest/quest-pro/" TargetMode="External"/><Relationship Id="rId4" Type="http://schemas.openxmlformats.org/officeDocument/2006/relationships/image" Target="../media/image9.png"/><Relationship Id="rId9" Type="http://schemas.openxmlformats.org/officeDocument/2006/relationships/hyperlink" Target="https://developer.varjo.com/docs/openxr/openxr" TargetMode="External"/><Relationship Id="rId14" Type="http://schemas.openxmlformats.org/officeDocument/2006/relationships/hyperlink" Target="https://varjo.com/products/xr-3/" TargetMode="External"/><Relationship Id="rId22" Type="http://schemas.openxmlformats.org/officeDocument/2006/relationships/hyperlink" Target="https://www.shi.com/product/39314856/Google-Glass-Enterprise-Edition-2" TargetMode="External"/></Relationships>
</file>

<file path=ppt/slides/_rels/slide38.xml.rels><?xml version="1.0" encoding="UTF-8" standalone="yes"?>
<Relationships xmlns="http://schemas.openxmlformats.org/package/2006/relationships"><Relationship Id="rId13" Type="http://schemas.openxmlformats.org/officeDocument/2006/relationships/hyperlink" Target="https://taqtile.com/company/" TargetMode="External"/><Relationship Id="rId18" Type="http://schemas.openxmlformats.org/officeDocument/2006/relationships/hyperlink" Target="https://developer.apple.com/documentation/realitykit" TargetMode="External"/><Relationship Id="rId26" Type="http://schemas.openxmlformats.org/officeDocument/2006/relationships/hyperlink" Target="https://github.com/AR-js-org/AR.js" TargetMode="External"/><Relationship Id="rId39" Type="http://schemas.openxmlformats.org/officeDocument/2006/relationships/hyperlink" Target="https://www.8thwall.com/docs/web/#sample-projects" TargetMode="External"/><Relationship Id="rId21" Type="http://schemas.openxmlformats.org/officeDocument/2006/relationships/hyperlink" Target="https://library.vuforia.com/platform-support/recommended-devices" TargetMode="External"/><Relationship Id="rId34" Type="http://schemas.openxmlformats.org/officeDocument/2006/relationships/hyperlink" Target="https://library.vuforia.com/objects/multi-targets" TargetMode="External"/><Relationship Id="rId42" Type="http://schemas.openxmlformats.org/officeDocument/2006/relationships/hyperlink" Target="https://sparkar.facebook.com/ar-studio/learn/articles/people-tracking/face-tracker#properties" TargetMode="External"/><Relationship Id="rId47" Type="http://schemas.openxmlformats.org/officeDocument/2006/relationships/hyperlink" Target="https://library.vuforia.com/objects/model-targets" TargetMode="External"/><Relationship Id="rId50" Type="http://schemas.openxmlformats.org/officeDocument/2006/relationships/hyperlink" Target="https://lightship.dev/docs/ardk/ar_world_tracking/plane_detection.html" TargetMode="External"/><Relationship Id="rId55" Type="http://schemas.openxmlformats.org/officeDocument/2006/relationships/hyperlink" Target="https://sparkar.facebook.com/ar-studio/learn/articles/world-effects/plane-tracker#resizing-moving-and-rotating-objects-using-screen-interactions" TargetMode="External"/><Relationship Id="rId7" Type="http://schemas.openxmlformats.org/officeDocument/2006/relationships/hyperlink" Target="https://www.8thwall.com/" TargetMode="External"/><Relationship Id="rId12" Type="http://schemas.openxmlformats.org/officeDocument/2006/relationships/hyperlink" Target="https://developer.apple.com/augmented-reality/arkit/" TargetMode="External"/><Relationship Id="rId17" Type="http://schemas.openxmlformats.org/officeDocument/2006/relationships/hyperlink" Target="https://www.unrealengine.com/en-US" TargetMode="External"/><Relationship Id="rId25" Type="http://schemas.openxmlformats.org/officeDocument/2006/relationships/hyperlink" Target="https://sparkar.facebook.com/ar-studio/learn/downloads#meta-spark-player-app" TargetMode="External"/><Relationship Id="rId33" Type="http://schemas.openxmlformats.org/officeDocument/2006/relationships/hyperlink" Target="https://library.vuforia.com/objects/cylinder-targets" TargetMode="External"/><Relationship Id="rId38" Type="http://schemas.openxmlformats.org/officeDocument/2006/relationships/hyperlink" Target="https://sparkar.facebook.com/ar-studio/learn/articles/world-effects/target-tracker" TargetMode="External"/><Relationship Id="rId46" Type="http://schemas.openxmlformats.org/officeDocument/2006/relationships/hyperlink" Target="https://developer.apple.com/documentation/arkit/content_anchors/tracking_geographic_locations_in_ar" TargetMode="External"/><Relationship Id="rId2" Type="http://schemas.openxmlformats.org/officeDocument/2006/relationships/image" Target="../media/image8.png"/><Relationship Id="rId16" Type="http://schemas.openxmlformats.org/officeDocument/2006/relationships/hyperlink" Target="https://unity.com/" TargetMode="External"/><Relationship Id="rId20" Type="http://schemas.openxmlformats.org/officeDocument/2006/relationships/hyperlink" Target="https://sparkar.facebook.com/ar-studio/" TargetMode="External"/><Relationship Id="rId29" Type="http://schemas.openxmlformats.org/officeDocument/2006/relationships/hyperlink" Target="https://immersive-web.github.io/marker-tracking/" TargetMode="External"/><Relationship Id="rId41" Type="http://schemas.openxmlformats.org/officeDocument/2006/relationships/hyperlink" Target="https://developer.apple.com/documentation/arkit/content_anchors/tracking_and_visualizing_faces" TargetMode="External"/><Relationship Id="rId54" Type="http://schemas.openxmlformats.org/officeDocument/2006/relationships/hyperlink" Target="https://helpx.adobe.com/in/aero/using/scan-a-space-and-set-a-surface-anchor.html" TargetMode="External"/><Relationship Id="rId1" Type="http://schemas.openxmlformats.org/officeDocument/2006/relationships/slideLayout" Target="../slideLayouts/slideLayout7.xml"/><Relationship Id="rId6" Type="http://schemas.openxmlformats.org/officeDocument/2006/relationships/hyperlink" Target="https://immersiveweb.dev/" TargetMode="External"/><Relationship Id="rId11" Type="http://schemas.openxmlformats.org/officeDocument/2006/relationships/hyperlink" Target="https://developers.google.com/ar/develop" TargetMode="External"/><Relationship Id="rId24" Type="http://schemas.openxmlformats.org/officeDocument/2006/relationships/hyperlink" Target="https://helpx.adobe.com/aero/using/share-ar-creations.html" TargetMode="External"/><Relationship Id="rId32" Type="http://schemas.openxmlformats.org/officeDocument/2006/relationships/hyperlink" Target="https://library.vuforia.com/objects/image-targets" TargetMode="External"/><Relationship Id="rId37" Type="http://schemas.openxmlformats.org/officeDocument/2006/relationships/hyperlink" Target="https://helpx.adobe.com/in/aero/using/set-an-image-anchor.html" TargetMode="External"/><Relationship Id="rId40" Type="http://schemas.openxmlformats.org/officeDocument/2006/relationships/hyperlink" Target="https://developers.google.com/ar/develop/augmented-faces" TargetMode="External"/><Relationship Id="rId45" Type="http://schemas.openxmlformats.org/officeDocument/2006/relationships/hyperlink" Target="https://developers.google.com/ar/develop/geospatial" TargetMode="External"/><Relationship Id="rId53" Type="http://schemas.openxmlformats.org/officeDocument/2006/relationships/hyperlink" Target="https://developer.apple.com/documentation/arkit/content_anchors/tracking_and_visualizing_planes" TargetMode="External"/><Relationship Id="rId5" Type="http://schemas.openxmlformats.org/officeDocument/2006/relationships/hyperlink" Target="https://ar-js-org.github.io/AR.js-Docs/" TargetMode="External"/><Relationship Id="rId15" Type="http://schemas.openxmlformats.org/officeDocument/2006/relationships/hyperlink" Target="https://aframe.io/" TargetMode="External"/><Relationship Id="rId23" Type="http://schemas.openxmlformats.org/officeDocument/2006/relationships/hyperlink" Target="https://helpx.adobe.com/aero/using/discover-augmented-reality-content.html#Anchor-your-experience" TargetMode="External"/><Relationship Id="rId28" Type="http://schemas.openxmlformats.org/officeDocument/2006/relationships/hyperlink" Target="https://github.com/hiukim/mind-ar-js" TargetMode="External"/><Relationship Id="rId36" Type="http://schemas.openxmlformats.org/officeDocument/2006/relationships/hyperlink" Target="https://developer.apple.com/documentation/arkit/content_anchors/tracking_and_altering_images" TargetMode="External"/><Relationship Id="rId49" Type="http://schemas.openxmlformats.org/officeDocument/2006/relationships/hyperlink" Target="https://github.com/immersive-web/hit-test" TargetMode="External"/><Relationship Id="rId10" Type="http://schemas.openxmlformats.org/officeDocument/2006/relationships/hyperlink" Target="https://learn.microsoft.com/en-us/azure/spatial-anchors/overview" TargetMode="External"/><Relationship Id="rId19" Type="http://schemas.openxmlformats.org/officeDocument/2006/relationships/hyperlink" Target="https://www.adobe.com/products/aero.html" TargetMode="External"/><Relationship Id="rId31" Type="http://schemas.openxmlformats.org/officeDocument/2006/relationships/hyperlink" Target="https://lightship.dev/docs/ardk/ar_world_tracking/detecting_images.html" TargetMode="External"/><Relationship Id="rId44" Type="http://schemas.openxmlformats.org/officeDocument/2006/relationships/hyperlink" Target="https://lightship.dev/docs/ardk/vps/index.html" TargetMode="External"/><Relationship Id="rId52" Type="http://schemas.openxmlformats.org/officeDocument/2006/relationships/hyperlink" Target="https://developers.google.com/ar/develop/hit-test" TargetMode="External"/><Relationship Id="rId4" Type="http://schemas.openxmlformats.org/officeDocument/2006/relationships/hyperlink" Target="https://hiukim.github.io/mind-ar-js-doc/" TargetMode="External"/><Relationship Id="rId9" Type="http://schemas.openxmlformats.org/officeDocument/2006/relationships/hyperlink" Target="https://library.vuforia.com/getting-started/vuforia-features" TargetMode="External"/><Relationship Id="rId14" Type="http://schemas.openxmlformats.org/officeDocument/2006/relationships/hyperlink" Target="https://threejs.org/" TargetMode="External"/><Relationship Id="rId22" Type="http://schemas.openxmlformats.org/officeDocument/2006/relationships/hyperlink" Target="https://taqtile.com/case-studies/" TargetMode="External"/><Relationship Id="rId27" Type="http://schemas.openxmlformats.org/officeDocument/2006/relationships/hyperlink" Target="https://library.vuforia.com/objects/vumarks" TargetMode="External"/><Relationship Id="rId30" Type="http://schemas.openxmlformats.org/officeDocument/2006/relationships/hyperlink" Target="https://www.8thwall.com/docs/web/#image-targets" TargetMode="External"/><Relationship Id="rId35" Type="http://schemas.openxmlformats.org/officeDocument/2006/relationships/hyperlink" Target="https://developers.google.com/ar/develop/augmented-images" TargetMode="External"/><Relationship Id="rId43" Type="http://schemas.openxmlformats.org/officeDocument/2006/relationships/hyperlink" Target="https://www.8thwall.com/docs/web/#lightship-vps" TargetMode="External"/><Relationship Id="rId48" Type="http://schemas.openxmlformats.org/officeDocument/2006/relationships/hyperlink" Target="https://developer.apple.com/documentation/arkit/content_anchors/visualizing_and_interacting_with_a_reconstructed_scene" TargetMode="External"/><Relationship Id="rId8" Type="http://schemas.openxmlformats.org/officeDocument/2006/relationships/hyperlink" Target="https://lightship.dev/products/ardk/" TargetMode="External"/><Relationship Id="rId51" Type="http://schemas.openxmlformats.org/officeDocument/2006/relationships/hyperlink" Target="https://library.vuforia.com/environments/ground-plane" TargetMode="Externa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sparkar.facebook.com/ar-studio/learn/tutorials/iris-tracking" TargetMode="External"/><Relationship Id="rId39" Type="http://schemas.openxmlformats.org/officeDocument/2006/relationships/hyperlink" Target="learn.microsoft.com/en-us/azure/spatial-anchors/tutorials/tutorial-share-anchors-across-devices?tabs=azure-portal%2CVS%2CUnityHoloLens" TargetMode="External"/><Relationship Id="rId3" Type="http://schemas.openxmlformats.org/officeDocument/2006/relationships/image" Target="../media/image8.png"/><Relationship Id="rId21" Type="http://schemas.openxmlformats.org/officeDocument/2006/relationships/hyperlink" Target="https://sparkar.facebook.com/ar-studio/" TargetMode="External"/><Relationship Id="rId34" Type="http://schemas.openxmlformats.org/officeDocument/2006/relationships/hyperlink" Target="https://sparkar.facebook.com/ar-studio/learn/articles/world-effects/best-practice-for-target-tracking#the-target-tracker-patch" TargetMode="External"/><Relationship Id="rId42" Type="http://schemas.openxmlformats.org/officeDocument/2006/relationships/hyperlink" Target="https://www.w3.org/TR/webxr-depth-sensing-1/" TargetMode="External"/><Relationship Id="rId47" Type="http://schemas.openxmlformats.org/officeDocument/2006/relationships/hyperlink" Target="https://lightship.dev/docs/ardk/ardk_fundamentals/system_reqs.html" TargetMode="External"/><Relationship Id="rId7" Type="http://schemas.openxmlformats.org/officeDocument/2006/relationships/hyperlink" Target="https://immersiveweb.dev/" TargetMode="External"/><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eveloper.apple.com/documentation/arkit/content_anchors/rigging_a_model_for_motion_capture" TargetMode="External"/><Relationship Id="rId33" Type="http://schemas.openxmlformats.org/officeDocument/2006/relationships/hyperlink" Target="https://developers.google.com/ar/develop/augmented-images" TargetMode="External"/><Relationship Id="rId38" Type="http://schemas.openxmlformats.org/officeDocument/2006/relationships/hyperlink" Target="https://www.ptc.com/en/products/vuforia/vuforia-chalk" TargetMode="External"/><Relationship Id="rId46" Type="http://schemas.openxmlformats.org/officeDocument/2006/relationships/hyperlink" Target="https://www.8thwall.com/8thwall/light-estimation-aframe/code/" TargetMode="External"/><Relationship Id="rId2" Type="http://schemas.openxmlformats.org/officeDocument/2006/relationships/notesSlide" Target="../notesSlides/notesSlide27.xml"/><Relationship Id="rId16" Type="http://schemas.openxmlformats.org/officeDocument/2006/relationships/hyperlink" Target="https://aframe.io/" TargetMode="External"/><Relationship Id="rId20" Type="http://schemas.openxmlformats.org/officeDocument/2006/relationships/hyperlink" Target="https://www.adobe.com/products/aero.html" TargetMode="External"/><Relationship Id="rId29" Type="http://schemas.openxmlformats.org/officeDocument/2006/relationships/hyperlink" Target="https://hiukim.github.io/mind-ar-js-doc/examples/multi-targets/" TargetMode="External"/><Relationship Id="rId41" Type="http://schemas.openxmlformats.org/officeDocument/2006/relationships/hyperlink" Target="https://developer.apple.com/documentation/arkit/creating_a_multiuser_ar_experience"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learn.microsoft.com/en-us/azure/spatial-anchors/how-tos/create-locate-anchors-unity#create-a-cloud-spatial-anchor" TargetMode="External"/><Relationship Id="rId32" Type="http://schemas.openxmlformats.org/officeDocument/2006/relationships/hyperlink" Target="https://library.vuforia.com/objects/detect-and-track-multiple-targets-simultaneously" TargetMode="External"/><Relationship Id="rId37" Type="http://schemas.openxmlformats.org/officeDocument/2006/relationships/hyperlink" Target="https://lightship.dev/docs/ardk/multiplayer/index.html" TargetMode="External"/><Relationship Id="rId40" Type="http://schemas.openxmlformats.org/officeDocument/2006/relationships/hyperlink" Target="https://developers.google.com/ar/develop/cloud-anchors" TargetMode="External"/><Relationship Id="rId45" Type="http://schemas.openxmlformats.org/officeDocument/2006/relationships/hyperlink" Target="https://github.com/immersive-web/lighting-estimation/blob/main/lighting-estimation-explainer.md" TargetMode="External"/><Relationship Id="rId5" Type="http://schemas.openxmlformats.org/officeDocument/2006/relationships/hyperlink" Target="https://hiukim.github.io/mind-ar-js-doc/" TargetMode="External"/><Relationship Id="rId15" Type="http://schemas.openxmlformats.org/officeDocument/2006/relationships/hyperlink" Target="https://threejs.org/" TargetMode="External"/><Relationship Id="rId23" Type="http://schemas.openxmlformats.org/officeDocument/2006/relationships/hyperlink" Target="https://library.vuforia.com/environments/area-targets" TargetMode="External"/><Relationship Id="rId28" Type="http://schemas.openxmlformats.org/officeDocument/2006/relationships/hyperlink" Target="https://sparkar.facebook.com/ar-studio/learn/articles/people-tracking/hand-tracker" TargetMode="External"/><Relationship Id="rId36" Type="http://schemas.openxmlformats.org/officeDocument/2006/relationships/hyperlink" Target="https://jamesmiller.blog/about-wrapperjs/" TargetMode="External"/><Relationship Id="rId49" Type="http://schemas.openxmlformats.org/officeDocument/2006/relationships/hyperlink" Target="https://developer.apple.com/documentation/arkit/camera_lighting_and_effects/adding_realistic_reflections_to_an_ar_experience" TargetMode="External"/><Relationship Id="rId10" Type="http://schemas.openxmlformats.org/officeDocument/2006/relationships/hyperlink" Target="https://library.vuforia.com/getting-started/vuforia-features" TargetMode="External"/><Relationship Id="rId19" Type="http://schemas.openxmlformats.org/officeDocument/2006/relationships/hyperlink" Target="https://developer.apple.com/documentation/realitykit" TargetMode="External"/><Relationship Id="rId31" Type="http://schemas.openxmlformats.org/officeDocument/2006/relationships/hyperlink" Target="https://www.8thwall.com/docs/web/#image-target-requirements" TargetMode="External"/><Relationship Id="rId44" Type="http://schemas.openxmlformats.org/officeDocument/2006/relationships/hyperlink" Target="https://developers.google.com/ar/develop/depth"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 Id="rId14" Type="http://schemas.openxmlformats.org/officeDocument/2006/relationships/hyperlink" Target="https://taqtile.com/company/" TargetMode="External"/><Relationship Id="rId22" Type="http://schemas.openxmlformats.org/officeDocument/2006/relationships/hyperlink" Target="lightship.dev/docs/ardk/context_awareness/meshing/index.html" TargetMode="External"/><Relationship Id="rId27" Type="http://schemas.openxmlformats.org/officeDocument/2006/relationships/hyperlink" Target="https://sparkar.facebook.com/ar-studio/learn/articles/people-tracking/body-tracking" TargetMode="External"/><Relationship Id="rId30" Type="http://schemas.openxmlformats.org/officeDocument/2006/relationships/hyperlink" Target="https://medium.com/arjs/area-learning-with-multi-markers-in-ar-js-1ff03a2f9fbe" TargetMode="External"/><Relationship Id="rId35" Type="http://schemas.openxmlformats.org/officeDocument/2006/relationships/hyperlink" Target="https://sparkar.facebook.com/ar-studio/learn/articles/world-effects/multiplane-tracking-overview#ux" TargetMode="External"/><Relationship Id="rId43" Type="http://schemas.openxmlformats.org/officeDocument/2006/relationships/hyperlink" Target="https://lightship.dev/docs/ardk/context_awareness/depth/index.html" TargetMode="External"/><Relationship Id="rId48" Type="http://schemas.openxmlformats.org/officeDocument/2006/relationships/hyperlink" Target="https://developer.apple.com/documentation/arkit/arlightestimate" TargetMode="External"/><Relationship Id="rId8" Type="http://schemas.openxmlformats.org/officeDocument/2006/relationships/hyperlink" Target="https://www.8thwall.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video" Target="https://www.youtube.com/embed/ItGmB2tQyY8?start=61&amp;feature=oembed" TargetMode="External"/><Relationship Id="rId7" Type="http://schemas.openxmlformats.org/officeDocument/2006/relationships/image" Target="../media/image9.png"/><Relationship Id="rId12" Type="http://schemas.openxmlformats.org/officeDocument/2006/relationships/image" Target="../media/image19.jpeg"/><Relationship Id="rId2" Type="http://schemas.openxmlformats.org/officeDocument/2006/relationships/video" Target="https://www.youtube.com/embed/4UHN8G5BM-8?start=41&amp;feature=oembed" TargetMode="External"/><Relationship Id="rId1" Type="http://schemas.openxmlformats.org/officeDocument/2006/relationships/video" Target="https://www.youtube.com/embed/_1uJjT4bRKI?start=8&amp;feature=oembed" TargetMode="External"/><Relationship Id="rId6" Type="http://schemas.openxmlformats.org/officeDocument/2006/relationships/image" Target="../media/image8.png"/><Relationship Id="rId11" Type="http://schemas.openxmlformats.org/officeDocument/2006/relationships/hyperlink" Target="https://www.ikea.com/au/en/customer-service/mobile-apps/say-hej-to-ikea-place-pub1f8af050" TargetMode="External"/><Relationship Id="rId5" Type="http://schemas.openxmlformats.org/officeDocument/2006/relationships/notesSlide" Target="../notesSlides/notesSlide2.xml"/><Relationship Id="rId10" Type="http://schemas.openxmlformats.org/officeDocument/2006/relationships/image" Target="../media/image18.jpeg"/><Relationship Id="rId4" Type="http://schemas.openxmlformats.org/officeDocument/2006/relationships/slideLayout" Target="../slideLayouts/slideLayout7.xm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docs.unrealengine.com/4.26/en-US/SharingAndReleasing/XRDevelopment/AR/AppleARKit/" TargetMode="External"/><Relationship Id="rId39" Type="http://schemas.openxmlformats.org/officeDocument/2006/relationships/hyperlink" Target="https://taqtile.com/case-studies/" TargetMode="External"/><Relationship Id="rId21" Type="http://schemas.openxmlformats.org/officeDocument/2006/relationships/hyperlink" Target="https://sparkar.facebook.com/ar-studio/" TargetMode="External"/><Relationship Id="rId34" Type="http://schemas.openxmlformats.org/officeDocument/2006/relationships/hyperlink" Target="https://learn.microsoft.com/en-us/azure/spatial-anchors/tutorials/tutorial-new-android-app?tabs=azure-portal#integrating-arcore" TargetMode="External"/><Relationship Id="rId42" Type="http://schemas.openxmlformats.org/officeDocument/2006/relationships/hyperlink" Target="https://docs.unity3d.com/Packages/com.unity.xr.openxr@1.6/manual/index.html" TargetMode="External"/><Relationship Id="rId47" Type="http://schemas.openxmlformats.org/officeDocument/2006/relationships/hyperlink" Target="https://docs.unrealengine.com/5.0/en-US/developing-for-arcore-in-unreal-engine/" TargetMode="External"/><Relationship Id="rId50" Type="http://schemas.openxmlformats.org/officeDocument/2006/relationships/hyperlink" Target="https://lightship.dev/docs/ardk/tools/vs_mock_mode.html#doxid-vs-mock-mode" TargetMode="External"/><Relationship Id="rId55" Type="http://schemas.openxmlformats.org/officeDocument/2006/relationships/hyperlink" Target="https://sparkar.facebook.com/ar-studio/learn/articles/fundamentals/the-simulator/" TargetMode="External"/><Relationship Id="rId63" Type="http://schemas.openxmlformats.org/officeDocument/2006/relationships/hyperlink" Target="https://github.com/aframevr/aframe/" TargetMode="External"/><Relationship Id="rId7" Type="http://schemas.openxmlformats.org/officeDocument/2006/relationships/hyperlink" Target="https://immersiveweb.dev/" TargetMode="External"/><Relationship Id="rId2" Type="http://schemas.openxmlformats.org/officeDocument/2006/relationships/notesSlide" Target="../notesSlides/notesSlide28.xml"/><Relationship Id="rId16" Type="http://schemas.openxmlformats.org/officeDocument/2006/relationships/hyperlink" Target="https://aframe.io/" TargetMode="External"/><Relationship Id="rId20" Type="http://schemas.openxmlformats.org/officeDocument/2006/relationships/hyperlink" Target="https://www.adobe.com/products/aero.html" TargetMode="External"/><Relationship Id="rId29" Type="http://schemas.openxmlformats.org/officeDocument/2006/relationships/hyperlink" Target="https://lightship.dev/docs/ardk/rendering/index.html" TargetMode="External"/><Relationship Id="rId41" Type="http://schemas.openxmlformats.org/officeDocument/2006/relationships/hyperlink" Target="https://aframe.io/docs/1.3.0/components/webxr.html" TargetMode="External"/><Relationship Id="rId54" Type="http://schemas.openxmlformats.org/officeDocument/2006/relationships/hyperlink" Target="https://docs.unrealengine.com/4.27/en-US/BuildingWorlds/LevelEditor/InEditorTesting/" TargetMode="External"/><Relationship Id="rId62" Type="http://schemas.openxmlformats.org/officeDocument/2006/relationships/hyperlink" Target="https://github.com/mrdoob/three.js/"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docs.unity3d.com/Packages/com.unity.xr.arfoundation@4.2/manual/#automatic-occlusion" TargetMode="External"/><Relationship Id="rId32" Type="http://schemas.openxmlformats.org/officeDocument/2006/relationships/hyperlink" Target="https://library.vuforia.com/environments/vuforia-fusion" TargetMode="External"/><Relationship Id="rId37" Type="http://schemas.openxmlformats.org/officeDocument/2006/relationships/hyperlink" Target="https://docs.unity3d.com/Packages/com.unity.xr.arkit@4.1/manual/index.html" TargetMode="External"/><Relationship Id="rId40" Type="http://schemas.openxmlformats.org/officeDocument/2006/relationships/hyperlink" Target="https://threejs.org/docs/#api/en/renderers/webxr/WebXRManager" TargetMode="External"/><Relationship Id="rId45" Type="http://schemas.openxmlformats.org/officeDocument/2006/relationships/hyperlink" Target="docs.unrealengine.com/4.26/en-US/SharingAndReleasing/XRDevelopment/OpenXR/" TargetMode="External"/><Relationship Id="rId53" Type="http://schemas.openxmlformats.org/officeDocument/2006/relationships/hyperlink" Target="https://assetstore.unity.com/packages/tools/utilities/ar-foundation-remote-2-0-201106" TargetMode="External"/><Relationship Id="rId58" Type="http://schemas.openxmlformats.org/officeDocument/2006/relationships/hyperlink" Target="https://sparkar.facebook.com/ar-studio/learn/articles/world-effects/multiplane-tracking-overview" TargetMode="External"/><Relationship Id="rId5" Type="http://schemas.openxmlformats.org/officeDocument/2006/relationships/hyperlink" Target="https://hiukim.github.io/mind-ar-js-doc/" TargetMode="External"/><Relationship Id="rId15" Type="http://schemas.openxmlformats.org/officeDocument/2006/relationships/hyperlink" Target="https://threejs.org/" TargetMode="External"/><Relationship Id="rId23" Type="http://schemas.openxmlformats.org/officeDocument/2006/relationships/hyperlink" Target="https://aframe.io/docs/1.3.0/components/reflection.html" TargetMode="External"/><Relationship Id="rId28" Type="http://schemas.openxmlformats.org/officeDocument/2006/relationships/hyperlink" Target="https://developer.apple.com/documentation/realitykit/occlusionmaterial" TargetMode="External"/><Relationship Id="rId36" Type="http://schemas.openxmlformats.org/officeDocument/2006/relationships/hyperlink" Target="https://developers.google.com/ar/develop/webxr" TargetMode="External"/><Relationship Id="rId49" Type="http://schemas.openxmlformats.org/officeDocument/2006/relationships/hyperlink" Target="https://chrome.google.com/webstore/detail/webxr-api-emulator/mjddjgeghkdijejnciaefnkjmkafnnje?hl=en" TargetMode="External"/><Relationship Id="rId57" Type="http://schemas.openxmlformats.org/officeDocument/2006/relationships/hyperlink" Target="https://taqtile.com/maker/" TargetMode="External"/><Relationship Id="rId61" Type="http://schemas.openxmlformats.org/officeDocument/2006/relationships/hyperlink" Target="https://github.com/immersive-web/webxr" TargetMode="External"/><Relationship Id="rId10" Type="http://schemas.openxmlformats.org/officeDocument/2006/relationships/hyperlink" Target="https://library.vuforia.com/getting-started/vuforia-features" TargetMode="External"/><Relationship Id="rId19" Type="http://schemas.openxmlformats.org/officeDocument/2006/relationships/hyperlink" Target="https://developer.apple.com/documentation/realitykit" TargetMode="External"/><Relationship Id="rId31" Type="http://schemas.openxmlformats.org/officeDocument/2006/relationships/hyperlink" Target="https://library.vuforia.com/getting-started/getting-started-vuforia-engine-and-magic-leap-2" TargetMode="External"/><Relationship Id="rId44" Type="http://schemas.openxmlformats.org/officeDocument/2006/relationships/hyperlink" Target="https://docs.unity3d.com/Manual/com.unity.xr.arkit.html" TargetMode="External"/><Relationship Id="rId52" Type="http://schemas.openxmlformats.org/officeDocument/2006/relationships/hyperlink" Target="https://developers.google.com/ar/develop/c/emulator" TargetMode="External"/><Relationship Id="rId60" Type="http://schemas.openxmlformats.org/officeDocument/2006/relationships/hyperlink" Target="https://github.com/AR-js-org/AR.js"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 Id="rId14" Type="http://schemas.openxmlformats.org/officeDocument/2006/relationships/hyperlink" Target="https://taqtile.com/company/" TargetMode="External"/><Relationship Id="rId22" Type="http://schemas.openxmlformats.org/officeDocument/2006/relationships/hyperlink" Target="https://threejs.org/docs/#api/en/lights/LightProbe" TargetMode="External"/><Relationship Id="rId27" Type="http://schemas.openxmlformats.org/officeDocument/2006/relationships/hyperlink" Target="https://developer.apple.com/documentation/arkit/arlightestimate" TargetMode="External"/><Relationship Id="rId30" Type="http://schemas.openxmlformats.org/officeDocument/2006/relationships/hyperlink" Target="https://learn.microsoft.com/en-us/windows/mixed-reality/mrtk-unity/mrtk3-overview/" TargetMode="External"/><Relationship Id="rId35" Type="http://schemas.openxmlformats.org/officeDocument/2006/relationships/hyperlink" Target="https://developers.google.com/ar/develop/unreal-arcore-sdk" TargetMode="External"/><Relationship Id="rId43" Type="http://schemas.openxmlformats.org/officeDocument/2006/relationships/hyperlink" Target="https://docs.unity3d.com/Manual/com.unity.xr.arcore.html" TargetMode="External"/><Relationship Id="rId48" Type="http://schemas.openxmlformats.org/officeDocument/2006/relationships/hyperlink" Target="https://docs.unrealengine.com/5.0/en-US/developing-for-arkit-in-unreal-engine/" TargetMode="External"/><Relationship Id="rId56" Type="http://schemas.openxmlformats.org/officeDocument/2006/relationships/hyperlink" Target="https://www.ptc.com/-/media/Files/PDFs/Augmented-Reality/industrial-augmented-reality-buyers-guide.pdf" TargetMode="External"/><Relationship Id="rId8" Type="http://schemas.openxmlformats.org/officeDocument/2006/relationships/hyperlink" Target="https://www.8thwall.com/" TargetMode="External"/><Relationship Id="rId51" Type="http://schemas.openxmlformats.org/officeDocument/2006/relationships/hyperlink" Target="https://library.vuforia.com/unity-extension/vuforia-play-mode-unity"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ocs.unrealengine.com/4.26/en-US/SharingAndReleasing/XRDevelopment/AR/GoogleArcore/" TargetMode="External"/><Relationship Id="rId33" Type="http://schemas.openxmlformats.org/officeDocument/2006/relationships/hyperlink" Target="https://learn.microsoft.com/en-us/azure/spatial-anchors/how-tos/setup-unity-project?tabs=xr-plugin-framework%2Cunity-2020%2Cunity-package-mixed-reality-feature-tool%2CExtraConfigurationsHoloLens" TargetMode="External"/><Relationship Id="rId38" Type="http://schemas.openxmlformats.org/officeDocument/2006/relationships/hyperlink" Target="https://docs.unrealengine.com/4.27/en-US/SharingAndReleasing/XRDevelopment/AR/ARPlatforms/ARKit/" TargetMode="External"/><Relationship Id="rId46" Type="http://schemas.openxmlformats.org/officeDocument/2006/relationships/hyperlink" Target="https://docs.unrealengine.com/5.0/en-US/developing-for-hololens-in-unreal-engine/" TargetMode="External"/><Relationship Id="rId59" Type="http://schemas.openxmlformats.org/officeDocument/2006/relationships/hyperlink" Target="https://github.com/hiukim/mind-ar-j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rtlnieuws.nl/tech/artikel/5264551/microsoft-stort-zich-op-metaverse-teams-krijgt-live-3d-avatars" TargetMode="External"/><Relationship Id="rId5" Type="http://schemas.openxmlformats.org/officeDocument/2006/relationships/hyperlink" Target="https://observer.com/2022/10/microsoft-teams-goes-virtual-and-avatars-finally-get-legs-as-mark-zuckerberg-announces-new-metaverse-developments/" TargetMode="External"/><Relationship Id="rId4" Type="http://schemas.openxmlformats.org/officeDocument/2006/relationships/image" Target="../media/image12.png"/><Relationship Id="rId9" Type="http://schemas.openxmlformats.org/officeDocument/2006/relationships/image" Target="../media/image15.gif"/></Relationships>
</file>

<file path=ppt/slides/_rels/slide4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video" Target="https://www.youtube.com/embed/ItGmB2tQyY8?start=61&amp;feature=oembed" TargetMode="External"/><Relationship Id="rId7" Type="http://schemas.openxmlformats.org/officeDocument/2006/relationships/image" Target="../media/image9.png"/><Relationship Id="rId12" Type="http://schemas.openxmlformats.org/officeDocument/2006/relationships/image" Target="../media/image19.jpeg"/><Relationship Id="rId2" Type="http://schemas.openxmlformats.org/officeDocument/2006/relationships/video" Target="https://www.youtube.com/embed/4UHN8G5BM-8?start=41&amp;feature=oembed" TargetMode="External"/><Relationship Id="rId1" Type="http://schemas.openxmlformats.org/officeDocument/2006/relationships/video" Target="https://www.youtube.com/embed/_1uJjT4bRKI?start=8&amp;feature=oembed" TargetMode="External"/><Relationship Id="rId6" Type="http://schemas.openxmlformats.org/officeDocument/2006/relationships/image" Target="../media/image8.png"/><Relationship Id="rId11" Type="http://schemas.openxmlformats.org/officeDocument/2006/relationships/hyperlink" Target="https://www.ikea.com/au/en/customer-service/mobile-apps/say-hej-to-ikea-place-pub1f8af050" TargetMode="External"/><Relationship Id="rId5" Type="http://schemas.openxmlformats.org/officeDocument/2006/relationships/notesSlide" Target="../notesSlides/notesSlide30.xml"/><Relationship Id="rId10" Type="http://schemas.openxmlformats.org/officeDocument/2006/relationships/image" Target="../media/image18.jpeg"/><Relationship Id="rId4" Type="http://schemas.openxmlformats.org/officeDocument/2006/relationships/slideLayout" Target="../slideLayouts/slideLayout7.xml"/><Relationship Id="rId9"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drip.com/blog/virtual-try-on-examples"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www.justice.gov/archive/jmd/irm/lifecycle/ch1.htm#para1.2" TargetMode="External"/><Relationship Id="rId5" Type="http://schemas.openxmlformats.org/officeDocument/2006/relationships/image" Target="../media/image59.png"/><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s://www.interaction-design.org/literature/topics/design-thinking" TargetMode="External"/><Relationship Id="rId5" Type="http://schemas.openxmlformats.org/officeDocument/2006/relationships/image" Target="../media/image6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globalassistant.info/technology-acceptance-model-davis-1989-pdf-download-link-free/" TargetMode="External"/><Relationship Id="rId5" Type="http://schemas.openxmlformats.org/officeDocument/2006/relationships/image" Target="../media/image61.jpe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globalassistant.info/technology-acceptance-model-davis-1989-pdf-download-link-free/"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2.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hyperlink" Target="https://www.youtube.com/watch?v=4Vjajj7ZggA" TargetMode="External"/><Relationship Id="rId5" Type="http://schemas.openxmlformats.org/officeDocument/2006/relationships/image" Target="../media/image47.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hyperlink" Target="https://www.terrauniversal.com/smart-gas-purged-glove-boxes.html" TargetMode="External"/><Relationship Id="rId5" Type="http://schemas.openxmlformats.org/officeDocument/2006/relationships/image" Target="../media/image49.jpe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7.xml"/><Relationship Id="rId7" Type="http://schemas.openxmlformats.org/officeDocument/2006/relationships/image" Target="../media/image20.jpeg"/><Relationship Id="rId2" Type="http://schemas.openxmlformats.org/officeDocument/2006/relationships/video" Target="https://www.youtube.com/embed/4UHN8G5BM-8?start=41&amp;feature=oembed" TargetMode="External"/><Relationship Id="rId1" Type="http://schemas.openxmlformats.org/officeDocument/2006/relationships/video" Target="https://www.youtube.com/embed/ItGmB2tQyY8?start=61&amp;feature=oembed"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https://techcrunch.com/2020/10/01/google-maps-gets-improved-live-view-ar-directions" TargetMode="External"/><Relationship Id="rId5" Type="http://schemas.openxmlformats.org/officeDocument/2006/relationships/image" Target="../media/image51.pn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hyperlink" Target="https://www.ptc.com/en/products/vuforia/vuforia-chalk" TargetMode="External"/><Relationship Id="rId5" Type="http://schemas.openxmlformats.org/officeDocument/2006/relationships/image" Target="../media/image5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hyperlink" Target="https://kguttag.com/2021/10/13/magic-leap-2-for-enterprise-really-plus-another-500m/" TargetMode="External"/><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s://www.youtube.com/watch?v=4Vjajj7ZggA" TargetMode="External"/><Relationship Id="rId5" Type="http://schemas.openxmlformats.org/officeDocument/2006/relationships/image" Target="../media/image47.pn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 Id="rId9" Type="http://schemas.openxmlformats.org/officeDocument/2006/relationships/hyperlink" Target="https://dev.azure.com/liquidstudio-nl/WebAR"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9.xml"/></Relationships>
</file>

<file path=ppt/slides/_rels/slide8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8.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60.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9.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jpeg"/></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hyperlink" Target="https://youtu.be/7yjQ5LYT9ok" TargetMode="External"/><Relationship Id="rId5" Type="http://schemas.openxmlformats.org/officeDocument/2006/relationships/image" Target="../media/image67.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9.jpe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hyperlink" Target="https://neuronewsinternational.com/surgical-theater-ar-vr-neurosurgery-technologies-israel/" TargetMode="External"/><Relationship Id="rId5" Type="http://schemas.openxmlformats.org/officeDocument/2006/relationships/image" Target="../media/image68.jpeg"/><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8" Type="http://schemas.openxmlformats.org/officeDocument/2006/relationships/hyperlink" Target="https://www.ptc.com/en/products/vuforia/vuforia-chalk" TargetMode="External"/><Relationship Id="rId3" Type="http://schemas.openxmlformats.org/officeDocument/2006/relationships/hyperlink" Target="https://youtu.be/4UHN8G5BM-8" TargetMode="External"/><Relationship Id="rId7" Type="http://schemas.openxmlformats.org/officeDocument/2006/relationships/hyperlink" Target="https://youtu.be/JeqxBQERp7Q" TargetMode="External"/><Relationship Id="rId2" Type="http://schemas.openxmlformats.org/officeDocument/2006/relationships/hyperlink" Target="https://youtu.be/4Vjajj7ZggA" TargetMode="External"/><Relationship Id="rId1" Type="http://schemas.openxmlformats.org/officeDocument/2006/relationships/slideLayout" Target="../slideLayouts/slideLayout6.xml"/><Relationship Id="rId6" Type="http://schemas.openxmlformats.org/officeDocument/2006/relationships/hyperlink" Target="https://youtu.be/Ayz9BSAGO1k" TargetMode="External"/><Relationship Id="rId5" Type="http://schemas.openxmlformats.org/officeDocument/2006/relationships/hyperlink" Target="https://youtu.be/rK7l6Gq16WA" TargetMode="External"/><Relationship Id="rId4" Type="http://schemas.openxmlformats.org/officeDocument/2006/relationships/hyperlink" Target="https://youtu.be/ItGmB2tQyY8" TargetMode="External"/><Relationship Id="rId9" Type="http://schemas.openxmlformats.org/officeDocument/2006/relationships/hyperlink" Target="https://www.resonai.com/blog/smart-buildings-10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hyperlink" Target="https://stemkoski.github.io/AR-Examples/" TargetMode="External"/><Relationship Id="rId2" Type="http://schemas.openxmlformats.org/officeDocument/2006/relationships/hyperlink" Target="https://www.wikitude.com/showcase/coca-popup-art-book/" TargetMode="External"/><Relationship Id="rId1" Type="http://schemas.openxmlformats.org/officeDocument/2006/relationships/slideLayout" Target="../slideLayouts/slideLayout6.xml"/><Relationship Id="rId5" Type="http://schemas.openxmlformats.org/officeDocument/2006/relationships/hyperlink" Target="https://developers.google.com/ar/develop/lighting-estimation" TargetMode="External"/><Relationship Id="rId4" Type="http://schemas.openxmlformats.org/officeDocument/2006/relationships/hyperlink" Target="https://www.ptc.com/en/products/vuforia/vuforia-chalk"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medium.com/hackernoon/why-is-occlusion-in-augmented-reality-so-hard-7bc8041607f9" TargetMode="External"/><Relationship Id="rId2" Type="http://schemas.openxmlformats.org/officeDocument/2006/relationships/hyperlink" Target="https://developers.google.com/ar/develop/lighting-estimation"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hyperlink" Target="http://files.vuzix.com/Content/Upload/PDFs/Quickstart_guide_vra_02_02_2021.pdf" TargetMode="External"/><Relationship Id="rId13" Type="http://schemas.openxmlformats.org/officeDocument/2006/relationships/hyperlink" Target="https://nsflow.com/blog/microsoft-hololens-2-main-features-use-cases-benefits" TargetMode="External"/><Relationship Id="rId18" Type="http://schemas.openxmlformats.org/officeDocument/2006/relationships/hyperlink" Target="https://learn.microsoft.com/en-us/hololens/hololens2-options" TargetMode="External"/><Relationship Id="rId3" Type="http://schemas.openxmlformats.org/officeDocument/2006/relationships/image" Target="../media/image9.png"/><Relationship Id="rId7" Type="http://schemas.openxmlformats.org/officeDocument/2006/relationships/hyperlink" Target="https://learn.microsoft.com/en-us/dynamics365/mixed-reality/guides/operator-offline-mode" TargetMode="External"/><Relationship Id="rId12" Type="http://schemas.openxmlformats.org/officeDocument/2006/relationships/hyperlink" Target="https://www.google.com/glass/tech-specs/" TargetMode="External"/><Relationship Id="rId17" Type="http://schemas.openxmlformats.org/officeDocument/2006/relationships/hyperlink" Target="https://www.vuzix.com/blogs/vuzix-blog/vuzix-expands-reach-with-device-certifications-that-matter-most" TargetMode="External"/><Relationship Id="rId2" Type="http://schemas.openxmlformats.org/officeDocument/2006/relationships/image" Target="../media/image8.png"/><Relationship Id="rId16" Type="http://schemas.openxmlformats.org/officeDocument/2006/relationships/hyperlink" Target="https://support.google.com/glass-enterprise/customer/answer/9220200?hl=en" TargetMode="External"/><Relationship Id="rId1" Type="http://schemas.openxmlformats.org/officeDocument/2006/relationships/slideLayout" Target="../slideLayouts/slideLayout7.xml"/><Relationship Id="rId6" Type="http://schemas.openxmlformats.org/officeDocument/2006/relationships/hyperlink" Target="https://support.varjo.com/hc/en-us/articles/4886050387996-Can-I-use-my-Varjo-headset-without-an-internet-connection-" TargetMode="External"/><Relationship Id="rId11" Type="http://schemas.openxmlformats.org/officeDocument/2006/relationships/hyperlink" Target="https://www.vuzix.com/products/m400-smart-glasses" TargetMode="External"/><Relationship Id="rId5" Type="http://schemas.openxmlformats.org/officeDocument/2006/relationships/hyperlink" Target="https://developer.mozilla.org/en-US/docs/Web/API/Service_Worker_API" TargetMode="External"/><Relationship Id="rId15" Type="http://schemas.openxmlformats.org/officeDocument/2006/relationships/hyperlink" Target="https://www.vuzix.eu/products/vuzix-blade-2-smart-glasses" TargetMode="External"/><Relationship Id="rId10" Type="http://schemas.openxmlformats.org/officeDocument/2006/relationships/hyperlink" Target="https://www.vuzix.com/products/vuzix-blade-2-smart-glasses" TargetMode="External"/><Relationship Id="rId4" Type="http://schemas.openxmlformats.org/officeDocument/2006/relationships/hyperlink" Target="https://www.semanticscholar.org/paper/OVERCOMING-AUGMENTED-REALITY-TRACKING-DIFFICULTIES-Clothier-Bailey/ff7b8da5bb11879d1552020609c845919307ab19" TargetMode="External"/><Relationship Id="rId9" Type="http://schemas.openxmlformats.org/officeDocument/2006/relationships/hyperlink" Target="https://www.microsoft.com/en-us/hololens/hardware" TargetMode="External"/><Relationship Id="rId14" Type="http://schemas.openxmlformats.org/officeDocument/2006/relationships/hyperlink" Target="https://www.magicleap.com/hubfs/Magic-Leap-2_Safety-Guide_English.pdf" TargetMode="External"/></Relationships>
</file>

<file path=ppt/slides/_rels/slide95.xml.rels><?xml version="1.0" encoding="UTF-8" standalone="yes"?>
<Relationships xmlns="http://schemas.openxmlformats.org/package/2006/relationships"><Relationship Id="rId8" Type="http://schemas.openxmlformats.org/officeDocument/2006/relationships/hyperlink" Target="https://www.magicleap.com/en-us/" TargetMode="External"/><Relationship Id="rId13" Type="http://schemas.openxmlformats.org/officeDocument/2006/relationships/hyperlink" Target="https://www.microsoft.com/en-us/hololens/hardware" TargetMode="External"/><Relationship Id="rId18" Type="http://schemas.openxmlformats.org/officeDocument/2006/relationships/hyperlink" Target="https://www.ultraleap.com/tracking/" TargetMode="External"/><Relationship Id="rId26" Type="http://schemas.openxmlformats.org/officeDocument/2006/relationships/hyperlink" Target="https://learn.microsoft.com/en-us/windows/mixed-reality/design/gaze-and-dwell-head" TargetMode="External"/><Relationship Id="rId3" Type="http://schemas.openxmlformats.org/officeDocument/2006/relationships/image" Target="../media/image8.png"/><Relationship Id="rId21" Type="http://schemas.openxmlformats.org/officeDocument/2006/relationships/hyperlink" Target="https://github.com/pbakondy/cordova-plugin-speechrecognition" TargetMode="External"/><Relationship Id="rId7" Type="http://schemas.openxmlformats.org/officeDocument/2006/relationships/hyperlink" Target="https://learn.microsoft.com/en-us/hololens/hololens2-industrial-edition-faq" TargetMode="External"/><Relationship Id="rId12" Type="http://schemas.openxmlformats.org/officeDocument/2006/relationships/hyperlink" Target="https://varjo.com/products/xr-3/" TargetMode="External"/><Relationship Id="rId17" Type="http://schemas.openxmlformats.org/officeDocument/2006/relationships/hyperlink" Target="https://www.google.com/glass/tech-specs/" TargetMode="External"/><Relationship Id="rId25" Type="http://schemas.openxmlformats.org/officeDocument/2006/relationships/hyperlink" Target="https://learn.microsoft.com/en-us/windows/mixed-reality/mrtk-unity/mrtk2/features/input/eye-tracking/eye-tracking-main?view=mrtkunity-2022-05" TargetMode="External"/><Relationship Id="rId2" Type="http://schemas.openxmlformats.org/officeDocument/2006/relationships/notesSlide" Target="../notesSlides/notesSlide66.xml"/><Relationship Id="rId16" Type="http://schemas.openxmlformats.org/officeDocument/2006/relationships/hyperlink" Target="https://www.vuzix.com/products/m400-smart-glasses" TargetMode="External"/><Relationship Id="rId20" Type="http://schemas.openxmlformats.org/officeDocument/2006/relationships/hyperlink" Target="https://developer.mozilla.org/en-US/docs/Web/API/Web_Speech_API" TargetMode="External"/><Relationship Id="rId29" Type="http://schemas.openxmlformats.org/officeDocument/2006/relationships/hyperlink" Target="https://www.meta.com/en-gb/help/quest/articles/headsets-and-accessories/controllers-and-hand-tracking/#hand-tracking" TargetMode="External"/><Relationship Id="rId1" Type="http://schemas.openxmlformats.org/officeDocument/2006/relationships/slideLayout" Target="../slideLayouts/slideLayout7.xml"/><Relationship Id="rId6" Type="http://schemas.openxmlformats.org/officeDocument/2006/relationships/hyperlink" Target="https://www.microsoft.com/en-us/d/trimble-xr10-with-hololens-2/8smjj5mx7zt7?activetab=pivot:overviewtab" TargetMode="External"/><Relationship Id="rId11" Type="http://schemas.openxmlformats.org/officeDocument/2006/relationships/hyperlink" Target="https://vuzix-website.s3.amazonaws.com/files/Content/product-sheets/Vuzix-M400-Smart-Glasses.pdf" TargetMode="External"/><Relationship Id="rId24" Type="http://schemas.openxmlformats.org/officeDocument/2006/relationships/hyperlink" Target="https://learn.microsoft.com/en-us/windows/mixed-reality/design/voice-input" TargetMode="External"/><Relationship Id="rId32" Type="http://schemas.openxmlformats.org/officeDocument/2006/relationships/hyperlink" Target="https://developers.google.com/glass-enterprise/guides/inputs-sensors" TargetMode="External"/><Relationship Id="rId5" Type="http://schemas.openxmlformats.org/officeDocument/2006/relationships/hyperlink" Target="https://learn.microsoft.com/en-us/hololens/hololens2-hardware" TargetMode="External"/><Relationship Id="rId15" Type="http://schemas.openxmlformats.org/officeDocument/2006/relationships/hyperlink" Target="https://www.meta.com/nl/en/quest/quest-pro/" TargetMode="External"/><Relationship Id="rId23" Type="http://schemas.openxmlformats.org/officeDocument/2006/relationships/hyperlink" Target="https://varjo.com/use-center/get-started/varjo-headsets/system-requirements/positional-tracking-technologies/" TargetMode="External"/><Relationship Id="rId28" Type="http://schemas.openxmlformats.org/officeDocument/2006/relationships/hyperlink" Target="https://www.meta.com/en-gb/help/quest/articles/headsets-and-accessories/quest-pro/index-quest-pro/#name2" TargetMode="External"/><Relationship Id="rId10" Type="http://schemas.openxmlformats.org/officeDocument/2006/relationships/hyperlink" Target="https://ir.vuzix.com/news-events/press-releases/detail/1892/vuzix-m400-and-m4000-smart-glasses-receive-medical-electric" TargetMode="External"/><Relationship Id="rId19" Type="http://schemas.openxmlformats.org/officeDocument/2006/relationships/hyperlink" Target="https://github.com/victordibia/handtrack.js" TargetMode="External"/><Relationship Id="rId31" Type="http://schemas.openxmlformats.org/officeDocument/2006/relationships/hyperlink" Target="https://www.vuzix.eu/pages/blade-2-compare-smart-glasses" TargetMode="External"/><Relationship Id="rId4" Type="http://schemas.openxmlformats.org/officeDocument/2006/relationships/image" Target="../media/image9.png"/><Relationship Id="rId9" Type="http://schemas.openxmlformats.org/officeDocument/2006/relationships/hyperlink" Target="https://www.vuzix.eu/products/vuzix-blade-2-smart-glasses" TargetMode="External"/><Relationship Id="rId14" Type="http://schemas.openxmlformats.org/officeDocument/2006/relationships/hyperlink" Target="https://www.magicleap.com/magic-leap-2" TargetMode="External"/><Relationship Id="rId22" Type="http://schemas.openxmlformats.org/officeDocument/2006/relationships/hyperlink" Target="https://developer.varjo.com/docs/get-started/eye-tracking-with-varjo-headset" TargetMode="External"/><Relationship Id="rId27" Type="http://schemas.openxmlformats.org/officeDocument/2006/relationships/hyperlink" Target="https://learn.microsoft.com/en-us/windows/mixed-reality/design/direct-manipulation" TargetMode="External"/><Relationship Id="rId30" Type="http://schemas.openxmlformats.org/officeDocument/2006/relationships/hyperlink" Target="https://intercom.help/vuzix/en/articles/6289163-interaction-methods" TargetMode="External"/></Relationships>
</file>

<file path=ppt/slides/_rels/slide96.xml.rels><?xml version="1.0" encoding="UTF-8" standalone="yes"?>
<Relationships xmlns="http://schemas.openxmlformats.org/package/2006/relationships"><Relationship Id="rId8" Type="http://schemas.openxmlformats.org/officeDocument/2006/relationships/hyperlink" Target="https://www.vuzix.com/products/m400-smart-glasses" TargetMode="External"/><Relationship Id="rId13" Type="http://schemas.openxmlformats.org/officeDocument/2006/relationships/hyperlink" Target="https://www.meta.com/nl/en/quest/quest-pro/tech-specs/" TargetMode="External"/><Relationship Id="rId18" Type="http://schemas.openxmlformats.org/officeDocument/2006/relationships/hyperlink" Target="https://vuzix-website.s3.amazonaws.com/files/Content/Vuzix+Blade+2/Vuzix-Blade2-Smart-Glasses-Product-Sheet.pdf" TargetMode="External"/><Relationship Id="rId26" Type="http://schemas.openxmlformats.org/officeDocument/2006/relationships/hyperlink" Target="https://varjo.com/use-center/get-started/varjo-services/varjo-reality-cloud/" TargetMode="External"/><Relationship Id="rId3" Type="http://schemas.openxmlformats.org/officeDocument/2006/relationships/image" Target="../media/image8.png"/><Relationship Id="rId21" Type="http://schemas.openxmlformats.org/officeDocument/2006/relationships/hyperlink" Target="https://learn.microsoft.com/en-us/windows/mixed-reality/develop/advanced-concepts/rendering-overview" TargetMode="External"/><Relationship Id="rId7" Type="http://schemas.openxmlformats.org/officeDocument/2006/relationships/hyperlink" Target="https://www.xrtoday.com/mixed-reality/meta-quest-pro-has-1-2hr-battery-life-reports-find/#:~:text=Reports%20confirm%20that%20the%20Meta,replaceable%20batteries%20like%20its%20predecessor." TargetMode="External"/><Relationship Id="rId12" Type="http://schemas.openxmlformats.org/officeDocument/2006/relationships/hyperlink" Target="https://www.magicleap.com/magic-leap-2" TargetMode="External"/><Relationship Id="rId17" Type="http://schemas.openxmlformats.org/officeDocument/2006/relationships/hyperlink" Target="https://vr-compare.com/headset/metaquestpro" TargetMode="External"/><Relationship Id="rId25" Type="http://schemas.openxmlformats.org/officeDocument/2006/relationships/hyperlink" Target="https://vuzix-website.s3.amazonaws.com/files/Content/product-sheets/Vuzix-M400-Smart-Glasses.pdf" TargetMode="External"/><Relationship Id="rId2" Type="http://schemas.openxmlformats.org/officeDocument/2006/relationships/notesSlide" Target="../notesSlides/notesSlide67.xml"/><Relationship Id="rId16" Type="http://schemas.openxmlformats.org/officeDocument/2006/relationships/hyperlink" Target="https://vr-compare.com/headset/microsofthololens2" TargetMode="External"/><Relationship Id="rId20" Type="http://schemas.openxmlformats.org/officeDocument/2006/relationships/hyperlink" Target="https://www.google.com/glass/tech-specs/" TargetMode="External"/><Relationship Id="rId1" Type="http://schemas.openxmlformats.org/officeDocument/2006/relationships/slideLayout" Target="../slideLayouts/slideLayout7.xml"/><Relationship Id="rId6" Type="http://schemas.openxmlformats.org/officeDocument/2006/relationships/hyperlink" Target="https://vr-compare.com/headset/magicleap2" TargetMode="External"/><Relationship Id="rId11" Type="http://schemas.openxmlformats.org/officeDocument/2006/relationships/hyperlink" Target="https://www.microsoft.com/en-us/hololens/hardware" TargetMode="External"/><Relationship Id="rId24" Type="http://schemas.openxmlformats.org/officeDocument/2006/relationships/hyperlink" Target="https://learn.microsoft.com/en-us/windows/mixed-reality/develop/advanced-concepts/app-quality-criteria-overview" TargetMode="External"/><Relationship Id="rId5" Type="http://schemas.openxmlformats.org/officeDocument/2006/relationships/hyperlink" Target="https://www.aniwaa.com/product/vr-ar/microsoft-hololens-2/#:~:text=Battery%20life%3A%20the%20HoloLens%202,fit%20than%20the%20original%20HoloLens." TargetMode="External"/><Relationship Id="rId15" Type="http://schemas.openxmlformats.org/officeDocument/2006/relationships/hyperlink" Target="https://nsflow.com/blog/google-glass-enterprise-edition-2-main-features-use-cases-benefits" TargetMode="External"/><Relationship Id="rId23" Type="http://schemas.openxmlformats.org/officeDocument/2006/relationships/hyperlink" Target="https://vr-expert.com/vuzix-m400-review/" TargetMode="External"/><Relationship Id="rId28" Type="http://schemas.openxmlformats.org/officeDocument/2006/relationships/hyperlink" Target="https://www.magicleap.com/news/magic-leaps-integration-with-nvidia-cloudxr-technology" TargetMode="External"/><Relationship Id="rId10" Type="http://schemas.openxmlformats.org/officeDocument/2006/relationships/hyperlink" Target="https://varjo.com/products/" TargetMode="External"/><Relationship Id="rId19" Type="http://schemas.openxmlformats.org/officeDocument/2006/relationships/hyperlink" Target="https://varjo.com/products/xr-3/" TargetMode="External"/><Relationship Id="rId4" Type="http://schemas.openxmlformats.org/officeDocument/2006/relationships/image" Target="../media/image9.png"/><Relationship Id="rId9" Type="http://schemas.openxmlformats.org/officeDocument/2006/relationships/hyperlink" Target="https://vr-compare.com/headset/googleglassenterpriseedition2" TargetMode="External"/><Relationship Id="rId14" Type="http://schemas.openxmlformats.org/officeDocument/2006/relationships/hyperlink" Target="https://vr-compare.com/headset/vuzixm400" TargetMode="External"/><Relationship Id="rId22" Type="http://schemas.openxmlformats.org/officeDocument/2006/relationships/hyperlink" Target=".https:/vuzix-website.s3.amazonaws.com/files/Content/Vuzix+Blade+2/Vuzix-Blade2-Smart-Glasses-Product-Sheet.pdf" TargetMode="External"/><Relationship Id="rId27" Type="http://schemas.openxmlformats.org/officeDocument/2006/relationships/hyperlink" Target="https://azure.microsoft.com/en-us/products/remote-rendering/" TargetMode="External"/></Relationships>
</file>

<file path=ppt/slides/_rels/slide97.xml.rels><?xml version="1.0" encoding="UTF-8" standalone="yes"?>
<Relationships xmlns="http://schemas.openxmlformats.org/package/2006/relationships"><Relationship Id="rId8" Type="http://schemas.openxmlformats.org/officeDocument/2006/relationships/hyperlink" Target="https://developer.apple.com/augmented-reality/arkit/" TargetMode="External"/><Relationship Id="rId13" Type="http://schemas.openxmlformats.org/officeDocument/2006/relationships/hyperlink" Target="https://www.mdpi.com/1424-8220/20/5/1446" TargetMode="External"/><Relationship Id="rId18" Type="http://schemas.openxmlformats.org/officeDocument/2006/relationships/hyperlink" Target="https://www.magicleap.com/where-to-buy" TargetMode="External"/><Relationship Id="rId3" Type="http://schemas.openxmlformats.org/officeDocument/2006/relationships/image" Target="../media/image8.png"/><Relationship Id="rId21" Type="http://schemas.openxmlformats.org/officeDocument/2006/relationships/hyperlink" Target="https://www.vuzix.eu/products/m400-smart-glasses" TargetMode="External"/><Relationship Id="rId7" Type="http://schemas.openxmlformats.org/officeDocument/2006/relationships/hyperlink" Target="https://developers.google.com/ar/develop" TargetMode="External"/><Relationship Id="rId12" Type="http://schemas.openxmlformats.org/officeDocument/2006/relationships/hyperlink" Target="https://www.khronos.org/openxr/" TargetMode="External"/><Relationship Id="rId17" Type="http://schemas.openxmlformats.org/officeDocument/2006/relationships/hyperlink" Target="https://learn.microsoft.com/en-us/hololens/hololens-licenses-requirements" TargetMode="External"/><Relationship Id="rId2" Type="http://schemas.openxmlformats.org/officeDocument/2006/relationships/notesSlide" Target="../notesSlides/notesSlide68.xml"/><Relationship Id="rId16" Type="http://schemas.openxmlformats.org/officeDocument/2006/relationships/hyperlink" Target="https://www.microsoft.com/nl-nl/d/hololens-2/91pnzzznzwcp?activetab=pivot:overzichttab&amp;rtc=1" TargetMode="External"/><Relationship Id="rId20" Type="http://schemas.openxmlformats.org/officeDocument/2006/relationships/hyperlink" Target="https://www.vuzix.eu/products/vuzix-blade-2-smart-glasses" TargetMode="External"/><Relationship Id="rId1" Type="http://schemas.openxmlformats.org/officeDocument/2006/relationships/slideLayout" Target="../slideLayouts/slideLayout7.xml"/><Relationship Id="rId6" Type="http://schemas.openxmlformats.org/officeDocument/2006/relationships/hyperlink" Target="https://library.vuforia.com/getting-started/vuforia-features" TargetMode="External"/><Relationship Id="rId11" Type="http://schemas.openxmlformats.org/officeDocument/2006/relationships/hyperlink" Target="https://www.magicleap.com/developer" TargetMode="External"/><Relationship Id="rId5" Type="http://schemas.openxmlformats.org/officeDocument/2006/relationships/hyperlink" Target="https://www.8thwall.com/docs/web/#requirements" TargetMode="External"/><Relationship Id="rId15" Type="http://schemas.openxmlformats.org/officeDocument/2006/relationships/hyperlink" Target="https://varjo.com/use-center/get-started/varjo-services/varjo-xr-and-vr-subscriptions/" TargetMode="External"/><Relationship Id="rId10" Type="http://schemas.openxmlformats.org/officeDocument/2006/relationships/hyperlink" Target="https://learn.microsoft.com/en-us/windows/mixed-reality/develop/native/openxr" TargetMode="External"/><Relationship Id="rId19" Type="http://schemas.openxmlformats.org/officeDocument/2006/relationships/hyperlink" Target="https://www.meta.com/nl/en/quest/quest-pro/" TargetMode="External"/><Relationship Id="rId4" Type="http://schemas.openxmlformats.org/officeDocument/2006/relationships/image" Target="../media/image9.png"/><Relationship Id="rId9" Type="http://schemas.openxmlformats.org/officeDocument/2006/relationships/hyperlink" Target="https://developer.varjo.com/docs/openxr/openxr" TargetMode="External"/><Relationship Id="rId14" Type="http://schemas.openxmlformats.org/officeDocument/2006/relationships/hyperlink" Target="https://varjo.com/products/xr-3/" TargetMode="External"/><Relationship Id="rId22" Type="http://schemas.openxmlformats.org/officeDocument/2006/relationships/hyperlink" Target="https://www.shi.com/product/39314856/Google-Glass-Enterprise-Edition-2" TargetMode="External"/></Relationships>
</file>

<file path=ppt/slides/_rels/slide98.xml.rels><?xml version="1.0" encoding="UTF-8" standalone="yes"?>
<Relationships xmlns="http://schemas.openxmlformats.org/package/2006/relationships"><Relationship Id="rId13" Type="http://schemas.openxmlformats.org/officeDocument/2006/relationships/hyperlink" Target="https://taqtile.com/company/" TargetMode="External"/><Relationship Id="rId18" Type="http://schemas.openxmlformats.org/officeDocument/2006/relationships/hyperlink" Target="https://developer.apple.com/documentation/realitykit" TargetMode="External"/><Relationship Id="rId26" Type="http://schemas.openxmlformats.org/officeDocument/2006/relationships/hyperlink" Target="https://github.com/AR-js-org/AR.js" TargetMode="External"/><Relationship Id="rId39" Type="http://schemas.openxmlformats.org/officeDocument/2006/relationships/hyperlink" Target="https://www.8thwall.com/docs/web/#sample-projects" TargetMode="External"/><Relationship Id="rId21" Type="http://schemas.openxmlformats.org/officeDocument/2006/relationships/hyperlink" Target="https://library.vuforia.com/platform-support/recommended-devices" TargetMode="External"/><Relationship Id="rId34" Type="http://schemas.openxmlformats.org/officeDocument/2006/relationships/hyperlink" Target="https://library.vuforia.com/objects/multi-targets" TargetMode="External"/><Relationship Id="rId42" Type="http://schemas.openxmlformats.org/officeDocument/2006/relationships/hyperlink" Target="https://sparkar.facebook.com/ar-studio/learn/articles/people-tracking/face-tracker#properties" TargetMode="External"/><Relationship Id="rId47" Type="http://schemas.openxmlformats.org/officeDocument/2006/relationships/hyperlink" Target="https://library.vuforia.com/objects/model-targets" TargetMode="External"/><Relationship Id="rId50" Type="http://schemas.openxmlformats.org/officeDocument/2006/relationships/hyperlink" Target="https://lightship.dev/docs/ardk/ar_world_tracking/plane_detection.html" TargetMode="External"/><Relationship Id="rId55" Type="http://schemas.openxmlformats.org/officeDocument/2006/relationships/hyperlink" Target="https://sparkar.facebook.com/ar-studio/learn/articles/world-effects/plane-tracker#resizing-moving-and-rotating-objects-using-screen-interactions" TargetMode="External"/><Relationship Id="rId7" Type="http://schemas.openxmlformats.org/officeDocument/2006/relationships/hyperlink" Target="https://www.8thwall.com/" TargetMode="External"/><Relationship Id="rId12" Type="http://schemas.openxmlformats.org/officeDocument/2006/relationships/hyperlink" Target="https://developer.apple.com/augmented-reality/arkit/" TargetMode="External"/><Relationship Id="rId17" Type="http://schemas.openxmlformats.org/officeDocument/2006/relationships/hyperlink" Target="https://www.unrealengine.com/en-US" TargetMode="External"/><Relationship Id="rId25" Type="http://schemas.openxmlformats.org/officeDocument/2006/relationships/hyperlink" Target="https://sparkar.facebook.com/ar-studio/learn/downloads#meta-spark-player-app" TargetMode="External"/><Relationship Id="rId33" Type="http://schemas.openxmlformats.org/officeDocument/2006/relationships/hyperlink" Target="https://library.vuforia.com/objects/cylinder-targets" TargetMode="External"/><Relationship Id="rId38" Type="http://schemas.openxmlformats.org/officeDocument/2006/relationships/hyperlink" Target="https://sparkar.facebook.com/ar-studio/learn/articles/world-effects/target-tracker" TargetMode="External"/><Relationship Id="rId46" Type="http://schemas.openxmlformats.org/officeDocument/2006/relationships/hyperlink" Target="https://developer.apple.com/documentation/arkit/content_anchors/tracking_geographic_locations_in_ar" TargetMode="External"/><Relationship Id="rId2" Type="http://schemas.openxmlformats.org/officeDocument/2006/relationships/image" Target="../media/image8.png"/><Relationship Id="rId16" Type="http://schemas.openxmlformats.org/officeDocument/2006/relationships/hyperlink" Target="https://unity.com/" TargetMode="External"/><Relationship Id="rId20" Type="http://schemas.openxmlformats.org/officeDocument/2006/relationships/hyperlink" Target="https://sparkar.facebook.com/ar-studio/" TargetMode="External"/><Relationship Id="rId29" Type="http://schemas.openxmlformats.org/officeDocument/2006/relationships/hyperlink" Target="https://immersive-web.github.io/marker-tracking/" TargetMode="External"/><Relationship Id="rId41" Type="http://schemas.openxmlformats.org/officeDocument/2006/relationships/hyperlink" Target="https://developer.apple.com/documentation/arkit/content_anchors/tracking_and_visualizing_faces" TargetMode="External"/><Relationship Id="rId54" Type="http://schemas.openxmlformats.org/officeDocument/2006/relationships/hyperlink" Target="https://helpx.adobe.com/in/aero/using/scan-a-space-and-set-a-surface-anchor.html" TargetMode="External"/><Relationship Id="rId1" Type="http://schemas.openxmlformats.org/officeDocument/2006/relationships/slideLayout" Target="../slideLayouts/slideLayout7.xml"/><Relationship Id="rId6" Type="http://schemas.openxmlformats.org/officeDocument/2006/relationships/hyperlink" Target="https://immersiveweb.dev/" TargetMode="External"/><Relationship Id="rId11" Type="http://schemas.openxmlformats.org/officeDocument/2006/relationships/hyperlink" Target="https://developers.google.com/ar/develop" TargetMode="External"/><Relationship Id="rId24" Type="http://schemas.openxmlformats.org/officeDocument/2006/relationships/hyperlink" Target="https://helpx.adobe.com/aero/using/share-ar-creations.html" TargetMode="External"/><Relationship Id="rId32" Type="http://schemas.openxmlformats.org/officeDocument/2006/relationships/hyperlink" Target="https://library.vuforia.com/objects/image-targets" TargetMode="External"/><Relationship Id="rId37" Type="http://schemas.openxmlformats.org/officeDocument/2006/relationships/hyperlink" Target="https://helpx.adobe.com/in/aero/using/set-an-image-anchor.html" TargetMode="External"/><Relationship Id="rId40" Type="http://schemas.openxmlformats.org/officeDocument/2006/relationships/hyperlink" Target="https://developers.google.com/ar/develop/augmented-faces" TargetMode="External"/><Relationship Id="rId45" Type="http://schemas.openxmlformats.org/officeDocument/2006/relationships/hyperlink" Target="https://developers.google.com/ar/develop/geospatial" TargetMode="External"/><Relationship Id="rId53" Type="http://schemas.openxmlformats.org/officeDocument/2006/relationships/hyperlink" Target="https://developer.apple.com/documentation/arkit/content_anchors/tracking_and_visualizing_planes" TargetMode="External"/><Relationship Id="rId5" Type="http://schemas.openxmlformats.org/officeDocument/2006/relationships/hyperlink" Target="https://ar-js-org.github.io/AR.js-Docs/" TargetMode="External"/><Relationship Id="rId15" Type="http://schemas.openxmlformats.org/officeDocument/2006/relationships/hyperlink" Target="https://aframe.io/" TargetMode="External"/><Relationship Id="rId23" Type="http://schemas.openxmlformats.org/officeDocument/2006/relationships/hyperlink" Target="https://helpx.adobe.com/aero/using/discover-augmented-reality-content.html#Anchor-your-experience" TargetMode="External"/><Relationship Id="rId28" Type="http://schemas.openxmlformats.org/officeDocument/2006/relationships/hyperlink" Target="https://github.com/hiukim/mind-ar-js" TargetMode="External"/><Relationship Id="rId36" Type="http://schemas.openxmlformats.org/officeDocument/2006/relationships/hyperlink" Target="https://developer.apple.com/documentation/arkit/content_anchors/tracking_and_altering_images" TargetMode="External"/><Relationship Id="rId49" Type="http://schemas.openxmlformats.org/officeDocument/2006/relationships/hyperlink" Target="https://github.com/immersive-web/hit-test" TargetMode="External"/><Relationship Id="rId10" Type="http://schemas.openxmlformats.org/officeDocument/2006/relationships/hyperlink" Target="https://learn.microsoft.com/en-us/azure/spatial-anchors/overview" TargetMode="External"/><Relationship Id="rId19" Type="http://schemas.openxmlformats.org/officeDocument/2006/relationships/hyperlink" Target="https://www.adobe.com/products/aero.html" TargetMode="External"/><Relationship Id="rId31" Type="http://schemas.openxmlformats.org/officeDocument/2006/relationships/hyperlink" Target="https://lightship.dev/docs/ardk/ar_world_tracking/detecting_images.html" TargetMode="External"/><Relationship Id="rId44" Type="http://schemas.openxmlformats.org/officeDocument/2006/relationships/hyperlink" Target="https://lightship.dev/docs/ardk/vps/index.html" TargetMode="External"/><Relationship Id="rId52" Type="http://schemas.openxmlformats.org/officeDocument/2006/relationships/hyperlink" Target="https://developers.google.com/ar/develop/hit-test" TargetMode="External"/><Relationship Id="rId4" Type="http://schemas.openxmlformats.org/officeDocument/2006/relationships/hyperlink" Target="https://hiukim.github.io/mind-ar-js-doc/" TargetMode="External"/><Relationship Id="rId9" Type="http://schemas.openxmlformats.org/officeDocument/2006/relationships/hyperlink" Target="https://library.vuforia.com/getting-started/vuforia-features" TargetMode="External"/><Relationship Id="rId14" Type="http://schemas.openxmlformats.org/officeDocument/2006/relationships/hyperlink" Target="https://threejs.org/" TargetMode="External"/><Relationship Id="rId22" Type="http://schemas.openxmlformats.org/officeDocument/2006/relationships/hyperlink" Target="https://taqtile.com/case-studies/" TargetMode="External"/><Relationship Id="rId27" Type="http://schemas.openxmlformats.org/officeDocument/2006/relationships/hyperlink" Target="https://library.vuforia.com/objects/vumarks" TargetMode="External"/><Relationship Id="rId30" Type="http://schemas.openxmlformats.org/officeDocument/2006/relationships/hyperlink" Target="https://www.8thwall.com/docs/web/#image-targets" TargetMode="External"/><Relationship Id="rId35" Type="http://schemas.openxmlformats.org/officeDocument/2006/relationships/hyperlink" Target="https://developers.google.com/ar/develop/augmented-images" TargetMode="External"/><Relationship Id="rId43" Type="http://schemas.openxmlformats.org/officeDocument/2006/relationships/hyperlink" Target="https://www.8thwall.com/docs/web/#lightship-vps" TargetMode="External"/><Relationship Id="rId48" Type="http://schemas.openxmlformats.org/officeDocument/2006/relationships/hyperlink" Target="https://developer.apple.com/documentation/arkit/content_anchors/visualizing_and_interacting_with_a_reconstructed_scene" TargetMode="External"/><Relationship Id="rId8" Type="http://schemas.openxmlformats.org/officeDocument/2006/relationships/hyperlink" Target="https://lightship.dev/products/ardk/" TargetMode="External"/><Relationship Id="rId51" Type="http://schemas.openxmlformats.org/officeDocument/2006/relationships/hyperlink" Target="https://library.vuforia.com/environments/ground-plane" TargetMode="External"/><Relationship Id="rId3" Type="http://schemas.openxmlformats.org/officeDocument/2006/relationships/image" Target="../media/image9.png"/></Relationships>
</file>

<file path=ppt/slides/_rels/slide99.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sparkar.facebook.com/ar-studio/learn/tutorials/iris-tracking" TargetMode="External"/><Relationship Id="rId39" Type="http://schemas.openxmlformats.org/officeDocument/2006/relationships/hyperlink" Target="learn.microsoft.com/en-us/azure/spatial-anchors/tutorials/tutorial-share-anchors-across-devices?tabs=azure-portal%2CVS%2CUnityHoloLens" TargetMode="External"/><Relationship Id="rId3" Type="http://schemas.openxmlformats.org/officeDocument/2006/relationships/image" Target="../media/image8.png"/><Relationship Id="rId21" Type="http://schemas.openxmlformats.org/officeDocument/2006/relationships/hyperlink" Target="https://sparkar.facebook.com/ar-studio/" TargetMode="External"/><Relationship Id="rId34" Type="http://schemas.openxmlformats.org/officeDocument/2006/relationships/hyperlink" Target="https://sparkar.facebook.com/ar-studio/learn/articles/world-effects/best-practice-for-target-tracking#the-target-tracker-patch" TargetMode="External"/><Relationship Id="rId42" Type="http://schemas.openxmlformats.org/officeDocument/2006/relationships/hyperlink" Target="https://www.w3.org/TR/webxr-depth-sensing-1/" TargetMode="External"/><Relationship Id="rId47" Type="http://schemas.openxmlformats.org/officeDocument/2006/relationships/hyperlink" Target="https://lightship.dev/docs/ardk/ardk_fundamentals/system_reqs.html" TargetMode="External"/><Relationship Id="rId7" Type="http://schemas.openxmlformats.org/officeDocument/2006/relationships/hyperlink" Target="https://immersiveweb.dev/" TargetMode="External"/><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eveloper.apple.com/documentation/arkit/content_anchors/rigging_a_model_for_motion_capture" TargetMode="External"/><Relationship Id="rId33" Type="http://schemas.openxmlformats.org/officeDocument/2006/relationships/hyperlink" Target="https://developers.google.com/ar/develop/augmented-images" TargetMode="External"/><Relationship Id="rId38" Type="http://schemas.openxmlformats.org/officeDocument/2006/relationships/hyperlink" Target="https://www.ptc.com/en/products/vuforia/vuforia-chalk" TargetMode="External"/><Relationship Id="rId46" Type="http://schemas.openxmlformats.org/officeDocument/2006/relationships/hyperlink" Target="https://www.8thwall.com/8thwall/light-estimation-aframe/code/" TargetMode="External"/><Relationship Id="rId2" Type="http://schemas.openxmlformats.org/officeDocument/2006/relationships/notesSlide" Target="../notesSlides/notesSlide69.xml"/><Relationship Id="rId16" Type="http://schemas.openxmlformats.org/officeDocument/2006/relationships/hyperlink" Target="https://aframe.io/" TargetMode="External"/><Relationship Id="rId20" Type="http://schemas.openxmlformats.org/officeDocument/2006/relationships/hyperlink" Target="https://www.adobe.com/products/aero.html" TargetMode="External"/><Relationship Id="rId29" Type="http://schemas.openxmlformats.org/officeDocument/2006/relationships/hyperlink" Target="https://hiukim.github.io/mind-ar-js-doc/examples/multi-targets/" TargetMode="External"/><Relationship Id="rId41" Type="http://schemas.openxmlformats.org/officeDocument/2006/relationships/hyperlink" Target="https://developer.apple.com/documentation/arkit/creating_a_multiuser_ar_experience"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learn.microsoft.com/en-us/azure/spatial-anchors/how-tos/create-locate-anchors-unity#create-a-cloud-spatial-anchor" TargetMode="External"/><Relationship Id="rId32" Type="http://schemas.openxmlformats.org/officeDocument/2006/relationships/hyperlink" Target="https://library.vuforia.com/objects/detect-and-track-multiple-targets-simultaneously" TargetMode="External"/><Relationship Id="rId37" Type="http://schemas.openxmlformats.org/officeDocument/2006/relationships/hyperlink" Target="https://lightship.dev/docs/ardk/multiplayer/index.html" TargetMode="External"/><Relationship Id="rId40" Type="http://schemas.openxmlformats.org/officeDocument/2006/relationships/hyperlink" Target="https://developers.google.com/ar/develop/cloud-anchors" TargetMode="External"/><Relationship Id="rId45" Type="http://schemas.openxmlformats.org/officeDocument/2006/relationships/hyperlink" Target="https://github.com/immersive-web/lighting-estimation/blob/main/lighting-estimation-explainer.md" TargetMode="External"/><Relationship Id="rId5" Type="http://schemas.openxmlformats.org/officeDocument/2006/relationships/hyperlink" Target="https://hiukim.github.io/mind-ar-js-doc/" TargetMode="External"/><Relationship Id="rId15" Type="http://schemas.openxmlformats.org/officeDocument/2006/relationships/hyperlink" Target="https://threejs.org/" TargetMode="External"/><Relationship Id="rId23" Type="http://schemas.openxmlformats.org/officeDocument/2006/relationships/hyperlink" Target="https://library.vuforia.com/environments/area-targets" TargetMode="External"/><Relationship Id="rId28" Type="http://schemas.openxmlformats.org/officeDocument/2006/relationships/hyperlink" Target="https://sparkar.facebook.com/ar-studio/learn/articles/people-tracking/hand-tracker" TargetMode="External"/><Relationship Id="rId36" Type="http://schemas.openxmlformats.org/officeDocument/2006/relationships/hyperlink" Target="https://jamesmiller.blog/about-wrapperjs/" TargetMode="External"/><Relationship Id="rId49" Type="http://schemas.openxmlformats.org/officeDocument/2006/relationships/hyperlink" Target="https://developer.apple.com/documentation/arkit/camera_lighting_and_effects/adding_realistic_reflections_to_an_ar_experience" TargetMode="External"/><Relationship Id="rId10" Type="http://schemas.openxmlformats.org/officeDocument/2006/relationships/hyperlink" Target="https://library.vuforia.com/getting-started/vuforia-features" TargetMode="External"/><Relationship Id="rId19" Type="http://schemas.openxmlformats.org/officeDocument/2006/relationships/hyperlink" Target="https://developer.apple.com/documentation/realitykit" TargetMode="External"/><Relationship Id="rId31" Type="http://schemas.openxmlformats.org/officeDocument/2006/relationships/hyperlink" Target="https://www.8thwall.com/docs/web/#image-target-requirements" TargetMode="External"/><Relationship Id="rId44" Type="http://schemas.openxmlformats.org/officeDocument/2006/relationships/hyperlink" Target="https://developers.google.com/ar/develop/depth"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 Id="rId14" Type="http://schemas.openxmlformats.org/officeDocument/2006/relationships/hyperlink" Target="https://taqtile.com/company/" TargetMode="External"/><Relationship Id="rId22" Type="http://schemas.openxmlformats.org/officeDocument/2006/relationships/hyperlink" Target="lightship.dev/docs/ardk/context_awareness/meshing/index.html" TargetMode="External"/><Relationship Id="rId27" Type="http://schemas.openxmlformats.org/officeDocument/2006/relationships/hyperlink" Target="https://sparkar.facebook.com/ar-studio/learn/articles/people-tracking/body-tracking" TargetMode="External"/><Relationship Id="rId30" Type="http://schemas.openxmlformats.org/officeDocument/2006/relationships/hyperlink" Target="https://medium.com/arjs/area-learning-with-multi-markers-in-ar-js-1ff03a2f9fbe" TargetMode="External"/><Relationship Id="rId35" Type="http://schemas.openxmlformats.org/officeDocument/2006/relationships/hyperlink" Target="https://sparkar.facebook.com/ar-studio/learn/articles/world-effects/multiplane-tracking-overview#ux" TargetMode="External"/><Relationship Id="rId43" Type="http://schemas.openxmlformats.org/officeDocument/2006/relationships/hyperlink" Target="https://lightship.dev/docs/ardk/context_awareness/depth/index.html" TargetMode="External"/><Relationship Id="rId48" Type="http://schemas.openxmlformats.org/officeDocument/2006/relationships/hyperlink" Target="https://developer.apple.com/documentation/arkit/arlightestimate" TargetMode="External"/><Relationship Id="rId8" Type="http://schemas.openxmlformats.org/officeDocument/2006/relationships/hyperlink" Target="https://www.8thwall.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PhAnim="0" show="0">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ABEF77-9AC7-1343-8262-0EAC9774B225}"/>
              </a:ext>
            </a:extLst>
          </p:cNvPr>
          <p:cNvSpPr>
            <a:spLocks noGrp="1"/>
          </p:cNvSpPr>
          <p:nvPr>
            <p:ph type="body" sz="quarter" idx="13"/>
          </p:nvPr>
        </p:nvSpPr>
        <p:spPr/>
        <p:txBody>
          <a:bodyPr/>
          <a:lstStyle/>
          <a:p>
            <a:r>
              <a:rPr lang="en-US" dirty="0"/>
              <a:t>Example Pack</a:t>
            </a:r>
          </a:p>
        </p:txBody>
      </p:sp>
      <p:sp>
        <p:nvSpPr>
          <p:cNvPr id="3" name="Text Placeholder 2">
            <a:extLst>
              <a:ext uri="{FF2B5EF4-FFF2-40B4-BE49-F238E27FC236}">
                <a16:creationId xmlns:a16="http://schemas.microsoft.com/office/drawing/2014/main" id="{F5A447FA-ECED-8B45-A641-F20C04F51EF1}"/>
              </a:ext>
            </a:extLst>
          </p:cNvPr>
          <p:cNvSpPr>
            <a:spLocks noGrp="1"/>
          </p:cNvSpPr>
          <p:nvPr>
            <p:ph type="body" sz="quarter" idx="14"/>
          </p:nvPr>
        </p:nvSpPr>
        <p:spPr/>
        <p:txBody>
          <a:bodyPr/>
          <a:lstStyle/>
          <a:p>
            <a:r>
              <a:rPr lang="en-US" dirty="0"/>
              <a:t>May 2022</a:t>
            </a:r>
          </a:p>
        </p:txBody>
      </p:sp>
      <p:sp>
        <p:nvSpPr>
          <p:cNvPr id="4" name="Title 3">
            <a:extLst>
              <a:ext uri="{FF2B5EF4-FFF2-40B4-BE49-F238E27FC236}">
                <a16:creationId xmlns:a16="http://schemas.microsoft.com/office/drawing/2014/main" id="{640737E2-80E4-3446-ABD1-FCC7014884B3}"/>
              </a:ext>
            </a:extLst>
          </p:cNvPr>
          <p:cNvSpPr>
            <a:spLocks noGrp="1"/>
          </p:cNvSpPr>
          <p:nvPr>
            <p:ph type="title"/>
          </p:nvPr>
        </p:nvSpPr>
        <p:spPr>
          <a:xfrm>
            <a:off x="464962" y="1456663"/>
            <a:ext cx="7040753" cy="3686961"/>
          </a:xfrm>
        </p:spPr>
        <p:txBody>
          <a:bodyPr/>
          <a:lstStyle/>
          <a:p>
            <a:r>
              <a:rPr lang="en-US" sz="6000" dirty="0">
                <a:solidFill>
                  <a:schemeClr val="bg1"/>
                </a:solidFill>
              </a:rPr>
              <a:t>Augmented Reality Implementation Framework</a:t>
            </a:r>
          </a:p>
        </p:txBody>
      </p:sp>
      <p:sp>
        <p:nvSpPr>
          <p:cNvPr id="5" name="Text Placeholder 1">
            <a:extLst>
              <a:ext uri="{FF2B5EF4-FFF2-40B4-BE49-F238E27FC236}">
                <a16:creationId xmlns:a16="http://schemas.microsoft.com/office/drawing/2014/main" id="{69CF55E4-AB7C-9045-972C-CD7FC5B955B3}"/>
              </a:ext>
            </a:extLst>
          </p:cNvPr>
          <p:cNvSpPr txBox="1">
            <a:spLocks/>
          </p:cNvSpPr>
          <p:nvPr/>
        </p:nvSpPr>
        <p:spPr>
          <a:xfrm>
            <a:off x="518127" y="5197791"/>
            <a:ext cx="5620405" cy="1432927"/>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1200"/>
              </a:spcAft>
              <a:buFont typeface="Arial" panose="020B0604020202020204" pitchFamily="34" charset="0"/>
              <a:buNone/>
              <a:defRPr lang="en-US" sz="2400" b="1" i="0" kern="1200" spc="0" dirty="0" smtClean="0">
                <a:solidFill>
                  <a:schemeClr val="tx1"/>
                </a:solidFill>
                <a:latin typeface="Graphik-Semibold" panose="020B0503030202060203" pitchFamily="34" charset="77"/>
                <a:ea typeface="+mn-ea"/>
                <a:cs typeface="+mn-cs"/>
              </a:defRPr>
            </a:lvl1pPr>
            <a:lvl2pPr marL="0" indent="-228600" algn="ctr" defTabSz="228600" rtl="0" eaLnBrk="1" latinLnBrk="0" hangingPunct="1">
              <a:lnSpc>
                <a:spcPct val="90000"/>
              </a:lnSpc>
              <a:spcBef>
                <a:spcPts val="0"/>
              </a:spcBef>
              <a:spcAft>
                <a:spcPts val="600"/>
              </a:spcAft>
              <a:buClrTx/>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2pPr>
            <a:lvl3pPr marL="0" indent="-228600" algn="ctr" defTabSz="228600" rtl="0" eaLnBrk="1" latinLnBrk="0" hangingPunct="1">
              <a:lnSpc>
                <a:spcPct val="90000"/>
              </a:lnSpc>
              <a:spcBef>
                <a:spcPts val="0"/>
              </a:spcBef>
              <a:spcAft>
                <a:spcPts val="600"/>
              </a:spcAft>
              <a:buFont typeface="System Font"/>
              <a:buChar char="–"/>
              <a:defRPr lang="en-US" sz="2400" kern="1200" dirty="0" smtClean="0">
                <a:solidFill>
                  <a:srgbClr val="E6DCFF"/>
                </a:solidFill>
                <a:latin typeface="GT Sectra Fine" panose="00000500000000000000" pitchFamily="50" charset="0"/>
                <a:ea typeface="+mn-ea"/>
                <a:cs typeface="+mn-cs"/>
              </a:defRPr>
            </a:lvl3pPr>
            <a:lvl4pPr marL="0" indent="-228600" algn="ctr" defTabSz="228600" rtl="0" eaLnBrk="1" latinLnBrk="0" hangingPunct="1">
              <a:lnSpc>
                <a:spcPct val="90000"/>
              </a:lnSpc>
              <a:spcBef>
                <a:spcPts val="0"/>
              </a:spcBef>
              <a:spcAft>
                <a:spcPts val="600"/>
              </a:spcAft>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4pPr>
            <a:lvl5pPr marL="0" indent="-228600" algn="ctr" defTabSz="228600" rtl="0" eaLnBrk="1" latinLnBrk="0" hangingPunct="1">
              <a:lnSpc>
                <a:spcPct val="90000"/>
              </a:lnSpc>
              <a:spcBef>
                <a:spcPts val="0"/>
              </a:spcBef>
              <a:spcAft>
                <a:spcPts val="600"/>
              </a:spcAft>
              <a:buFont typeface="System Font"/>
              <a:buChar char="–"/>
              <a:defRPr lang="en-US" sz="2400" kern="1200" dirty="0">
                <a:solidFill>
                  <a:srgbClr val="E6DCFF"/>
                </a:solidFill>
                <a:latin typeface="GT Sectra Fine" panose="00000500000000000000" pitchFamily="50" charset="0"/>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i="0" u="none" strike="noStrike" kern="1200" cap="none" spc="0" normalizeH="0" baseline="0" noProof="0" dirty="0">
                <a:ln>
                  <a:noFill/>
                </a:ln>
                <a:solidFill>
                  <a:schemeClr val="accent2"/>
                </a:solidFill>
                <a:effectLst/>
                <a:uLnTx/>
                <a:uFillTx/>
                <a:latin typeface="Graphik" panose="020B0503030202060203" pitchFamily="34" charset="77"/>
                <a:ea typeface="+mn-ea"/>
                <a:cs typeface="+mn-cs"/>
              </a:rPr>
              <a:t>Kristen Phan</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MSc Business Information Technology</a:t>
            </a:r>
          </a:p>
          <a:p>
            <a:pPr>
              <a:lnSpc>
                <a:spcPct val="100000"/>
              </a:lnSpc>
              <a:spcAft>
                <a:spcPts val="600"/>
              </a:spcAft>
              <a:defRPr/>
            </a:pPr>
            <a:r>
              <a:rPr kumimoji="0" lang="en-US" sz="1400" b="0" i="1" u="none" strike="noStrike" kern="1200" cap="none" spc="0" normalizeH="0" baseline="0" noProof="0" dirty="0">
                <a:ln>
                  <a:noFill/>
                </a:ln>
                <a:solidFill>
                  <a:schemeClr val="bg1"/>
                </a:solidFill>
                <a:effectLst/>
                <a:uLnTx/>
                <a:uFillTx/>
                <a:latin typeface="Graphik" panose="020B0503030202060203" pitchFamily="34" charset="77"/>
                <a:ea typeface="+mn-ea"/>
                <a:cs typeface="+mn-cs"/>
              </a:rPr>
              <a:t>Supervisor: Ilia Shakitko</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January 2023</a:t>
            </a:r>
          </a:p>
        </p:txBody>
      </p:sp>
      <p:grpSp>
        <p:nvGrpSpPr>
          <p:cNvPr id="6" name="Group 5">
            <a:extLst>
              <a:ext uri="{FF2B5EF4-FFF2-40B4-BE49-F238E27FC236}">
                <a16:creationId xmlns:a16="http://schemas.microsoft.com/office/drawing/2014/main" id="{E59570EE-D8D2-AB30-8ABF-CB4C18372629}"/>
              </a:ext>
            </a:extLst>
          </p:cNvPr>
          <p:cNvGrpSpPr/>
          <p:nvPr/>
        </p:nvGrpSpPr>
        <p:grpSpPr>
          <a:xfrm>
            <a:off x="9621673" y="6226825"/>
            <a:ext cx="2379333" cy="526911"/>
            <a:chOff x="9639870" y="6240138"/>
            <a:chExt cx="2379333" cy="526911"/>
          </a:xfrm>
        </p:grpSpPr>
        <p:pic>
          <p:nvPicPr>
            <p:cNvPr id="7" name="Picture 6">
              <a:extLst>
                <a:ext uri="{FF2B5EF4-FFF2-40B4-BE49-F238E27FC236}">
                  <a16:creationId xmlns:a16="http://schemas.microsoft.com/office/drawing/2014/main" id="{1919FDCC-B81D-D994-868B-C8F1DA0C1BD2}"/>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8" name="image10.png">
              <a:extLst>
                <a:ext uri="{FF2B5EF4-FFF2-40B4-BE49-F238E27FC236}">
                  <a16:creationId xmlns:a16="http://schemas.microsoft.com/office/drawing/2014/main" id="{03DDFC4E-58E5-2AEF-270A-76E3AA349A62}"/>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76891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94A6AC-7D19-9D59-2790-A7062FB72C3E}"/>
              </a:ext>
            </a:extLst>
          </p:cNvPr>
          <p:cNvPicPr>
            <a:picLocks noChangeAspect="1"/>
          </p:cNvPicPr>
          <p:nvPr/>
        </p:nvPicPr>
        <p:blipFill>
          <a:blip r:embed="rId3"/>
          <a:stretch>
            <a:fillRect/>
          </a:stretch>
        </p:blipFill>
        <p:spPr>
          <a:xfrm>
            <a:off x="2321778" y="1326329"/>
            <a:ext cx="7163813" cy="5337926"/>
          </a:xfrm>
          <a:prstGeom prst="rect">
            <a:avLst/>
          </a:prstGeom>
        </p:spPr>
      </p:pic>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sp>
        <p:nvSpPr>
          <p:cNvPr id="6" name="Rectangle 5">
            <a:extLst>
              <a:ext uri="{FF2B5EF4-FFF2-40B4-BE49-F238E27FC236}">
                <a16:creationId xmlns:a16="http://schemas.microsoft.com/office/drawing/2014/main" id="{8BB24A9B-FEE2-41E2-5F19-65F0D3640EB0}"/>
              </a:ext>
            </a:extLst>
          </p:cNvPr>
          <p:cNvSpPr/>
          <p:nvPr/>
        </p:nvSpPr>
        <p:spPr>
          <a:xfrm>
            <a:off x="2444844" y="1687957"/>
            <a:ext cx="7425378" cy="806855"/>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BD54E2-D903-8FC6-4A48-62DAA910416B}"/>
              </a:ext>
            </a:extLst>
          </p:cNvPr>
          <p:cNvSpPr/>
          <p:nvPr/>
        </p:nvSpPr>
        <p:spPr>
          <a:xfrm>
            <a:off x="2444844" y="2679996"/>
            <a:ext cx="7425378" cy="528117"/>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EBE360-CFDE-7DEE-0EFD-0B38D25EE561}"/>
              </a:ext>
            </a:extLst>
          </p:cNvPr>
          <p:cNvSpPr/>
          <p:nvPr/>
        </p:nvSpPr>
        <p:spPr>
          <a:xfrm>
            <a:off x="2444844" y="3467175"/>
            <a:ext cx="7425378" cy="1002891"/>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D0F0C0-3D07-4860-DC91-BE17A7A0D5E1}"/>
              </a:ext>
            </a:extLst>
          </p:cNvPr>
          <p:cNvSpPr/>
          <p:nvPr/>
        </p:nvSpPr>
        <p:spPr>
          <a:xfrm>
            <a:off x="2444844" y="4729128"/>
            <a:ext cx="7425378" cy="1935127"/>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 (1/2)</a:t>
            </a:r>
          </a:p>
          <a:p>
            <a:r>
              <a:rPr lang="en-US" sz="1600" i="1" dirty="0"/>
              <a:t>The tracking engine (</a:t>
            </a:r>
            <a:r>
              <a:rPr lang="en-US" sz="1600" i="1" dirty="0" err="1">
                <a:hlinkClick r:id="rId6"/>
              </a:rPr>
              <a:t>MindAR</a:t>
            </a:r>
            <a:r>
              <a:rPr lang="en-US" sz="1600" i="1" dirty="0"/>
              <a:t>), rendering engine (</a:t>
            </a:r>
            <a:r>
              <a:rPr lang="en-US" sz="1600" i="1" dirty="0">
                <a:hlinkClick r:id="rId7"/>
              </a:rPr>
              <a:t>three.js</a:t>
            </a:r>
            <a:r>
              <a:rPr lang="en-US" sz="1600" i="1" dirty="0"/>
              <a:t>), and TensorFlow pre-trained gesture recognition model (</a:t>
            </a:r>
            <a:r>
              <a:rPr lang="en-US" sz="1600" i="1" dirty="0" err="1">
                <a:hlinkClick r:id="rId8"/>
              </a:rPr>
              <a:t>fingerpose</a:t>
            </a:r>
            <a:r>
              <a:rPr lang="en-US" sz="1600" i="1" dirty="0"/>
              <a:t>) all run in the browser.</a:t>
            </a:r>
          </a:p>
        </p:txBody>
      </p:sp>
    </p:spTree>
    <p:extLst>
      <p:ext uri="{BB962C8B-B14F-4D97-AF65-F5344CB8AC3E}">
        <p14:creationId xmlns:p14="http://schemas.microsoft.com/office/powerpoint/2010/main" val="45652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6" grpId="0" animBg="1"/>
      <p:bldP spid="16" grpId="1" animBg="1"/>
      <p:bldP spid="17" grpId="0" animBg="1"/>
      <p:bldP spid="17"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nvGraphicFramePr>
        <p:xfrm>
          <a:off x="95198" y="1282921"/>
          <a:ext cx="11905809" cy="4206240"/>
        </p:xfrm>
        <a:graphic>
          <a:graphicData uri="http://schemas.openxmlformats.org/drawingml/2006/table">
            <a:tbl>
              <a:tblPr firstRow="1" bandRow="1">
                <a:tableStyleId>{5940675A-B579-460E-94D1-54222C63F5DA}</a:tableStyleId>
              </a:tblPr>
              <a:tblGrid>
                <a:gridCol w="659516">
                  <a:extLst>
                    <a:ext uri="{9D8B030D-6E8A-4147-A177-3AD203B41FA5}">
                      <a16:colId xmlns:a16="http://schemas.microsoft.com/office/drawing/2014/main" val="2323611179"/>
                    </a:ext>
                  </a:extLst>
                </a:gridCol>
                <a:gridCol w="775485">
                  <a:extLst>
                    <a:ext uri="{9D8B030D-6E8A-4147-A177-3AD203B41FA5}">
                      <a16:colId xmlns:a16="http://schemas.microsoft.com/office/drawing/2014/main" val="4120118734"/>
                    </a:ext>
                  </a:extLst>
                </a:gridCol>
                <a:gridCol w="631963">
                  <a:extLst>
                    <a:ext uri="{9D8B030D-6E8A-4147-A177-3AD203B41FA5}">
                      <a16:colId xmlns:a16="http://schemas.microsoft.com/office/drawing/2014/main" val="794994967"/>
                    </a:ext>
                  </a:extLst>
                </a:gridCol>
                <a:gridCol w="610171">
                  <a:extLst>
                    <a:ext uri="{9D8B030D-6E8A-4147-A177-3AD203B41FA5}">
                      <a16:colId xmlns:a16="http://schemas.microsoft.com/office/drawing/2014/main" val="187081944"/>
                    </a:ext>
                  </a:extLst>
                </a:gridCol>
                <a:gridCol w="631963">
                  <a:extLst>
                    <a:ext uri="{9D8B030D-6E8A-4147-A177-3AD203B41FA5}">
                      <a16:colId xmlns:a16="http://schemas.microsoft.com/office/drawing/2014/main" val="2093929946"/>
                    </a:ext>
                  </a:extLst>
                </a:gridCol>
                <a:gridCol w="610171">
                  <a:extLst>
                    <a:ext uri="{9D8B030D-6E8A-4147-A177-3AD203B41FA5}">
                      <a16:colId xmlns:a16="http://schemas.microsoft.com/office/drawing/2014/main" val="3110558412"/>
                    </a:ext>
                  </a:extLst>
                </a:gridCol>
                <a:gridCol w="617432">
                  <a:extLst>
                    <a:ext uri="{9D8B030D-6E8A-4147-A177-3AD203B41FA5}">
                      <a16:colId xmlns:a16="http://schemas.microsoft.com/office/drawing/2014/main" val="2507871209"/>
                    </a:ext>
                  </a:extLst>
                </a:gridCol>
                <a:gridCol w="631962">
                  <a:extLst>
                    <a:ext uri="{9D8B030D-6E8A-4147-A177-3AD203B41FA5}">
                      <a16:colId xmlns:a16="http://schemas.microsoft.com/office/drawing/2014/main" val="406122392"/>
                    </a:ext>
                  </a:extLst>
                </a:gridCol>
                <a:gridCol w="602908">
                  <a:extLst>
                    <a:ext uri="{9D8B030D-6E8A-4147-A177-3AD203B41FA5}">
                      <a16:colId xmlns:a16="http://schemas.microsoft.com/office/drawing/2014/main" val="2628517794"/>
                    </a:ext>
                  </a:extLst>
                </a:gridCol>
                <a:gridCol w="624699">
                  <a:extLst>
                    <a:ext uri="{9D8B030D-6E8A-4147-A177-3AD203B41FA5}">
                      <a16:colId xmlns:a16="http://schemas.microsoft.com/office/drawing/2014/main" val="294317954"/>
                    </a:ext>
                  </a:extLst>
                </a:gridCol>
                <a:gridCol w="610173">
                  <a:extLst>
                    <a:ext uri="{9D8B030D-6E8A-4147-A177-3AD203B41FA5}">
                      <a16:colId xmlns:a16="http://schemas.microsoft.com/office/drawing/2014/main" val="2358411173"/>
                    </a:ext>
                  </a:extLst>
                </a:gridCol>
                <a:gridCol w="624699">
                  <a:extLst>
                    <a:ext uri="{9D8B030D-6E8A-4147-A177-3AD203B41FA5}">
                      <a16:colId xmlns:a16="http://schemas.microsoft.com/office/drawing/2014/main" val="3833381831"/>
                    </a:ext>
                  </a:extLst>
                </a:gridCol>
                <a:gridCol w="613103">
                  <a:extLst>
                    <a:ext uri="{9D8B030D-6E8A-4147-A177-3AD203B41FA5}">
                      <a16:colId xmlns:a16="http://schemas.microsoft.com/office/drawing/2014/main" val="743037752"/>
                    </a:ext>
                  </a:extLst>
                </a:gridCol>
                <a:gridCol w="605141">
                  <a:extLst>
                    <a:ext uri="{9D8B030D-6E8A-4147-A177-3AD203B41FA5}">
                      <a16:colId xmlns:a16="http://schemas.microsoft.com/office/drawing/2014/main" val="2135979661"/>
                    </a:ext>
                  </a:extLst>
                </a:gridCol>
                <a:gridCol w="613103">
                  <a:extLst>
                    <a:ext uri="{9D8B030D-6E8A-4147-A177-3AD203B41FA5}">
                      <a16:colId xmlns:a16="http://schemas.microsoft.com/office/drawing/2014/main" val="3855223192"/>
                    </a:ext>
                  </a:extLst>
                </a:gridCol>
                <a:gridCol w="610830">
                  <a:extLst>
                    <a:ext uri="{9D8B030D-6E8A-4147-A177-3AD203B41FA5}">
                      <a16:colId xmlns:a16="http://schemas.microsoft.com/office/drawing/2014/main" val="4038558119"/>
                    </a:ext>
                  </a:extLst>
                </a:gridCol>
                <a:gridCol w="610830">
                  <a:extLst>
                    <a:ext uri="{9D8B030D-6E8A-4147-A177-3AD203B41FA5}">
                      <a16:colId xmlns:a16="http://schemas.microsoft.com/office/drawing/2014/main" val="3412552683"/>
                    </a:ext>
                  </a:extLst>
                </a:gridCol>
                <a:gridCol w="610830">
                  <a:extLst>
                    <a:ext uri="{9D8B030D-6E8A-4147-A177-3AD203B41FA5}">
                      <a16:colId xmlns:a16="http://schemas.microsoft.com/office/drawing/2014/main" val="1484834208"/>
                    </a:ext>
                  </a:extLst>
                </a:gridCol>
                <a:gridCol w="610830">
                  <a:extLst>
                    <a:ext uri="{9D8B030D-6E8A-4147-A177-3AD203B41FA5}">
                      <a16:colId xmlns:a16="http://schemas.microsoft.com/office/drawing/2014/main" val="1679535815"/>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a:solidFill>
                            <a:schemeClr val="tx1"/>
                          </a:solidFill>
                          <a:latin typeface="+mn-lt"/>
                          <a:hlinkClick r:id="rId21"/>
                        </a:rPr>
                        <a:t>Meta Spark Studio</a:t>
                      </a:r>
                      <a:r>
                        <a:rPr lang="en-US" sz="90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329369">
                <a:tc rowSpan="2">
                  <a:txBody>
                    <a:bodyPr/>
                    <a:lstStyle/>
                    <a:p>
                      <a:r>
                        <a:rPr lang="en-US" sz="900" b="0" u="none" dirty="0">
                          <a:solidFill>
                            <a:schemeClr val="tx1"/>
                          </a:solidFill>
                          <a:latin typeface="+mn-lt"/>
                        </a:rPr>
                        <a:t>2. </a:t>
                      </a:r>
                      <a:r>
                        <a:rPr lang="en-US" sz="900" dirty="0">
                          <a:solidFill>
                            <a:schemeClr val="tx1"/>
                          </a:solidFill>
                          <a:latin typeface="+mn-lt"/>
                        </a:rPr>
                        <a:t>Rendering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Light estimation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2"/>
                        </a:rPr>
                        <a:t>WebXR</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3"/>
                        </a:rPr>
                        <a:t>WebXR</a:t>
                      </a:r>
                      <a:r>
                        <a:rPr lang="en-US" sz="600" dirty="0">
                          <a:latin typeface="+mn-lt"/>
                        </a:rPr>
                        <a:t>)</a:t>
                      </a: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5"/>
                        </a:rPr>
                        <a:t>ARCore</a:t>
                      </a:r>
                      <a:r>
                        <a:rPr lang="en-US" sz="600" dirty="0">
                          <a:latin typeface="+mn-lt"/>
                        </a:rPr>
                        <a:t>; </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7"/>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056192558"/>
                  </a:ext>
                </a:extLst>
              </a:tr>
              <a:tr h="329369">
                <a:tc vMerge="1">
                  <a:txBody>
                    <a:bodyPr/>
                    <a:lstStyle/>
                    <a:p>
                      <a:endParaRPr lang="en-US"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Occlusion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 </a:t>
                      </a:r>
                      <a:r>
                        <a:rPr lang="en-US" sz="600" dirty="0">
                          <a:latin typeface="+mn-lt"/>
                        </a:rPr>
                        <a:t>(</a:t>
                      </a:r>
                      <a:r>
                        <a:rPr lang="en-US" sz="600" dirty="0" err="1">
                          <a:latin typeface="+mn-lt"/>
                          <a:hlinkClick r:id="rId25"/>
                        </a:rPr>
                        <a:t>ARCore</a:t>
                      </a:r>
                      <a:r>
                        <a:rPr lang="en-US" sz="600" dirty="0" err="1">
                          <a:latin typeface="+mn-lt"/>
                        </a:rPr>
                        <a:t>;</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8"/>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842421528"/>
                  </a:ext>
                </a:extLst>
              </a:tr>
              <a:tr h="329369">
                <a:tc rowSpan="3">
                  <a:txBody>
                    <a:bodyPr/>
                    <a:lstStyle/>
                    <a:p>
                      <a:r>
                        <a:rPr lang="en-US" sz="900" b="0" u="none" dirty="0">
                          <a:latin typeface="+mn-lt"/>
                        </a:rPr>
                        <a:t>3. Ease of develop-</a:t>
                      </a:r>
                      <a:r>
                        <a:rPr lang="en-US" sz="900" b="0" u="none" dirty="0" err="1">
                          <a:latin typeface="+mn-lt"/>
                        </a:rPr>
                        <a:t>ment</a:t>
                      </a: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 Integration with other AR dev. tools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29"/>
                        </a:rPr>
                        <a:t>Unity</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 </a:t>
                      </a:r>
                      <a:r>
                        <a:rPr lang="en-US" sz="900" dirty="0">
                          <a:solidFill>
                            <a:schemeClr val="tx1"/>
                          </a:solidFill>
                          <a:latin typeface="+mn-lt"/>
                          <a:hlinkClick r:id="rId31"/>
                        </a:rPr>
                        <a:t>Magic Leap OS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2"/>
                        </a:rPr>
                        <a:t>ARCore</a:t>
                      </a:r>
                      <a:r>
                        <a:rPr lang="en-US" sz="900" dirty="0">
                          <a:solidFill>
                            <a:schemeClr val="tx1"/>
                          </a:solidFill>
                          <a:latin typeface="+mn-lt"/>
                          <a:hlinkClick r:id="rId32"/>
                        </a:rPr>
                        <a:t>/</a:t>
                      </a:r>
                      <a:r>
                        <a:rPr lang="en-US" sz="900" dirty="0" err="1">
                          <a:solidFill>
                            <a:schemeClr val="tx1"/>
                          </a:solidFill>
                          <a:latin typeface="+mn-lt"/>
                          <a:hlinkClick r:id="rId32"/>
                        </a:rPr>
                        <a:t>ARKit</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3"/>
                        </a:rPr>
                        <a:t>Unity</a:t>
                      </a:r>
                      <a:r>
                        <a:rPr lang="en-US" sz="900" dirty="0">
                          <a:solidFill>
                            <a:schemeClr val="tx1"/>
                          </a:solidFill>
                          <a:latin typeface="+mn-lt"/>
                        </a:rPr>
                        <a:t>; </a:t>
                      </a:r>
                      <a:r>
                        <a:rPr lang="en-US" sz="900" dirty="0" err="1">
                          <a:solidFill>
                            <a:schemeClr val="tx1"/>
                          </a:solidFill>
                          <a:latin typeface="+mn-lt"/>
                          <a:hlinkClick r:id="rId34"/>
                        </a:rPr>
                        <a:t>ARCore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1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5"/>
                        </a:rPr>
                        <a:t>Unreal</a:t>
                      </a:r>
                      <a:r>
                        <a:rPr lang="en-US" sz="900" dirty="0">
                          <a:solidFill>
                            <a:schemeClr val="tx1"/>
                          </a:solidFill>
                          <a:latin typeface="+mn-lt"/>
                        </a:rPr>
                        <a:t>; </a:t>
                      </a:r>
                      <a:endParaRPr lang="en-US" sz="900" dirty="0">
                        <a:solidFill>
                          <a:schemeClr val="tx1"/>
                        </a:solidFill>
                        <a:latin typeface="+mn-lt"/>
                        <a:hlinkClick r:id="rId3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6"/>
                        </a:rPr>
                        <a:t>WebXR</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3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8"/>
                        </a:rPr>
                        <a:t>Unreal</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9"/>
                        </a:rPr>
                        <a:t>Unity</a:t>
                      </a:r>
                      <a:r>
                        <a:rPr lang="en-US" sz="900" dirty="0">
                          <a:solidFill>
                            <a:schemeClr val="tx1"/>
                          </a:solidFill>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0"/>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1"/>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2"/>
                        </a:rPr>
                        <a:t>OpenXR</a:t>
                      </a:r>
                      <a:r>
                        <a:rPr lang="en-US" sz="900" dirty="0">
                          <a:solidFill>
                            <a:schemeClr val="tx1"/>
                          </a:solidFill>
                          <a:latin typeface="+mn-lt"/>
                        </a:rPr>
                        <a:t>;</a:t>
                      </a:r>
                      <a:endParaRPr lang="en-US" sz="900" dirty="0">
                        <a:solidFill>
                          <a:schemeClr val="tx1"/>
                        </a:solidFill>
                        <a:latin typeface="+mn-lt"/>
                        <a:hlinkClick r:id="rId3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3"/>
                        </a:rPr>
                        <a:t>ARCore</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4"/>
                        </a:rPr>
                        <a:t>ARKit</a:t>
                      </a:r>
                      <a:r>
                        <a:rPr lang="en-US" sz="900" dirty="0">
                          <a:solidFill>
                            <a:schemeClr val="tx1"/>
                          </a:solidFill>
                          <a:latin typeface="+mn-lt"/>
                        </a:rPr>
                        <a:t>;</a:t>
                      </a:r>
                    </a:p>
                  </a:txBody>
                  <a:tcPr>
                    <a:solidFill>
                      <a:schemeClr val="bg1"/>
                    </a:solidFill>
                  </a:tcPr>
                </a:tc>
                <a:tc>
                  <a:txBody>
                    <a:bodyPr/>
                    <a:lstStyle/>
                    <a:p>
                      <a:r>
                        <a:rPr lang="en-US" sz="900" dirty="0" err="1">
                          <a:latin typeface="+mn-lt"/>
                          <a:hlinkClick r:id="rId45"/>
                        </a:rPr>
                        <a:t>OpenXR</a:t>
                      </a:r>
                      <a:r>
                        <a:rPr lang="en-US" sz="9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46"/>
                        </a:rPr>
                        <a:t>MRTK</a:t>
                      </a:r>
                      <a:r>
                        <a:rPr lang="en-US" sz="900" dirty="0">
                          <a:latin typeface="+mn-lt"/>
                        </a:rPr>
                        <a:t>;</a:t>
                      </a:r>
                    </a:p>
                    <a:p>
                      <a:r>
                        <a:rPr lang="en-US" sz="900" dirty="0" err="1">
                          <a:latin typeface="+mn-lt"/>
                          <a:hlinkClick r:id="rId47"/>
                        </a:rPr>
                        <a:t>ARCore</a:t>
                      </a:r>
                      <a:r>
                        <a:rPr lang="en-US" sz="900" dirty="0">
                          <a:latin typeface="+mn-lt"/>
                        </a:rPr>
                        <a:t>;</a:t>
                      </a:r>
                    </a:p>
                    <a:p>
                      <a:r>
                        <a:rPr lang="en-US" sz="900" dirty="0" err="1">
                          <a:latin typeface="+mn-lt"/>
                          <a:hlinkClick r:id="rId48"/>
                        </a:rPr>
                        <a:t>ARKit</a:t>
                      </a:r>
                      <a:r>
                        <a:rPr lang="en-US" sz="900" dirty="0">
                          <a:latin typeface="+mn-lt"/>
                        </a:rPr>
                        <a:t>;</a:t>
                      </a:r>
                    </a:p>
                  </a:txBody>
                  <a:tcPr>
                    <a:solidFill>
                      <a:schemeClr val="bg1"/>
                    </a:solidFill>
                  </a:tcPr>
                </a:tc>
                <a:tc>
                  <a:txBody>
                    <a:bodyPr/>
                    <a:lstStyle/>
                    <a:p>
                      <a:r>
                        <a:rPr lang="en-US" sz="900" dirty="0" err="1">
                          <a:latin typeface="+mn-lt"/>
                          <a:hlinkClick r:id="rId19"/>
                        </a:rPr>
                        <a:t>ARKit</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2641647965"/>
                  </a:ext>
                </a:extLst>
              </a:tr>
              <a:tr h="329369">
                <a:tc vMerge="1">
                  <a:txBody>
                    <a:bodyPr/>
                    <a:lstStyle/>
                    <a:p>
                      <a:endParaRPr lang="en-US" sz="12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Simulation/ remote testing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a:t>
                      </a:r>
                      <a:r>
                        <a:rPr lang="en-US" sz="600" dirty="0" err="1">
                          <a:latin typeface="+mn-lt"/>
                          <a:hlinkClick r:id="rId49"/>
                        </a:rPr>
                        <a:t>WebXR</a:t>
                      </a:r>
                      <a:r>
                        <a:rPr lang="en-US" sz="600" dirty="0">
                          <a:latin typeface="+mn-lt"/>
                          <a:hlinkClick r:id="rId49"/>
                        </a:rPr>
                        <a:t> API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0"/>
                        </a:rPr>
                        <a:t>X</a:t>
                      </a:r>
                    </a:p>
                    <a:p>
                      <a:pPr algn="ctr"/>
                      <a:r>
                        <a:rPr lang="en-US" sz="600" dirty="0">
                          <a:latin typeface="+mn-lt"/>
                          <a:hlinkClick r:id="rId50"/>
                        </a:rPr>
                        <a:t>(Mock mode)</a:t>
                      </a:r>
                      <a:endParaRPr lang="en-US" sz="600" dirty="0">
                        <a:latin typeface="+mn-lt"/>
                      </a:endParaRPr>
                    </a:p>
                  </a:txBody>
                  <a:tcPr>
                    <a:solidFill>
                      <a:schemeClr val="bg1"/>
                    </a:solidFill>
                  </a:tcPr>
                </a:tc>
                <a:tc>
                  <a:txBody>
                    <a:bodyPr/>
                    <a:lstStyle/>
                    <a:p>
                      <a:pPr algn="ctr"/>
                      <a:r>
                        <a:rPr lang="en-US" sz="900" dirty="0">
                          <a:latin typeface="+mn-lt"/>
                          <a:hlinkClick r:id="rId51"/>
                        </a:rPr>
                        <a:t>X</a:t>
                      </a:r>
                    </a:p>
                    <a:p>
                      <a:pPr algn="ctr"/>
                      <a:r>
                        <a:rPr lang="en-US" sz="600" dirty="0">
                          <a:latin typeface="+mn-lt"/>
                          <a:hlinkClick r:id="rId51"/>
                        </a:rPr>
                        <a:t>(Play mode)</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2"/>
                        </a:rPr>
                        <a:t>X </a:t>
                      </a:r>
                    </a:p>
                    <a:p>
                      <a:pPr algn="ctr"/>
                      <a:r>
                        <a:rPr lang="en-US" sz="600" dirty="0">
                          <a:latin typeface="+mn-lt"/>
                          <a:hlinkClick r:id="rId52"/>
                        </a:rPr>
                        <a:t>(Android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a:latin typeface="+mn-lt"/>
                          <a:hlinkClick r:id="rId53"/>
                        </a:rPr>
                        <a:t>AR Foundation Remote for </a:t>
                      </a:r>
                      <a:r>
                        <a:rPr lang="en-US" sz="600" dirty="0" err="1">
                          <a:latin typeface="+mn-lt"/>
                          <a:hlinkClick r:id="rId53"/>
                        </a:rPr>
                        <a:t>ARCore+ARKit</a:t>
                      </a:r>
                      <a:r>
                        <a:rPr lang="en-US" sz="600" dirty="0">
                          <a:latin typeface="+mn-lt"/>
                        </a:rPr>
                        <a:t>)</a:t>
                      </a:r>
                    </a:p>
                  </a:txBody>
                  <a:tcPr>
                    <a:solidFill>
                      <a:schemeClr val="bg1"/>
                    </a:solidFill>
                  </a:tcPr>
                </a:tc>
                <a:tc>
                  <a:txBody>
                    <a:bodyPr/>
                    <a:lstStyle/>
                    <a:p>
                      <a:pPr algn="ctr"/>
                      <a:r>
                        <a:rPr lang="en-US" sz="900" dirty="0">
                          <a:latin typeface="+mn-lt"/>
                          <a:hlinkClick r:id="rId54"/>
                        </a:rPr>
                        <a:t>X</a:t>
                      </a:r>
                    </a:p>
                    <a:p>
                      <a:pPr algn="ctr"/>
                      <a:r>
                        <a:rPr lang="en-US" sz="600" dirty="0">
                          <a:latin typeface="+mn-lt"/>
                          <a:hlinkClick r:id="rId54"/>
                        </a:rPr>
                        <a:t>(In-editor testing)</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5"/>
                        </a:rPr>
                        <a:t>X</a:t>
                      </a:r>
                    </a:p>
                    <a:p>
                      <a:pPr algn="ctr"/>
                      <a:r>
                        <a:rPr lang="en-US" sz="600" dirty="0">
                          <a:latin typeface="+mn-lt"/>
                          <a:hlinkClick r:id="rId55"/>
                        </a:rPr>
                        <a:t>(simulator)</a:t>
                      </a:r>
                      <a:endParaRPr lang="en-US" sz="600" dirty="0">
                        <a:latin typeface="+mn-lt"/>
                      </a:endParaRPr>
                    </a:p>
                  </a:txBody>
                  <a:tcPr>
                    <a:solidFill>
                      <a:schemeClr val="bg1"/>
                    </a:solidFill>
                  </a:tcPr>
                </a:tc>
                <a:extLst>
                  <a:ext uri="{0D108BD9-81ED-4DB2-BD59-A6C34878D82A}">
                    <a16:rowId xmlns:a16="http://schemas.microsoft.com/office/drawing/2014/main" val="1256754903"/>
                  </a:ext>
                </a:extLst>
              </a:tr>
              <a:tr h="329369">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Low-code/ no-code development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schemeClr val="tx1"/>
                        </a:solidFill>
                        <a:latin typeface="+mn-lt"/>
                      </a:endParaRPr>
                    </a:p>
                  </a:txBody>
                  <a:tcPr>
                    <a:solidFill>
                      <a:schemeClr val="bg1"/>
                    </a:solidFill>
                  </a:tcPr>
                </a:tc>
                <a:tc>
                  <a:txBody>
                    <a:bodyPr/>
                    <a:lstStyle/>
                    <a:p>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6"/>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6"/>
                        </a:rPr>
                        <a:t>(Vuforia Chalk, Expert Capture, Instruct, Studio)</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7"/>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7"/>
                        </a:rPr>
                        <a:t>(Manifest Maker)</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58"/>
                        </a:rPr>
                        <a:t>X</a:t>
                      </a:r>
                      <a:endParaRPr lang="en-US" sz="900" dirty="0">
                        <a:latin typeface="+mn-lt"/>
                      </a:endParaRPr>
                    </a:p>
                  </a:txBody>
                  <a:tcPr>
                    <a:solidFill>
                      <a:schemeClr val="bg1"/>
                    </a:solidFill>
                  </a:tcPr>
                </a:tc>
                <a:extLst>
                  <a:ext uri="{0D108BD9-81ED-4DB2-BD59-A6C34878D82A}">
                    <a16:rowId xmlns:a16="http://schemas.microsoft.com/office/drawing/2014/main" val="2039723563"/>
                  </a:ext>
                </a:extLst>
              </a:tr>
              <a:tr h="329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4. Licensing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Open-source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59"/>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1"/>
                        </a:rPr>
                        <a:t>X</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2"/>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180145730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545DD59E-A0B6-AFBC-496F-CD0CCA722FD7}"/>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15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pic>
        <p:nvPicPr>
          <p:cNvPr id="2" name="Picture 1">
            <a:extLst>
              <a:ext uri="{FF2B5EF4-FFF2-40B4-BE49-F238E27FC236}">
                <a16:creationId xmlns:a16="http://schemas.microsoft.com/office/drawing/2014/main" id="{8FD924AF-12AE-2819-B36A-7DE835F14A47}"/>
              </a:ext>
            </a:extLst>
          </p:cNvPr>
          <p:cNvPicPr>
            <a:picLocks noChangeAspect="1"/>
          </p:cNvPicPr>
          <p:nvPr/>
        </p:nvPicPr>
        <p:blipFill>
          <a:blip r:embed="rId5"/>
          <a:stretch>
            <a:fillRect/>
          </a:stretch>
        </p:blipFill>
        <p:spPr>
          <a:xfrm>
            <a:off x="2039558" y="1502873"/>
            <a:ext cx="8412576" cy="5125942"/>
          </a:xfrm>
          <a:prstGeom prst="rect">
            <a:avLst/>
          </a:prstGeom>
        </p:spPr>
      </p:pic>
      <p:sp>
        <p:nvSpPr>
          <p:cNvPr id="18" name="Rectangle 17">
            <a:extLst>
              <a:ext uri="{FF2B5EF4-FFF2-40B4-BE49-F238E27FC236}">
                <a16:creationId xmlns:a16="http://schemas.microsoft.com/office/drawing/2014/main" id="{4A5F088C-C835-50D0-E04A-48D3C30A8E53}"/>
              </a:ext>
            </a:extLst>
          </p:cNvPr>
          <p:cNvSpPr/>
          <p:nvPr/>
        </p:nvSpPr>
        <p:spPr>
          <a:xfrm>
            <a:off x="2196271" y="1522128"/>
            <a:ext cx="8511834" cy="1015663"/>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21C451-8E2A-B820-32F3-FB1AB0798AC5}"/>
              </a:ext>
            </a:extLst>
          </p:cNvPr>
          <p:cNvSpPr/>
          <p:nvPr/>
        </p:nvSpPr>
        <p:spPr>
          <a:xfrm>
            <a:off x="2168618" y="2858730"/>
            <a:ext cx="8539487" cy="185764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 (2/2)</a:t>
            </a:r>
          </a:p>
          <a:p>
            <a:r>
              <a:rPr lang="en-US" sz="1600" i="1" dirty="0"/>
              <a:t>The tracking engine (</a:t>
            </a:r>
            <a:r>
              <a:rPr lang="en-US" sz="1600" i="1" dirty="0" err="1">
                <a:hlinkClick r:id="rId6"/>
              </a:rPr>
              <a:t>MindAR</a:t>
            </a:r>
            <a:r>
              <a:rPr lang="en-US" sz="1600" i="1" dirty="0"/>
              <a:t>), rendering engine (</a:t>
            </a:r>
            <a:r>
              <a:rPr lang="en-US" sz="1600" i="1" dirty="0">
                <a:hlinkClick r:id="rId7"/>
              </a:rPr>
              <a:t>three.js</a:t>
            </a:r>
            <a:r>
              <a:rPr lang="en-US" sz="1600" i="1" dirty="0"/>
              <a:t>), and TensorFlow pre-trained gesture recognition model (</a:t>
            </a:r>
            <a:r>
              <a:rPr lang="en-US" sz="1600" i="1" dirty="0" err="1">
                <a:hlinkClick r:id="rId8"/>
              </a:rPr>
              <a:t>fingerpose</a:t>
            </a:r>
            <a:r>
              <a:rPr lang="en-US" sz="1600" i="1" dirty="0"/>
              <a:t>) all run in the browser.</a:t>
            </a:r>
          </a:p>
        </p:txBody>
      </p:sp>
      <p:sp>
        <p:nvSpPr>
          <p:cNvPr id="4" name="Rectangle 1">
            <a:extLst>
              <a:ext uri="{FF2B5EF4-FFF2-40B4-BE49-F238E27FC236}">
                <a16:creationId xmlns:a16="http://schemas.microsoft.com/office/drawing/2014/main" id="{0E5DFDC8-F772-3E5A-54E5-75FD82C5E082}"/>
              </a:ext>
            </a:extLst>
          </p:cNvPr>
          <p:cNvSpPr>
            <a:spLocks noChangeArrowheads="1"/>
          </p:cNvSpPr>
          <p:nvPr/>
        </p:nvSpPr>
        <p:spPr bwMode="auto">
          <a:xfrm>
            <a:off x="0" y="439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Rectangle 4">
            <a:extLst>
              <a:ext uri="{FF2B5EF4-FFF2-40B4-BE49-F238E27FC236}">
                <a16:creationId xmlns:a16="http://schemas.microsoft.com/office/drawing/2014/main" id="{7F9DB0D0-4CAA-1191-6D21-CA1CDCE8D3E4}"/>
              </a:ext>
            </a:extLst>
          </p:cNvPr>
          <p:cNvSpPr/>
          <p:nvPr/>
        </p:nvSpPr>
        <p:spPr>
          <a:xfrm>
            <a:off x="2182444" y="4798559"/>
            <a:ext cx="8539487" cy="78129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2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71534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solidFill>
                  <a:schemeClr val="bg1"/>
                </a:solidFill>
              </a:rPr>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solidFill>
                  <a:schemeClr val="bg1"/>
                </a:solidFill>
              </a:rPr>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bg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68428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noFill/>
        </p:spPr>
        <p:txBody>
          <a:bodyPr wrap="none" rtlCol="0">
            <a:spAutoFit/>
          </a:bodyPr>
          <a:lstStyle/>
          <a:p>
            <a:r>
              <a:rPr lang="en-US" sz="2000" b="1" dirty="0">
                <a:solidFill>
                  <a:schemeClr val="bg1"/>
                </a:solidFill>
              </a:rPr>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noFill/>
        </p:spPr>
        <p:txBody>
          <a:bodyPr wrap="square" rtlCol="0">
            <a:spAutoFit/>
          </a:bodyPr>
          <a:lstStyle/>
          <a:p>
            <a:r>
              <a:rPr lang="en-US" dirty="0">
                <a:solidFill>
                  <a:schemeClr val="bg1"/>
                </a:solidFill>
              </a:rPr>
              <a:t>Which AR platform (WebAR v. native AR v. AR headset) is most suitable for the select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01984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bg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2126279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909" y="975463"/>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67438"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sp>
        <p:nvSpPr>
          <p:cNvPr id="66" name="Rectangle 65">
            <a:extLst>
              <a:ext uri="{FF2B5EF4-FFF2-40B4-BE49-F238E27FC236}">
                <a16:creationId xmlns:a16="http://schemas.microsoft.com/office/drawing/2014/main" id="{D52D14B6-092E-BDB2-9E98-A807A5DE7115}"/>
              </a:ext>
            </a:extLst>
          </p:cNvPr>
          <p:cNvSpPr/>
          <p:nvPr/>
        </p:nvSpPr>
        <p:spPr>
          <a:xfrm>
            <a:off x="32322" y="2498651"/>
            <a:ext cx="1624418" cy="364696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6BECA38-7B87-73E0-560C-6929FE0560AE}"/>
              </a:ext>
            </a:extLst>
          </p:cNvPr>
          <p:cNvSpPr/>
          <p:nvPr/>
        </p:nvSpPr>
        <p:spPr>
          <a:xfrm>
            <a:off x="10625120" y="2674921"/>
            <a:ext cx="1504029" cy="288590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FD8CF7-0CCE-B39C-FB92-19C51D2B2C1B}"/>
              </a:ext>
            </a:extLst>
          </p:cNvPr>
          <p:cNvSpPr txBox="1"/>
          <p:nvPr/>
        </p:nvSpPr>
        <p:spPr>
          <a:xfrm>
            <a:off x="4769817" y="6588192"/>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https://www.youtube.com/watch?v=4Vjajj7ZggA</a:t>
            </a:r>
            <a:r>
              <a:rPr lang="en-US" sz="900" dirty="0">
                <a:effectLst/>
                <a:latin typeface="Arial" panose="020B0604020202020204" pitchFamily="34" charset="0"/>
                <a:ea typeface="Arial" panose="020B0604020202020204" pitchFamily="34" charset="0"/>
              </a:rPr>
              <a:t> </a:t>
            </a:r>
            <a:endParaRPr lang="en-US" sz="900" i="1" dirty="0"/>
          </a:p>
        </p:txBody>
      </p:sp>
      <p:sp>
        <p:nvSpPr>
          <p:cNvPr id="6" name="Rectangle 5">
            <a:extLst>
              <a:ext uri="{FF2B5EF4-FFF2-40B4-BE49-F238E27FC236}">
                <a16:creationId xmlns:a16="http://schemas.microsoft.com/office/drawing/2014/main" id="{09C983A1-246F-6400-9CED-7453975404E9}"/>
              </a:ext>
            </a:extLst>
          </p:cNvPr>
          <p:cNvSpPr/>
          <p:nvPr/>
        </p:nvSpPr>
        <p:spPr>
          <a:xfrm>
            <a:off x="1754363" y="1312567"/>
            <a:ext cx="7255151" cy="93902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16CE4D-4AAB-BCCD-8E6D-F66057A7F5D7}"/>
              </a:ext>
            </a:extLst>
          </p:cNvPr>
          <p:cNvSpPr/>
          <p:nvPr/>
        </p:nvSpPr>
        <p:spPr>
          <a:xfrm>
            <a:off x="9073967" y="1369586"/>
            <a:ext cx="1289471" cy="882005"/>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1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8" grpId="0" animBg="1"/>
      <p:bldP spid="68" grpId="1" animBg="1"/>
      <p:bldP spid="6" grpId="0" animBg="1"/>
      <p:bldP spid="6" grpId="1" animBg="1"/>
      <p:bldP spid="8"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2" name="Group 11">
            <a:extLst>
              <a:ext uri="{FF2B5EF4-FFF2-40B4-BE49-F238E27FC236}">
                <a16:creationId xmlns:a16="http://schemas.microsoft.com/office/drawing/2014/main" id="{DF2D7A94-CB96-C218-2893-3C993F243E8A}"/>
              </a:ext>
            </a:extLst>
          </p:cNvPr>
          <p:cNvGrpSpPr/>
          <p:nvPr/>
        </p:nvGrpSpPr>
        <p:grpSpPr>
          <a:xfrm>
            <a:off x="2054031" y="2063633"/>
            <a:ext cx="6962150" cy="3236677"/>
            <a:chOff x="2054031" y="2063633"/>
            <a:chExt cx="6962150" cy="3236677"/>
          </a:xfrm>
        </p:grpSpPr>
        <p:sp>
          <p:nvSpPr>
            <p:cNvPr id="5" name="Rectangle 4">
              <a:extLst>
                <a:ext uri="{FF2B5EF4-FFF2-40B4-BE49-F238E27FC236}">
                  <a16:creationId xmlns:a16="http://schemas.microsoft.com/office/drawing/2014/main" id="{F17FF3D8-68C4-F313-23A6-823C95AFE034}"/>
                </a:ext>
              </a:extLst>
            </p:cNvPr>
            <p:cNvSpPr/>
            <p:nvPr/>
          </p:nvSpPr>
          <p:spPr>
            <a:xfrm>
              <a:off x="2054031" y="2211064"/>
              <a:ext cx="2116966" cy="792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D9753AD-97AF-0E67-EF50-8DA598A2B7DE}"/>
                </a:ext>
              </a:extLst>
            </p:cNvPr>
            <p:cNvGrpSpPr/>
            <p:nvPr/>
          </p:nvGrpSpPr>
          <p:grpSpPr>
            <a:xfrm>
              <a:off x="4200554" y="2063633"/>
              <a:ext cx="4815627" cy="3236677"/>
              <a:chOff x="4200554" y="2063633"/>
              <a:chExt cx="4815627" cy="3236677"/>
            </a:xfrm>
          </p:grpSpPr>
          <p:pic>
            <p:nvPicPr>
              <p:cNvPr id="6" name="Picture 5">
                <a:extLst>
                  <a:ext uri="{FF2B5EF4-FFF2-40B4-BE49-F238E27FC236}">
                    <a16:creationId xmlns:a16="http://schemas.microsoft.com/office/drawing/2014/main" id="{984FBD69-BAD2-FD59-A9FC-C895A09F212E}"/>
                  </a:ext>
                </a:extLst>
              </p:cNvPr>
              <p:cNvPicPr>
                <a:picLocks noChangeAspect="1"/>
              </p:cNvPicPr>
              <p:nvPr/>
            </p:nvPicPr>
            <p:blipFill>
              <a:blip r:embed="rId5"/>
              <a:stretch>
                <a:fillRect/>
              </a:stretch>
            </p:blipFill>
            <p:spPr>
              <a:xfrm>
                <a:off x="4788310" y="2063633"/>
                <a:ext cx="4227871" cy="3236677"/>
              </a:xfrm>
              <a:prstGeom prst="rect">
                <a:avLst/>
              </a:prstGeom>
              <a:ln w="19050">
                <a:solidFill>
                  <a:schemeClr val="tx1"/>
                </a:solidFill>
              </a:ln>
            </p:spPr>
          </p:pic>
          <p:cxnSp>
            <p:nvCxnSpPr>
              <p:cNvPr id="8" name="Straight Arrow Connector 7">
                <a:extLst>
                  <a:ext uri="{FF2B5EF4-FFF2-40B4-BE49-F238E27FC236}">
                    <a16:creationId xmlns:a16="http://schemas.microsoft.com/office/drawing/2014/main" id="{497E3C62-42A8-461B-A60B-878DE970D4F1}"/>
                  </a:ext>
                </a:extLst>
              </p:cNvPr>
              <p:cNvCxnSpPr>
                <a:cxnSpLocks/>
              </p:cNvCxnSpPr>
              <p:nvPr/>
            </p:nvCxnSpPr>
            <p:spPr>
              <a:xfrm>
                <a:off x="4200554" y="2565212"/>
                <a:ext cx="540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sp>
        <p:nvSpPr>
          <p:cNvPr id="17" name="TextBox 16">
            <a:extLst>
              <a:ext uri="{FF2B5EF4-FFF2-40B4-BE49-F238E27FC236}">
                <a16:creationId xmlns:a16="http://schemas.microsoft.com/office/drawing/2014/main" id="{E6FD8CF7-0CCE-B39C-FB92-19C51D2B2C1B}"/>
              </a:ext>
            </a:extLst>
          </p:cNvPr>
          <p:cNvSpPr txBox="1"/>
          <p:nvPr/>
        </p:nvSpPr>
        <p:spPr>
          <a:xfrm>
            <a:off x="4769817" y="6588192"/>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6"/>
              </a:rPr>
              <a:t>https://www.youtube.com/watch?v=4Vjajj7ZggA</a:t>
            </a:r>
            <a:r>
              <a:rPr lang="en-US" sz="900" dirty="0">
                <a:effectLst/>
                <a:latin typeface="Arial" panose="020B0604020202020204" pitchFamily="34" charset="0"/>
                <a:ea typeface="Arial" panose="020B0604020202020204" pitchFamily="34" charset="0"/>
              </a:rPr>
              <a:t> </a:t>
            </a:r>
            <a:endParaRPr lang="en-US" sz="900" i="1" dirty="0"/>
          </a:p>
        </p:txBody>
      </p:sp>
    </p:spTree>
    <p:extLst>
      <p:ext uri="{BB962C8B-B14F-4D97-AF65-F5344CB8AC3E}">
        <p14:creationId xmlns:p14="http://schemas.microsoft.com/office/powerpoint/2010/main" val="388014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6" name="Group 5">
            <a:extLst>
              <a:ext uri="{FF2B5EF4-FFF2-40B4-BE49-F238E27FC236}">
                <a16:creationId xmlns:a16="http://schemas.microsoft.com/office/drawing/2014/main" id="{9FD08495-20BF-A5EB-8608-AF305DE8BACA}"/>
              </a:ext>
            </a:extLst>
          </p:cNvPr>
          <p:cNvGrpSpPr/>
          <p:nvPr/>
        </p:nvGrpSpPr>
        <p:grpSpPr>
          <a:xfrm>
            <a:off x="2071501" y="2721287"/>
            <a:ext cx="7978837" cy="2951751"/>
            <a:chOff x="2071501" y="2711455"/>
            <a:chExt cx="7978837" cy="2951751"/>
          </a:xfrm>
        </p:grpSpPr>
        <p:grpSp>
          <p:nvGrpSpPr>
            <p:cNvPr id="21" name="Group 20">
              <a:extLst>
                <a:ext uri="{FF2B5EF4-FFF2-40B4-BE49-F238E27FC236}">
                  <a16:creationId xmlns:a16="http://schemas.microsoft.com/office/drawing/2014/main" id="{3C7FA6F7-EB6E-0052-495E-5B3C228D68C2}"/>
                </a:ext>
              </a:extLst>
            </p:cNvPr>
            <p:cNvGrpSpPr/>
            <p:nvPr/>
          </p:nvGrpSpPr>
          <p:grpSpPr>
            <a:xfrm>
              <a:off x="4218018" y="2711455"/>
              <a:ext cx="5832320" cy="2951751"/>
              <a:chOff x="4218018" y="2711455"/>
              <a:chExt cx="5832320" cy="2951751"/>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218018" y="3145627"/>
                <a:ext cx="576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Online Media 18" title="A hospital revolution: VSI HoloMedicine®">
                <a:hlinkClick r:id="" action="ppaction://media"/>
                <a:extLst>
                  <a:ext uri="{FF2B5EF4-FFF2-40B4-BE49-F238E27FC236}">
                    <a16:creationId xmlns:a16="http://schemas.microsoft.com/office/drawing/2014/main" id="{8374312D-1AAC-5C46-E2D1-6D4BFF5519DE}"/>
                  </a:ext>
                </a:extLst>
              </p:cNvPr>
              <p:cNvPicPr>
                <a:picLocks noRot="1" noChangeAspect="1"/>
              </p:cNvPicPr>
              <p:nvPr>
                <a:videoFile r:link="rId1"/>
              </p:nvPr>
            </p:nvPicPr>
            <p:blipFill>
              <a:blip r:embed="rId6"/>
              <a:stretch>
                <a:fillRect/>
              </a:stretch>
            </p:blipFill>
            <p:spPr>
              <a:xfrm>
                <a:off x="4826000" y="2711455"/>
                <a:ext cx="5224338" cy="2951751"/>
              </a:xfrm>
              <a:prstGeom prst="rect">
                <a:avLst/>
              </a:prstGeom>
            </p:spPr>
          </p:pic>
        </p:grpSp>
        <p:sp>
          <p:nvSpPr>
            <p:cNvPr id="5" name="Rectangle 4">
              <a:extLst>
                <a:ext uri="{FF2B5EF4-FFF2-40B4-BE49-F238E27FC236}">
                  <a16:creationId xmlns:a16="http://schemas.microsoft.com/office/drawing/2014/main" id="{D3084E1F-C260-FC6C-9661-2DAAD6B698D8}"/>
                </a:ext>
              </a:extLst>
            </p:cNvPr>
            <p:cNvSpPr/>
            <p:nvPr/>
          </p:nvSpPr>
          <p:spPr>
            <a:xfrm>
              <a:off x="2071501" y="3000536"/>
              <a:ext cx="2116966" cy="85692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567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6" name="Group 15">
            <a:extLst>
              <a:ext uri="{FF2B5EF4-FFF2-40B4-BE49-F238E27FC236}">
                <a16:creationId xmlns:a16="http://schemas.microsoft.com/office/drawing/2014/main" id="{77E98196-8CD1-1E0B-15AF-E8000796AD51}"/>
              </a:ext>
            </a:extLst>
          </p:cNvPr>
          <p:cNvGrpSpPr/>
          <p:nvPr/>
        </p:nvGrpSpPr>
        <p:grpSpPr>
          <a:xfrm>
            <a:off x="2071501" y="2767898"/>
            <a:ext cx="7171957" cy="4067860"/>
            <a:chOff x="2071501" y="2767898"/>
            <a:chExt cx="7171957" cy="4067860"/>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4181518" y="2767898"/>
              <a:ext cx="5061940" cy="4067860"/>
              <a:chOff x="4181518" y="2718737"/>
              <a:chExt cx="5061940" cy="4067860"/>
            </a:xfrm>
          </p:grpSpPr>
          <p:grpSp>
            <p:nvGrpSpPr>
              <p:cNvPr id="5" name="Group 4">
                <a:extLst>
                  <a:ext uri="{FF2B5EF4-FFF2-40B4-BE49-F238E27FC236}">
                    <a16:creationId xmlns:a16="http://schemas.microsoft.com/office/drawing/2014/main" id="{2B70863D-C504-763A-ACEB-6B7796981B75}"/>
                  </a:ext>
                </a:extLst>
              </p:cNvPr>
              <p:cNvGrpSpPr/>
              <p:nvPr/>
            </p:nvGrpSpPr>
            <p:grpSpPr>
              <a:xfrm>
                <a:off x="4181518" y="2718737"/>
                <a:ext cx="5061940" cy="3173392"/>
                <a:chOff x="4181518" y="2718737"/>
                <a:chExt cx="5061940" cy="3173392"/>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181518" y="4107375"/>
                  <a:ext cx="756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BCBCD65-D246-1C37-8408-68E58189E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459" y="2718737"/>
                  <a:ext cx="4252999" cy="31733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166C5CD-8D82-DBB1-C6A0-70984A159A5A}"/>
                  </a:ext>
                </a:extLst>
              </p:cNvPr>
              <p:cNvSpPr txBox="1"/>
              <p:nvPr/>
            </p:nvSpPr>
            <p:spPr>
              <a:xfrm>
                <a:off x="4723865" y="6555765"/>
                <a:ext cx="4517264" cy="230832"/>
              </a:xfrm>
              <a:prstGeom prst="rect">
                <a:avLst/>
              </a:prstGeom>
              <a:noFill/>
            </p:spPr>
            <p:txBody>
              <a:bodyPr wrap="square" rtlCol="0">
                <a:spAutoFit/>
              </a:bodyPr>
              <a:lstStyle/>
              <a:p>
                <a:r>
                  <a:rPr lang="en-US" sz="900" i="1" dirty="0"/>
                  <a:t>Photo credit: </a:t>
                </a:r>
                <a:r>
                  <a:rPr lang="en-US" sz="900" i="1" dirty="0">
                    <a:hlinkClick r:id="rId6"/>
                  </a:rPr>
                  <a:t>https://www.terrauniversal.com/smart-gas-purged-glove-boxes.html</a:t>
                </a:r>
                <a:r>
                  <a:rPr lang="en-US" sz="900" i="1" dirty="0"/>
                  <a:t> </a:t>
                </a:r>
              </a:p>
            </p:txBody>
          </p:sp>
        </p:grpSp>
        <p:sp>
          <p:nvSpPr>
            <p:cNvPr id="12" name="Rectangle 11">
              <a:extLst>
                <a:ext uri="{FF2B5EF4-FFF2-40B4-BE49-F238E27FC236}">
                  <a16:creationId xmlns:a16="http://schemas.microsoft.com/office/drawing/2014/main" id="{A7C3EAAE-86FC-7EAB-D54E-0C35937C1F59}"/>
                </a:ext>
              </a:extLst>
            </p:cNvPr>
            <p:cNvSpPr/>
            <p:nvPr/>
          </p:nvSpPr>
          <p:spPr>
            <a:xfrm>
              <a:off x="2071501" y="3964098"/>
              <a:ext cx="2116966" cy="922531"/>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540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8" name="Group 7">
            <a:extLst>
              <a:ext uri="{FF2B5EF4-FFF2-40B4-BE49-F238E27FC236}">
                <a16:creationId xmlns:a16="http://schemas.microsoft.com/office/drawing/2014/main" id="{CCD4C42C-C712-9D2B-C1B9-C295487697EA}"/>
              </a:ext>
            </a:extLst>
          </p:cNvPr>
          <p:cNvGrpSpPr/>
          <p:nvPr/>
        </p:nvGrpSpPr>
        <p:grpSpPr>
          <a:xfrm>
            <a:off x="95202" y="110946"/>
            <a:ext cx="8689366" cy="803903"/>
            <a:chOff x="95202" y="110946"/>
            <a:chExt cx="8689366" cy="803903"/>
          </a:xfrm>
        </p:grpSpPr>
        <p:sp>
          <p:nvSpPr>
            <p:cNvPr id="9" name="TextBox 8">
              <a:extLst>
                <a:ext uri="{FF2B5EF4-FFF2-40B4-BE49-F238E27FC236}">
                  <a16:creationId xmlns:a16="http://schemas.microsoft.com/office/drawing/2014/main" id="{42291690-0D57-E6BE-CD1A-B7C4E340DD28}"/>
                </a:ext>
              </a:extLst>
            </p:cNvPr>
            <p:cNvSpPr txBox="1"/>
            <p:nvPr/>
          </p:nvSpPr>
          <p:spPr>
            <a:xfrm>
              <a:off x="95202" y="391629"/>
              <a:ext cx="8689366" cy="523220"/>
            </a:xfrm>
            <a:prstGeom prst="rect">
              <a:avLst/>
            </a:prstGeom>
            <a:noFill/>
          </p:spPr>
          <p:txBody>
            <a:bodyPr wrap="none" rtlCol="0">
              <a:spAutoFit/>
            </a:bodyPr>
            <a:lstStyle/>
            <a:p>
              <a:r>
                <a:rPr lang="en-US" sz="2800" b="1" dirty="0">
                  <a:solidFill>
                    <a:srgbClr val="A100FF"/>
                  </a:solidFill>
                </a:rPr>
                <a:t>What Can We Do About Kristen’s Green Thumb Problem?</a:t>
              </a:r>
            </a:p>
          </p:txBody>
        </p:sp>
        <p:grpSp>
          <p:nvGrpSpPr>
            <p:cNvPr id="10" name="Group 9">
              <a:extLst>
                <a:ext uri="{FF2B5EF4-FFF2-40B4-BE49-F238E27FC236}">
                  <a16:creationId xmlns:a16="http://schemas.microsoft.com/office/drawing/2014/main" id="{58675AE6-C030-8B89-5531-31180BC92D8A}"/>
                </a:ext>
              </a:extLst>
            </p:cNvPr>
            <p:cNvGrpSpPr/>
            <p:nvPr/>
          </p:nvGrpSpPr>
          <p:grpSpPr>
            <a:xfrm>
              <a:off x="165824" y="110946"/>
              <a:ext cx="7562100" cy="324000"/>
              <a:chOff x="165824" y="85547"/>
              <a:chExt cx="5465613" cy="252013"/>
            </a:xfrm>
          </p:grpSpPr>
          <p:sp>
            <p:nvSpPr>
              <p:cNvPr id="11" name="Arrow: Pentagon 10">
                <a:extLst>
                  <a:ext uri="{FF2B5EF4-FFF2-40B4-BE49-F238E27FC236}">
                    <a16:creationId xmlns:a16="http://schemas.microsoft.com/office/drawing/2014/main" id="{2D6CE95F-4F9F-5167-FD15-3100FBED56A2}"/>
                  </a:ext>
                </a:extLst>
              </p:cNvPr>
              <p:cNvSpPr/>
              <p:nvPr/>
            </p:nvSpPr>
            <p:spPr>
              <a:xfrm>
                <a:off x="165824" y="85547"/>
                <a:ext cx="1152000" cy="252000"/>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Introduction</a:t>
                </a:r>
              </a:p>
            </p:txBody>
          </p:sp>
          <p:sp>
            <p:nvSpPr>
              <p:cNvPr id="12" name="Arrow: Chevron 11">
                <a:extLst>
                  <a:ext uri="{FF2B5EF4-FFF2-40B4-BE49-F238E27FC236}">
                    <a16:creationId xmlns:a16="http://schemas.microsoft.com/office/drawing/2014/main" id="{040DCA0F-8B85-2DE8-025F-85380C296089}"/>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13" name="Arrow: Chevron 12">
                <a:extLst>
                  <a:ext uri="{FF2B5EF4-FFF2-40B4-BE49-F238E27FC236}">
                    <a16:creationId xmlns:a16="http://schemas.microsoft.com/office/drawing/2014/main" id="{62B0C8EF-2A7D-A2FE-3D36-33B9C3B48332}"/>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6" name="Arrow: Chevron 15">
                <a:extLst>
                  <a:ext uri="{FF2B5EF4-FFF2-40B4-BE49-F238E27FC236}">
                    <a16:creationId xmlns:a16="http://schemas.microsoft.com/office/drawing/2014/main" id="{7C5359BF-1D9F-DC96-00AB-858007B8046B}"/>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7" name="Arrow: Chevron 16">
                <a:extLst>
                  <a:ext uri="{FF2B5EF4-FFF2-40B4-BE49-F238E27FC236}">
                    <a16:creationId xmlns:a16="http://schemas.microsoft.com/office/drawing/2014/main" id="{E4774216-7A89-6546-2FEA-F38FCCA76688}"/>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21" name="Group 20">
            <a:extLst>
              <a:ext uri="{FF2B5EF4-FFF2-40B4-BE49-F238E27FC236}">
                <a16:creationId xmlns:a16="http://schemas.microsoft.com/office/drawing/2014/main" id="{7F21BD3D-4078-4631-B802-7F904A52848D}"/>
              </a:ext>
            </a:extLst>
          </p:cNvPr>
          <p:cNvGrpSpPr/>
          <p:nvPr/>
        </p:nvGrpSpPr>
        <p:grpSpPr>
          <a:xfrm>
            <a:off x="1896762" y="1164985"/>
            <a:ext cx="3610800" cy="5260934"/>
            <a:chOff x="1896762" y="1143543"/>
            <a:chExt cx="3610800" cy="5260934"/>
          </a:xfrm>
        </p:grpSpPr>
        <p:pic>
          <p:nvPicPr>
            <p:cNvPr id="6" name="Picture 2" descr="No description available.">
              <a:extLst>
                <a:ext uri="{FF2B5EF4-FFF2-40B4-BE49-F238E27FC236}">
                  <a16:creationId xmlns:a16="http://schemas.microsoft.com/office/drawing/2014/main" id="{9EB5695B-81F6-3F06-9D1F-E1437D1E0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762" y="1143543"/>
              <a:ext cx="3610800" cy="4814400"/>
            </a:xfrm>
            <a:prstGeom prst="rect">
              <a:avLst/>
            </a:prstGeom>
            <a:noFill/>
            <a:ln w="19050">
              <a:solidFill>
                <a:schemeClr val="tx1"/>
              </a:solidFill>
            </a:ln>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F109DAA-697B-C71D-45F6-379C9849F9C9}"/>
                </a:ext>
              </a:extLst>
            </p:cNvPr>
            <p:cNvSpPr txBox="1"/>
            <p:nvPr/>
          </p:nvSpPr>
          <p:spPr>
            <a:xfrm>
              <a:off x="3300609" y="6035145"/>
              <a:ext cx="803105" cy="369332"/>
            </a:xfrm>
            <a:prstGeom prst="rect">
              <a:avLst/>
            </a:prstGeom>
            <a:noFill/>
          </p:spPr>
          <p:txBody>
            <a:bodyPr wrap="none" rtlCol="0">
              <a:spAutoFit/>
            </a:bodyPr>
            <a:lstStyle/>
            <a:p>
              <a:r>
                <a:rPr lang="en-US"/>
                <a:t>Before</a:t>
              </a:r>
              <a:endParaRPr lang="en-US" dirty="0"/>
            </a:p>
          </p:txBody>
        </p:sp>
      </p:grpSp>
      <p:grpSp>
        <p:nvGrpSpPr>
          <p:cNvPr id="22" name="Group 21">
            <a:extLst>
              <a:ext uri="{FF2B5EF4-FFF2-40B4-BE49-F238E27FC236}">
                <a16:creationId xmlns:a16="http://schemas.microsoft.com/office/drawing/2014/main" id="{4D85AD22-636D-857D-923C-58A329768DB1}"/>
              </a:ext>
            </a:extLst>
          </p:cNvPr>
          <p:cNvGrpSpPr/>
          <p:nvPr/>
        </p:nvGrpSpPr>
        <p:grpSpPr>
          <a:xfrm>
            <a:off x="6684440" y="1164985"/>
            <a:ext cx="3610196" cy="5301386"/>
            <a:chOff x="6684440" y="1143543"/>
            <a:chExt cx="3610196" cy="5301386"/>
          </a:xfrm>
        </p:grpSpPr>
        <p:pic>
          <p:nvPicPr>
            <p:cNvPr id="2" name="Picture 1">
              <a:extLst>
                <a:ext uri="{FF2B5EF4-FFF2-40B4-BE49-F238E27FC236}">
                  <a16:creationId xmlns:a16="http://schemas.microsoft.com/office/drawing/2014/main" id="{E444E9B0-9D45-7C63-BD02-0B9E55474748}"/>
                </a:ext>
              </a:extLst>
            </p:cNvPr>
            <p:cNvPicPr>
              <a:picLocks noChangeAspect="1"/>
            </p:cNvPicPr>
            <p:nvPr/>
          </p:nvPicPr>
          <p:blipFill>
            <a:blip r:embed="rId5"/>
            <a:stretch>
              <a:fillRect/>
            </a:stretch>
          </p:blipFill>
          <p:spPr>
            <a:xfrm>
              <a:off x="6684440" y="1143543"/>
              <a:ext cx="3610196" cy="4813595"/>
            </a:xfrm>
            <a:prstGeom prst="rect">
              <a:avLst/>
            </a:prstGeom>
            <a:ln w="19050">
              <a:solidFill>
                <a:schemeClr val="tx1"/>
              </a:solidFill>
            </a:ln>
            <a:effectLst>
              <a:outerShdw blurRad="50800" dist="38100" dir="2700000" sx="101000" sy="101000" algn="tl" rotWithShape="0">
                <a:prstClr val="black">
                  <a:alpha val="40000"/>
                </a:prstClr>
              </a:outerShdw>
            </a:effectLst>
          </p:spPr>
        </p:pic>
        <p:sp>
          <p:nvSpPr>
            <p:cNvPr id="20" name="TextBox 19">
              <a:extLst>
                <a:ext uri="{FF2B5EF4-FFF2-40B4-BE49-F238E27FC236}">
                  <a16:creationId xmlns:a16="http://schemas.microsoft.com/office/drawing/2014/main" id="{529ADA35-E4C2-A2E9-849B-BD1FAD06ED04}"/>
                </a:ext>
              </a:extLst>
            </p:cNvPr>
            <p:cNvSpPr txBox="1"/>
            <p:nvPr/>
          </p:nvSpPr>
          <p:spPr>
            <a:xfrm>
              <a:off x="8179645" y="6075597"/>
              <a:ext cx="1225720" cy="369332"/>
            </a:xfrm>
            <a:prstGeom prst="rect">
              <a:avLst/>
            </a:prstGeom>
            <a:noFill/>
          </p:spPr>
          <p:txBody>
            <a:bodyPr wrap="none" rtlCol="0">
              <a:spAutoFit/>
            </a:bodyPr>
            <a:lstStyle/>
            <a:p>
              <a:r>
                <a:rPr lang="en-US" dirty="0"/>
                <a:t>Now: Dead</a:t>
              </a:r>
            </a:p>
          </p:txBody>
        </p:sp>
      </p:grpSp>
    </p:spTree>
    <p:extLst>
      <p:ext uri="{BB962C8B-B14F-4D97-AF65-F5344CB8AC3E}">
        <p14:creationId xmlns:p14="http://schemas.microsoft.com/office/powerpoint/2010/main" val="142153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9" name="Group 18">
            <a:extLst>
              <a:ext uri="{FF2B5EF4-FFF2-40B4-BE49-F238E27FC236}">
                <a16:creationId xmlns:a16="http://schemas.microsoft.com/office/drawing/2014/main" id="{264F77A4-5828-5B79-7019-22A9EB0D7A5E}"/>
              </a:ext>
            </a:extLst>
          </p:cNvPr>
          <p:cNvGrpSpPr/>
          <p:nvPr/>
        </p:nvGrpSpPr>
        <p:grpSpPr>
          <a:xfrm>
            <a:off x="2017928" y="2307981"/>
            <a:ext cx="7269153" cy="4511043"/>
            <a:chOff x="2071501" y="2253621"/>
            <a:chExt cx="7269153" cy="4511043"/>
          </a:xfrm>
        </p:grpSpPr>
        <p:grpSp>
          <p:nvGrpSpPr>
            <p:cNvPr id="16" name="Group 15">
              <a:extLst>
                <a:ext uri="{FF2B5EF4-FFF2-40B4-BE49-F238E27FC236}">
                  <a16:creationId xmlns:a16="http://schemas.microsoft.com/office/drawing/2014/main" id="{FFE9B537-D78C-A336-7641-3B53667CE2F1}"/>
                </a:ext>
              </a:extLst>
            </p:cNvPr>
            <p:cNvGrpSpPr/>
            <p:nvPr/>
          </p:nvGrpSpPr>
          <p:grpSpPr>
            <a:xfrm>
              <a:off x="4200922" y="2253621"/>
              <a:ext cx="5139732" cy="4511043"/>
              <a:chOff x="4200922" y="2253621"/>
              <a:chExt cx="5139732" cy="4511043"/>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4200922" y="5006794"/>
                <a:ext cx="5139732" cy="1757870"/>
                <a:chOff x="4193811" y="4936562"/>
                <a:chExt cx="5139732" cy="1757870"/>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193811" y="4936562"/>
                  <a:ext cx="612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6C5CD-8D82-DBB1-C6A0-70984A159A5A}"/>
                    </a:ext>
                  </a:extLst>
                </p:cNvPr>
                <p:cNvSpPr txBox="1"/>
                <p:nvPr/>
              </p:nvSpPr>
              <p:spPr>
                <a:xfrm>
                  <a:off x="4816279" y="6463600"/>
                  <a:ext cx="4517264" cy="230832"/>
                </a:xfrm>
                <a:prstGeom prst="rect">
                  <a:avLst/>
                </a:prstGeom>
                <a:noFill/>
              </p:spPr>
              <p:txBody>
                <a:bodyPr wrap="square" rtlCol="0">
                  <a:spAutoFit/>
                </a:bodyPr>
                <a:lstStyle/>
                <a:p>
                  <a:r>
                    <a:rPr lang="en-US" sz="900" i="1" dirty="0"/>
                    <a:t>Photo credit: </a:t>
                  </a:r>
                  <a:r>
                    <a:rPr lang="en-US" sz="900" dirty="0">
                      <a:effectLst/>
                      <a:ea typeface="Arial" panose="020B0604020202020204" pitchFamily="34" charset="0"/>
                      <a:hlinkClick r:id="rId5"/>
                    </a:rPr>
                    <a:t>https://www.ptc.com/en/products/vuforia/vuforia-chalk</a:t>
                  </a:r>
                  <a:r>
                    <a:rPr lang="en-US" sz="900" dirty="0">
                      <a:effectLst/>
                      <a:ea typeface="Arial" panose="020B0604020202020204" pitchFamily="34" charset="0"/>
                    </a:rPr>
                    <a:t> </a:t>
                  </a:r>
                  <a:endParaRPr lang="en-US" sz="900" i="1" dirty="0"/>
                </a:p>
              </p:txBody>
            </p:sp>
          </p:grpSp>
          <p:pic>
            <p:nvPicPr>
              <p:cNvPr id="12" name="Picture 11" descr="A picture containing text, person, indoor, different&#10;&#10;Description automatically generated">
                <a:extLst>
                  <a:ext uri="{FF2B5EF4-FFF2-40B4-BE49-F238E27FC236}">
                    <a16:creationId xmlns:a16="http://schemas.microsoft.com/office/drawing/2014/main" id="{6C8EFCEB-D0A7-0D4B-1B15-8BB5C41DDC39}"/>
                  </a:ext>
                </a:extLst>
              </p:cNvPr>
              <p:cNvPicPr>
                <a:picLocks noChangeAspect="1"/>
              </p:cNvPicPr>
              <p:nvPr/>
            </p:nvPicPr>
            <p:blipFill>
              <a:blip r:embed="rId6"/>
              <a:stretch>
                <a:fillRect/>
              </a:stretch>
            </p:blipFill>
            <p:spPr>
              <a:xfrm>
                <a:off x="4910225" y="2253621"/>
                <a:ext cx="3362960" cy="3988435"/>
              </a:xfrm>
              <a:prstGeom prst="rect">
                <a:avLst/>
              </a:prstGeom>
              <a:ln w="19050">
                <a:solidFill>
                  <a:schemeClr val="tx1"/>
                </a:solidFill>
              </a:ln>
            </p:spPr>
          </p:pic>
        </p:grpSp>
        <p:sp>
          <p:nvSpPr>
            <p:cNvPr id="5" name="Rectangle 4">
              <a:extLst>
                <a:ext uri="{FF2B5EF4-FFF2-40B4-BE49-F238E27FC236}">
                  <a16:creationId xmlns:a16="http://schemas.microsoft.com/office/drawing/2014/main" id="{64B03D63-E57D-4BF4-7385-E94020A33D17}"/>
                </a:ext>
              </a:extLst>
            </p:cNvPr>
            <p:cNvSpPr/>
            <p:nvPr/>
          </p:nvSpPr>
          <p:spPr>
            <a:xfrm>
              <a:off x="2071501" y="4868666"/>
              <a:ext cx="2116966" cy="745553"/>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9021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49BC16-392E-434B-1076-B903FE54A450}"/>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4698506" y="3394379"/>
            <a:ext cx="4344676" cy="2643896"/>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5" name="Rectangle 4">
            <a:extLst>
              <a:ext uri="{FF2B5EF4-FFF2-40B4-BE49-F238E27FC236}">
                <a16:creationId xmlns:a16="http://schemas.microsoft.com/office/drawing/2014/main" id="{BC2877D0-9C9C-1C91-6200-BC328BA64CD6}"/>
              </a:ext>
            </a:extLst>
          </p:cNvPr>
          <p:cNvSpPr/>
          <p:nvPr/>
        </p:nvSpPr>
        <p:spPr>
          <a:xfrm>
            <a:off x="2061355" y="5720154"/>
            <a:ext cx="2116966" cy="59751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oogle Maps gets improved Live View AR directions | TechCrunch">
            <a:extLst>
              <a:ext uri="{FF2B5EF4-FFF2-40B4-BE49-F238E27FC236}">
                <a16:creationId xmlns:a16="http://schemas.microsoft.com/office/drawing/2014/main" id="{9890070C-B318-E7CF-565B-5AEBF5D41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178" y="2897588"/>
            <a:ext cx="4506280" cy="342008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9CC85DF-AC3A-2288-ABFA-EE2EE2D2B4E5}"/>
              </a:ext>
            </a:extLst>
          </p:cNvPr>
          <p:cNvCxnSpPr/>
          <p:nvPr/>
        </p:nvCxnSpPr>
        <p:spPr>
          <a:xfrm>
            <a:off x="4147349" y="5995219"/>
            <a:ext cx="46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D8781B-57B8-5FA0-8347-5BD36ECF362D}"/>
              </a:ext>
            </a:extLst>
          </p:cNvPr>
          <p:cNvSpPr txBox="1"/>
          <p:nvPr/>
        </p:nvSpPr>
        <p:spPr>
          <a:xfrm>
            <a:off x="4583004" y="6588192"/>
            <a:ext cx="5219757" cy="230832"/>
          </a:xfrm>
          <a:prstGeom prst="rect">
            <a:avLst/>
          </a:prstGeom>
          <a:noFill/>
        </p:spPr>
        <p:txBody>
          <a:bodyPr wrap="square" rtlCol="0">
            <a:spAutoFit/>
          </a:bodyPr>
          <a:lstStyle/>
          <a:p>
            <a:r>
              <a:rPr lang="en-US" sz="900" i="1" dirty="0"/>
              <a:t>Photo credit: </a:t>
            </a:r>
            <a:r>
              <a:rPr lang="en-US" sz="900" i="1" dirty="0">
                <a:hlinkClick r:id="rId6"/>
              </a:rPr>
              <a:t>https://techcrunch.com/2020/10/01/google-maps-gets-improved-live-view-ar-directions</a:t>
            </a:r>
            <a:r>
              <a:rPr lang="en-US" sz="900" i="1" dirty="0"/>
              <a:t> </a:t>
            </a:r>
          </a:p>
        </p:txBody>
      </p:sp>
    </p:spTree>
    <p:extLst>
      <p:ext uri="{BB962C8B-B14F-4D97-AF65-F5344CB8AC3E}">
        <p14:creationId xmlns:p14="http://schemas.microsoft.com/office/powerpoint/2010/main" val="1244318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19957" y="97783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12" name="Rectangle 11">
            <a:extLst>
              <a:ext uri="{FF2B5EF4-FFF2-40B4-BE49-F238E27FC236}">
                <a16:creationId xmlns:a16="http://schemas.microsoft.com/office/drawing/2014/main" id="{F0D64D45-A4A8-283C-D6D7-AD7773A2364E}"/>
              </a:ext>
            </a:extLst>
          </p:cNvPr>
          <p:cNvSpPr/>
          <p:nvPr/>
        </p:nvSpPr>
        <p:spPr>
          <a:xfrm>
            <a:off x="4030376" y="2374544"/>
            <a:ext cx="2116966" cy="34394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798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12" name="Rectangle 11">
            <a:extLst>
              <a:ext uri="{FF2B5EF4-FFF2-40B4-BE49-F238E27FC236}">
                <a16:creationId xmlns:a16="http://schemas.microsoft.com/office/drawing/2014/main" id="{F0D64D45-A4A8-283C-D6D7-AD7773A2364E}"/>
              </a:ext>
            </a:extLst>
          </p:cNvPr>
          <p:cNvSpPr/>
          <p:nvPr/>
        </p:nvSpPr>
        <p:spPr>
          <a:xfrm>
            <a:off x="4030376" y="3259446"/>
            <a:ext cx="2116966" cy="216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FC76520-AFD0-8DE8-2083-407D8CEF2DF2}"/>
              </a:ext>
            </a:extLst>
          </p:cNvPr>
          <p:cNvCxnSpPr/>
          <p:nvPr/>
        </p:nvCxnSpPr>
        <p:spPr>
          <a:xfrm>
            <a:off x="6147342" y="3391552"/>
            <a:ext cx="28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1DF00BA-391E-D780-7EB0-34B9CB8C7494}"/>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https://pchubshop.com/product/microsoft-hololens-2-smart-glass-ar/</a:t>
            </a:r>
            <a:r>
              <a:rPr lang="en-US" sz="900" dirty="0">
                <a:effectLst/>
                <a:latin typeface="Arial" panose="020B0604020202020204" pitchFamily="34" charset="0"/>
                <a:ea typeface="Arial" panose="020B0604020202020204" pitchFamily="34" charset="0"/>
              </a:rPr>
              <a:t>  </a:t>
            </a:r>
            <a:endParaRPr lang="en-US" sz="900" i="1" dirty="0"/>
          </a:p>
        </p:txBody>
      </p:sp>
      <p:pic>
        <p:nvPicPr>
          <p:cNvPr id="1028" name="Picture 4" descr="Microsoft Hololens 2 Smart Glass AR - PC HUB">
            <a:extLst>
              <a:ext uri="{FF2B5EF4-FFF2-40B4-BE49-F238E27FC236}">
                <a16:creationId xmlns:a16="http://schemas.microsoft.com/office/drawing/2014/main" id="{1F142DF6-D53D-A0BF-B30B-B13B6DF038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72" t="9874" r="19832"/>
          <a:stretch/>
        </p:blipFill>
        <p:spPr bwMode="auto">
          <a:xfrm>
            <a:off x="6499795" y="2022550"/>
            <a:ext cx="3648426" cy="273800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29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7" name="Group 16">
            <a:extLst>
              <a:ext uri="{FF2B5EF4-FFF2-40B4-BE49-F238E27FC236}">
                <a16:creationId xmlns:a16="http://schemas.microsoft.com/office/drawing/2014/main" id="{E483E15C-963B-C86F-5A3D-7408F8FCDA1A}"/>
              </a:ext>
            </a:extLst>
          </p:cNvPr>
          <p:cNvGrpSpPr/>
          <p:nvPr/>
        </p:nvGrpSpPr>
        <p:grpSpPr>
          <a:xfrm>
            <a:off x="4583046" y="2219551"/>
            <a:ext cx="5488142" cy="4649443"/>
            <a:chOff x="4583046" y="2183157"/>
            <a:chExt cx="5488142" cy="4649443"/>
          </a:xfrm>
        </p:grpSpPr>
        <p:grpSp>
          <p:nvGrpSpPr>
            <p:cNvPr id="8" name="Group 7">
              <a:extLst>
                <a:ext uri="{FF2B5EF4-FFF2-40B4-BE49-F238E27FC236}">
                  <a16:creationId xmlns:a16="http://schemas.microsoft.com/office/drawing/2014/main" id="{9E4757E2-5E8D-D152-282D-40ED3F3A5AB4}"/>
                </a:ext>
              </a:extLst>
            </p:cNvPr>
            <p:cNvGrpSpPr/>
            <p:nvPr/>
          </p:nvGrpSpPr>
          <p:grpSpPr>
            <a:xfrm>
              <a:off x="4583046" y="5104707"/>
              <a:ext cx="5292299" cy="1727893"/>
              <a:chOff x="4583046" y="5104707"/>
              <a:chExt cx="5292299" cy="17278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6114114" y="5104707"/>
                <a:ext cx="28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https://kguttag.com/2021/10/13/magic-leap-2-for-enterprise-really-plus-another-500m/</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6" name="Picture 15">
              <a:extLst>
                <a:ext uri="{FF2B5EF4-FFF2-40B4-BE49-F238E27FC236}">
                  <a16:creationId xmlns:a16="http://schemas.microsoft.com/office/drawing/2014/main" id="{8B13EB02-1CE9-5BF0-79FE-93AB9DBB3D1F}"/>
                </a:ext>
              </a:extLst>
            </p:cNvPr>
            <p:cNvPicPr>
              <a:picLocks noChangeAspect="1"/>
            </p:cNvPicPr>
            <p:nvPr/>
          </p:nvPicPr>
          <p:blipFill>
            <a:blip r:embed="rId6"/>
            <a:stretch>
              <a:fillRect/>
            </a:stretch>
          </p:blipFill>
          <p:spPr>
            <a:xfrm>
              <a:off x="6508655" y="2183157"/>
              <a:ext cx="3562533" cy="4121362"/>
            </a:xfrm>
            <a:prstGeom prst="rect">
              <a:avLst/>
            </a:prstGeom>
            <a:ln w="19050">
              <a:solidFill>
                <a:schemeClr val="tx1"/>
              </a:solidFill>
            </a:ln>
          </p:spPr>
        </p:pic>
      </p:grpSp>
      <p:sp>
        <p:nvSpPr>
          <p:cNvPr id="12" name="Rectangle 11">
            <a:extLst>
              <a:ext uri="{FF2B5EF4-FFF2-40B4-BE49-F238E27FC236}">
                <a16:creationId xmlns:a16="http://schemas.microsoft.com/office/drawing/2014/main" id="{04F2A13A-2D2F-BC14-11D7-81CE8C985176}"/>
              </a:ext>
            </a:extLst>
          </p:cNvPr>
          <p:cNvSpPr/>
          <p:nvPr/>
        </p:nvSpPr>
        <p:spPr>
          <a:xfrm>
            <a:off x="4030376" y="4989924"/>
            <a:ext cx="2116966" cy="216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745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8" name="Group 7">
            <a:extLst>
              <a:ext uri="{FF2B5EF4-FFF2-40B4-BE49-F238E27FC236}">
                <a16:creationId xmlns:a16="http://schemas.microsoft.com/office/drawing/2014/main" id="{9E4757E2-5E8D-D152-282D-40ED3F3A5AB4}"/>
              </a:ext>
            </a:extLst>
          </p:cNvPr>
          <p:cNvGrpSpPr/>
          <p:nvPr/>
        </p:nvGrpSpPr>
        <p:grpSpPr>
          <a:xfrm>
            <a:off x="4583046" y="5879407"/>
            <a:ext cx="5292299" cy="953193"/>
            <a:chOff x="4583046" y="5879407"/>
            <a:chExt cx="5292299" cy="9531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5742123" y="5879407"/>
              <a:ext cx="324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https://www.khronos.org/openxr/</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9" name="Picture 18">
            <a:extLst>
              <a:ext uri="{FF2B5EF4-FFF2-40B4-BE49-F238E27FC236}">
                <a16:creationId xmlns:a16="http://schemas.microsoft.com/office/drawing/2014/main" id="{A455EF93-6ACC-20A2-FEF9-58AFB824FEE7}"/>
              </a:ext>
            </a:extLst>
          </p:cNvPr>
          <p:cNvPicPr>
            <a:picLocks noChangeAspect="1"/>
          </p:cNvPicPr>
          <p:nvPr/>
        </p:nvPicPr>
        <p:blipFill>
          <a:blip r:embed="rId6"/>
          <a:stretch>
            <a:fillRect/>
          </a:stretch>
        </p:blipFill>
        <p:spPr>
          <a:xfrm>
            <a:off x="6111801" y="4174963"/>
            <a:ext cx="5930802" cy="2179852"/>
          </a:xfrm>
          <a:prstGeom prst="rect">
            <a:avLst/>
          </a:prstGeom>
          <a:ln w="19050">
            <a:solidFill>
              <a:schemeClr val="tx1"/>
            </a:solidFill>
          </a:ln>
        </p:spPr>
      </p:pic>
      <p:sp>
        <p:nvSpPr>
          <p:cNvPr id="12" name="Rectangle 11">
            <a:extLst>
              <a:ext uri="{FF2B5EF4-FFF2-40B4-BE49-F238E27FC236}">
                <a16:creationId xmlns:a16="http://schemas.microsoft.com/office/drawing/2014/main" id="{1651AE74-7B95-F08A-75B7-CFA1407240FD}"/>
              </a:ext>
            </a:extLst>
          </p:cNvPr>
          <p:cNvSpPr/>
          <p:nvPr/>
        </p:nvSpPr>
        <p:spPr>
          <a:xfrm>
            <a:off x="4030376" y="5776513"/>
            <a:ext cx="1692000" cy="180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932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72" name="Rectangle 71">
            <a:extLst>
              <a:ext uri="{FF2B5EF4-FFF2-40B4-BE49-F238E27FC236}">
                <a16:creationId xmlns:a16="http://schemas.microsoft.com/office/drawing/2014/main" id="{61194D80-B18A-B30F-117A-6C229C685B83}"/>
              </a:ext>
            </a:extLst>
          </p:cNvPr>
          <p:cNvSpPr/>
          <p:nvPr/>
        </p:nvSpPr>
        <p:spPr>
          <a:xfrm>
            <a:off x="5952728" y="1883007"/>
            <a:ext cx="3060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Tracking and rendering engines are benchmarked using the following criteria. </a:t>
            </a:r>
          </a:p>
          <a:p>
            <a:endParaRPr lang="en-US" sz="300" dirty="0">
              <a:solidFill>
                <a:schemeClr val="tx1"/>
              </a:solidFill>
              <a:ea typeface="+mn-lt"/>
              <a:cs typeface="+mn-lt"/>
            </a:endParaRPr>
          </a:p>
          <a:p>
            <a:r>
              <a:rPr lang="en-US" sz="1000" b="1" dirty="0">
                <a:solidFill>
                  <a:schemeClr val="tx1"/>
                </a:solidFill>
                <a:ea typeface="+mn-lt"/>
                <a:cs typeface="+mn-lt"/>
              </a:rPr>
              <a:t>1. Tracking capabilities: Different use cases require different tracking capabilities</a:t>
            </a:r>
            <a:endParaRPr lang="en-US" sz="1000" dirty="0">
              <a:solidFill>
                <a:schemeClr val="tx1"/>
              </a:solidFill>
              <a:ea typeface="+mn-lt"/>
              <a:cs typeface="+mn-lt"/>
            </a:endParaRPr>
          </a:p>
          <a:p>
            <a:r>
              <a:rPr lang="en-US" sz="1000" dirty="0">
                <a:solidFill>
                  <a:schemeClr val="tx1"/>
                </a:solidFill>
                <a:ea typeface="+mn-lt"/>
                <a:cs typeface="+mn-lt"/>
              </a:rPr>
              <a:t>1-2. Fiducial + image tracking</a:t>
            </a:r>
          </a:p>
          <a:p>
            <a:r>
              <a:rPr lang="en-US" sz="1000" dirty="0">
                <a:solidFill>
                  <a:schemeClr val="tx1"/>
                </a:solidFill>
                <a:ea typeface="+mn-lt"/>
                <a:cs typeface="+mn-lt"/>
              </a:rPr>
              <a:t>3. Object tracking</a:t>
            </a:r>
          </a:p>
          <a:p>
            <a:r>
              <a:rPr lang="en-US" sz="1000" dirty="0">
                <a:solidFill>
                  <a:schemeClr val="tx1"/>
                </a:solidFill>
                <a:ea typeface="+mn-lt"/>
                <a:cs typeface="+mn-lt"/>
              </a:rPr>
              <a:t>4. Face tracking</a:t>
            </a:r>
          </a:p>
          <a:p>
            <a:r>
              <a:rPr lang="en-US" sz="1000" dirty="0">
                <a:solidFill>
                  <a:schemeClr val="tx1"/>
                </a:solidFill>
                <a:ea typeface="+mn-lt"/>
                <a:cs typeface="+mn-lt"/>
              </a:rPr>
              <a:t>5. Location tracking</a:t>
            </a:r>
          </a:p>
          <a:p>
            <a:r>
              <a:rPr lang="en-US" sz="1000" dirty="0">
                <a:solidFill>
                  <a:schemeClr val="tx1"/>
                </a:solidFill>
                <a:ea typeface="+mn-lt"/>
                <a:cs typeface="+mn-lt"/>
              </a:rPr>
              <a:t>6. Surface tracking</a:t>
            </a:r>
          </a:p>
          <a:p>
            <a:r>
              <a:rPr lang="en-US" sz="1000" dirty="0">
                <a:solidFill>
                  <a:schemeClr val="tx1"/>
                </a:solidFill>
                <a:ea typeface="+mn-lt"/>
                <a:cs typeface="+mn-lt"/>
              </a:rPr>
              <a:t>7. Spatial tracking</a:t>
            </a:r>
          </a:p>
          <a:p>
            <a:r>
              <a:rPr lang="en-US" sz="1000" dirty="0">
                <a:solidFill>
                  <a:schemeClr val="tx1"/>
                </a:solidFill>
                <a:ea typeface="+mn-lt"/>
                <a:cs typeface="+mn-lt"/>
              </a:rPr>
              <a:t>8. Other tracking techniques</a:t>
            </a:r>
          </a:p>
          <a:p>
            <a:r>
              <a:rPr lang="en-US" sz="1000" dirty="0">
                <a:solidFill>
                  <a:schemeClr val="tx1"/>
                </a:solidFill>
                <a:ea typeface="+mn-lt"/>
                <a:cs typeface="+mn-lt"/>
              </a:rPr>
              <a:t>9. Multi-marker tracking</a:t>
            </a:r>
          </a:p>
          <a:p>
            <a:r>
              <a:rPr lang="en-US" sz="1000" dirty="0">
                <a:solidFill>
                  <a:schemeClr val="tx1"/>
                </a:solidFill>
                <a:ea typeface="+mn-lt"/>
                <a:cs typeface="+mn-lt"/>
              </a:rPr>
              <a:t>10. Multi-user AR session</a:t>
            </a:r>
          </a:p>
          <a:p>
            <a:r>
              <a:rPr lang="en-US" sz="1000" dirty="0">
                <a:solidFill>
                  <a:schemeClr val="tx1"/>
                </a:solidFill>
                <a:ea typeface="+mn-lt"/>
                <a:cs typeface="+mn-lt"/>
              </a:rPr>
              <a:t>11. Depth tracking</a:t>
            </a:r>
          </a:p>
          <a:p>
            <a:r>
              <a:rPr lang="en-US" sz="1000" dirty="0">
                <a:solidFill>
                  <a:schemeClr val="tx1"/>
                </a:solidFill>
                <a:ea typeface="+mn-lt"/>
                <a:cs typeface="+mn-lt"/>
              </a:rPr>
              <a:t>12. Light effects</a:t>
            </a:r>
          </a:p>
          <a:p>
            <a:endParaRPr lang="en-US" sz="300" b="1" dirty="0">
              <a:solidFill>
                <a:schemeClr val="tx1"/>
              </a:solidFill>
              <a:ea typeface="+mn-lt"/>
              <a:cs typeface="+mn-lt"/>
            </a:endParaRPr>
          </a:p>
          <a:p>
            <a:r>
              <a:rPr lang="en-US" sz="1000" b="1" dirty="0">
                <a:solidFill>
                  <a:schemeClr val="tx1"/>
                </a:solidFill>
                <a:ea typeface="+mn-lt"/>
                <a:cs typeface="+mn-lt"/>
              </a:rPr>
              <a:t>2. Rendering capabilities: Rendering speed is affected by network connection + rendering engine’s design + hardware capabilities, and therefore not assessed here.</a:t>
            </a:r>
            <a:endParaRPr lang="en-US" sz="1000" dirty="0">
              <a:solidFill>
                <a:schemeClr val="tx1"/>
              </a:solidFill>
              <a:ea typeface="+mn-lt"/>
              <a:cs typeface="+mn-lt"/>
            </a:endParaRPr>
          </a:p>
          <a:p>
            <a:r>
              <a:rPr lang="en-US" sz="1000" dirty="0">
                <a:solidFill>
                  <a:schemeClr val="tx1"/>
                </a:solidFill>
                <a:ea typeface="+mn-lt"/>
                <a:cs typeface="+mn-lt"/>
              </a:rPr>
              <a:t>1. Light estimation: more realistic rendering</a:t>
            </a:r>
          </a:p>
          <a:p>
            <a:r>
              <a:rPr lang="en-US" sz="1000" dirty="0">
                <a:solidFill>
                  <a:schemeClr val="tx1"/>
                </a:solidFill>
                <a:ea typeface="+mn-lt"/>
                <a:cs typeface="+mn-lt"/>
              </a:rPr>
              <a:t>2. Occlusion: more realistic rendering</a:t>
            </a:r>
          </a:p>
          <a:p>
            <a:endParaRPr lang="en-US" sz="300" dirty="0">
              <a:solidFill>
                <a:schemeClr val="tx1"/>
              </a:solidFill>
              <a:ea typeface="+mn-lt"/>
              <a:cs typeface="+mn-lt"/>
            </a:endParaRPr>
          </a:p>
          <a:p>
            <a:r>
              <a:rPr lang="en-US" sz="1000" b="1" dirty="0">
                <a:solidFill>
                  <a:schemeClr val="tx1"/>
                </a:solidFill>
                <a:ea typeface="+mn-lt"/>
                <a:cs typeface="+mn-lt"/>
              </a:rPr>
              <a:t>3. Ease of development: </a:t>
            </a:r>
            <a:endParaRPr lang="en-US" sz="1000" dirty="0">
              <a:solidFill>
                <a:schemeClr val="tx1"/>
              </a:solidFill>
              <a:ea typeface="+mn-lt"/>
              <a:cs typeface="+mn-lt"/>
            </a:endParaRPr>
          </a:p>
          <a:p>
            <a:r>
              <a:rPr lang="en-US" sz="1000" dirty="0">
                <a:solidFill>
                  <a:schemeClr val="tx1"/>
                </a:solidFill>
                <a:ea typeface="+mn-lt"/>
                <a:cs typeface="+mn-lt"/>
              </a:rPr>
              <a:t>1. Integration with other AR dev. tools: checks which tracking engine integrates with which rendering engine</a:t>
            </a:r>
          </a:p>
          <a:p>
            <a:r>
              <a:rPr lang="en-US" sz="1000" dirty="0">
                <a:solidFill>
                  <a:schemeClr val="tx1"/>
                </a:solidFill>
                <a:ea typeface="+mn-lt"/>
                <a:cs typeface="+mn-lt"/>
              </a:rPr>
              <a:t>2. Simulation/ remote testing:</a:t>
            </a:r>
          </a:p>
          <a:p>
            <a:r>
              <a:rPr lang="en-US" sz="1000" dirty="0">
                <a:solidFill>
                  <a:schemeClr val="tx1"/>
                </a:solidFill>
                <a:ea typeface="+mn-lt"/>
                <a:cs typeface="+mn-lt"/>
              </a:rPr>
              <a:t>3. No-code/ low-code development</a:t>
            </a:r>
            <a:endParaRPr lang="en-US" sz="300" dirty="0">
              <a:solidFill>
                <a:schemeClr val="tx1"/>
              </a:solidFill>
              <a:ea typeface="+mn-lt"/>
              <a:cs typeface="+mn-lt"/>
            </a:endParaRPr>
          </a:p>
          <a:p>
            <a:r>
              <a:rPr lang="en-US" sz="1000" b="1" dirty="0">
                <a:solidFill>
                  <a:schemeClr val="tx1"/>
                </a:solidFill>
                <a:ea typeface="+mn-lt"/>
                <a:cs typeface="+mn-lt"/>
              </a:rPr>
              <a:t>4. Licensing cost</a:t>
            </a:r>
            <a:endParaRPr lang="en-US" sz="1000" dirty="0">
              <a:solidFill>
                <a:schemeClr val="tx1"/>
              </a:solidFill>
              <a:ea typeface="+mn-lt"/>
              <a:cs typeface="+mn-lt"/>
            </a:endParaRPr>
          </a:p>
          <a:p>
            <a:r>
              <a:rPr lang="en-US" sz="1000" dirty="0">
                <a:solidFill>
                  <a:schemeClr val="tx1"/>
                </a:solidFill>
                <a:ea typeface="+mn-lt"/>
                <a:cs typeface="+mn-lt"/>
              </a:rPr>
              <a:t>1. Open-source: yes/ no</a:t>
            </a:r>
          </a:p>
          <a:p>
            <a:endParaRPr lang="en-US" sz="1000" b="1" dirty="0">
              <a:solidFill>
                <a:schemeClr val="tx1"/>
              </a:solidFill>
              <a:cs typeface="Calibri"/>
            </a:endParaRPr>
          </a:p>
          <a:p>
            <a:pPr algn="ctr"/>
            <a:endParaRPr lang="en-US" sz="1000" dirty="0">
              <a:solidFill>
                <a:schemeClr val="tx1"/>
              </a:solidFill>
            </a:endParaRPr>
          </a:p>
        </p:txBody>
      </p:sp>
      <p:sp>
        <p:nvSpPr>
          <p:cNvPr id="44" name="Rectangle 43">
            <a:extLst>
              <a:ext uri="{FF2B5EF4-FFF2-40B4-BE49-F238E27FC236}">
                <a16:creationId xmlns:a16="http://schemas.microsoft.com/office/drawing/2014/main" id="{400E891D-9782-28BD-D902-C8FEED7EDE49}"/>
              </a:ext>
            </a:extLst>
          </p:cNvPr>
          <p:cNvSpPr/>
          <p:nvPr/>
        </p:nvSpPr>
        <p:spPr>
          <a:xfrm>
            <a:off x="9057640" y="1883006"/>
            <a:ext cx="1296000" cy="459399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Activities:</a:t>
            </a:r>
          </a:p>
          <a:p>
            <a:r>
              <a:rPr lang="en-US" sz="1000" b="1" dirty="0">
                <a:solidFill>
                  <a:schemeClr val="tx1"/>
                </a:solidFill>
                <a:ea typeface="+mn-lt"/>
                <a:cs typeface="+mn-lt"/>
              </a:rPr>
              <a:t>1. Refine process requirements collected from Discovery phase</a:t>
            </a:r>
          </a:p>
          <a:p>
            <a:r>
              <a:rPr lang="en-US" sz="1000" dirty="0">
                <a:solidFill>
                  <a:schemeClr val="tx1"/>
                </a:solidFill>
                <a:cs typeface="Calibri"/>
              </a:rPr>
              <a:t>&gt; Functional requirements are captured as user stories</a:t>
            </a:r>
          </a:p>
          <a:p>
            <a:r>
              <a:rPr lang="en-US" sz="1000" dirty="0">
                <a:solidFill>
                  <a:schemeClr val="tx1"/>
                </a:solidFill>
                <a:cs typeface="Calibri"/>
              </a:rPr>
              <a:t>&gt; Non-functional requirements are used as part of acceptance criteria for relevant user stories</a:t>
            </a: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5" name="Rectangle 4">
            <a:extLst>
              <a:ext uri="{FF2B5EF4-FFF2-40B4-BE49-F238E27FC236}">
                <a16:creationId xmlns:a16="http://schemas.microsoft.com/office/drawing/2014/main" id="{66C93C99-543D-9F18-84FA-3BB269F0BF82}"/>
              </a:ext>
            </a:extLst>
          </p:cNvPr>
          <p:cNvSpPr/>
          <p:nvPr/>
        </p:nvSpPr>
        <p:spPr>
          <a:xfrm>
            <a:off x="5986998" y="5855169"/>
            <a:ext cx="2952000" cy="180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C85C2F-2B6C-889C-72B9-ED8B1FBA07FF}"/>
              </a:ext>
            </a:extLst>
          </p:cNvPr>
          <p:cNvSpPr/>
          <p:nvPr/>
        </p:nvSpPr>
        <p:spPr>
          <a:xfrm>
            <a:off x="5972249" y="2595771"/>
            <a:ext cx="2952000" cy="1692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AA1ED6-F952-4A6E-6A10-44C2434D56BB}"/>
              </a:ext>
            </a:extLst>
          </p:cNvPr>
          <p:cNvSpPr/>
          <p:nvPr/>
        </p:nvSpPr>
        <p:spPr>
          <a:xfrm>
            <a:off x="9093646" y="3296198"/>
            <a:ext cx="1196006" cy="328357"/>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8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4" grpId="0" animBg="1"/>
      <p:bldP spid="5" grpId="0" animBg="1"/>
      <p:bldP spid="5" grpId="1" animBg="1"/>
      <p:bldP spid="6" grpId="0" animBg="1"/>
      <p:bldP spid="6" grpId="1" animBg="1"/>
      <p:bldP spid="8" grpId="0" animBg="1"/>
      <p:bldP spid="8" grpId="1"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METHODOLOGY: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72" name="Rectangle 71">
            <a:extLst>
              <a:ext uri="{FF2B5EF4-FFF2-40B4-BE49-F238E27FC236}">
                <a16:creationId xmlns:a16="http://schemas.microsoft.com/office/drawing/2014/main" id="{61194D80-B18A-B30F-117A-6C229C685B83}"/>
              </a:ext>
            </a:extLst>
          </p:cNvPr>
          <p:cNvSpPr/>
          <p:nvPr/>
        </p:nvSpPr>
        <p:spPr>
          <a:xfrm>
            <a:off x="5952728" y="1883007"/>
            <a:ext cx="3060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Tracking and rendering engines are benchmarked using the following criteria. </a:t>
            </a:r>
          </a:p>
          <a:p>
            <a:endParaRPr lang="en-US" sz="300" dirty="0">
              <a:solidFill>
                <a:schemeClr val="tx1"/>
              </a:solidFill>
              <a:ea typeface="+mn-lt"/>
              <a:cs typeface="+mn-lt"/>
            </a:endParaRPr>
          </a:p>
          <a:p>
            <a:r>
              <a:rPr lang="en-US" sz="1000" b="1" dirty="0">
                <a:solidFill>
                  <a:schemeClr val="tx1"/>
                </a:solidFill>
                <a:ea typeface="+mn-lt"/>
                <a:cs typeface="+mn-lt"/>
              </a:rPr>
              <a:t>1. Tracking capabilities: Different use cases require different tracking capabilities</a:t>
            </a:r>
            <a:endParaRPr lang="en-US" sz="1000" dirty="0">
              <a:solidFill>
                <a:schemeClr val="tx1"/>
              </a:solidFill>
              <a:ea typeface="+mn-lt"/>
              <a:cs typeface="+mn-lt"/>
            </a:endParaRPr>
          </a:p>
          <a:p>
            <a:r>
              <a:rPr lang="en-US" sz="1000" dirty="0">
                <a:solidFill>
                  <a:schemeClr val="tx1"/>
                </a:solidFill>
                <a:ea typeface="+mn-lt"/>
                <a:cs typeface="+mn-lt"/>
              </a:rPr>
              <a:t>1-2. Fiducial + image tracking</a:t>
            </a:r>
          </a:p>
          <a:p>
            <a:r>
              <a:rPr lang="en-US" sz="1000" dirty="0">
                <a:solidFill>
                  <a:schemeClr val="tx1"/>
                </a:solidFill>
                <a:ea typeface="+mn-lt"/>
                <a:cs typeface="+mn-lt"/>
              </a:rPr>
              <a:t>3. Object tracking</a:t>
            </a:r>
          </a:p>
          <a:p>
            <a:r>
              <a:rPr lang="en-US" sz="1000" dirty="0">
                <a:solidFill>
                  <a:schemeClr val="tx1"/>
                </a:solidFill>
                <a:ea typeface="+mn-lt"/>
                <a:cs typeface="+mn-lt"/>
              </a:rPr>
              <a:t>4. Face tracking</a:t>
            </a:r>
          </a:p>
          <a:p>
            <a:r>
              <a:rPr lang="en-US" sz="1000" dirty="0">
                <a:solidFill>
                  <a:schemeClr val="tx1"/>
                </a:solidFill>
                <a:ea typeface="+mn-lt"/>
                <a:cs typeface="+mn-lt"/>
              </a:rPr>
              <a:t>5. Location tracking</a:t>
            </a:r>
          </a:p>
          <a:p>
            <a:r>
              <a:rPr lang="en-US" sz="1000" dirty="0">
                <a:solidFill>
                  <a:schemeClr val="tx1"/>
                </a:solidFill>
                <a:ea typeface="+mn-lt"/>
                <a:cs typeface="+mn-lt"/>
              </a:rPr>
              <a:t>6. Surface tracking</a:t>
            </a:r>
          </a:p>
          <a:p>
            <a:r>
              <a:rPr lang="en-US" sz="1000" dirty="0">
                <a:solidFill>
                  <a:schemeClr val="tx1"/>
                </a:solidFill>
                <a:ea typeface="+mn-lt"/>
                <a:cs typeface="+mn-lt"/>
              </a:rPr>
              <a:t>7. Spatial tracking</a:t>
            </a:r>
          </a:p>
          <a:p>
            <a:r>
              <a:rPr lang="en-US" sz="1000" dirty="0">
                <a:solidFill>
                  <a:schemeClr val="tx1"/>
                </a:solidFill>
                <a:ea typeface="+mn-lt"/>
                <a:cs typeface="+mn-lt"/>
              </a:rPr>
              <a:t>8. Other tracking techniques</a:t>
            </a:r>
          </a:p>
          <a:p>
            <a:r>
              <a:rPr lang="en-US" sz="1000" dirty="0">
                <a:solidFill>
                  <a:schemeClr val="tx1"/>
                </a:solidFill>
                <a:ea typeface="+mn-lt"/>
                <a:cs typeface="+mn-lt"/>
              </a:rPr>
              <a:t>9. Multi-marker tracking</a:t>
            </a:r>
          </a:p>
          <a:p>
            <a:r>
              <a:rPr lang="en-US" sz="1000" dirty="0">
                <a:solidFill>
                  <a:schemeClr val="tx1"/>
                </a:solidFill>
                <a:ea typeface="+mn-lt"/>
                <a:cs typeface="+mn-lt"/>
              </a:rPr>
              <a:t>10. Multi-user AR session</a:t>
            </a:r>
          </a:p>
          <a:p>
            <a:r>
              <a:rPr lang="en-US" sz="1000" dirty="0">
                <a:solidFill>
                  <a:schemeClr val="tx1"/>
                </a:solidFill>
                <a:ea typeface="+mn-lt"/>
                <a:cs typeface="+mn-lt"/>
              </a:rPr>
              <a:t>11. Depth tracking</a:t>
            </a:r>
          </a:p>
          <a:p>
            <a:r>
              <a:rPr lang="en-US" sz="1000" dirty="0">
                <a:solidFill>
                  <a:schemeClr val="tx1"/>
                </a:solidFill>
                <a:ea typeface="+mn-lt"/>
                <a:cs typeface="+mn-lt"/>
              </a:rPr>
              <a:t>12. Light effects</a:t>
            </a:r>
          </a:p>
          <a:p>
            <a:endParaRPr lang="en-US" sz="300" b="1" dirty="0">
              <a:solidFill>
                <a:schemeClr val="tx1"/>
              </a:solidFill>
              <a:ea typeface="+mn-lt"/>
              <a:cs typeface="+mn-lt"/>
            </a:endParaRPr>
          </a:p>
          <a:p>
            <a:r>
              <a:rPr lang="en-US" sz="1000" b="1" dirty="0">
                <a:solidFill>
                  <a:schemeClr val="tx1"/>
                </a:solidFill>
                <a:ea typeface="+mn-lt"/>
                <a:cs typeface="+mn-lt"/>
              </a:rPr>
              <a:t>2. Rendering capabilities: Rendering speed is affected by network connection + rendering engine’s design + hardware capabilities, and therefore not assessed here.</a:t>
            </a:r>
            <a:endParaRPr lang="en-US" sz="1000" dirty="0">
              <a:solidFill>
                <a:schemeClr val="tx1"/>
              </a:solidFill>
              <a:ea typeface="+mn-lt"/>
              <a:cs typeface="+mn-lt"/>
            </a:endParaRPr>
          </a:p>
          <a:p>
            <a:r>
              <a:rPr lang="en-US" sz="1000" dirty="0">
                <a:solidFill>
                  <a:schemeClr val="tx1"/>
                </a:solidFill>
                <a:ea typeface="+mn-lt"/>
                <a:cs typeface="+mn-lt"/>
              </a:rPr>
              <a:t>1. Light estimation: more realistic rendering</a:t>
            </a:r>
          </a:p>
          <a:p>
            <a:r>
              <a:rPr lang="en-US" sz="1000" dirty="0">
                <a:solidFill>
                  <a:schemeClr val="tx1"/>
                </a:solidFill>
                <a:ea typeface="+mn-lt"/>
                <a:cs typeface="+mn-lt"/>
              </a:rPr>
              <a:t>2. Occlusion: more realistic rendering</a:t>
            </a:r>
          </a:p>
          <a:p>
            <a:endParaRPr lang="en-US" sz="300" dirty="0">
              <a:solidFill>
                <a:schemeClr val="tx1"/>
              </a:solidFill>
              <a:ea typeface="+mn-lt"/>
              <a:cs typeface="+mn-lt"/>
            </a:endParaRPr>
          </a:p>
          <a:p>
            <a:r>
              <a:rPr lang="en-US" sz="1000" b="1" dirty="0">
                <a:solidFill>
                  <a:schemeClr val="tx1"/>
                </a:solidFill>
                <a:ea typeface="+mn-lt"/>
                <a:cs typeface="+mn-lt"/>
              </a:rPr>
              <a:t>3. Ease of development: </a:t>
            </a:r>
            <a:endParaRPr lang="en-US" sz="1000" dirty="0">
              <a:solidFill>
                <a:schemeClr val="tx1"/>
              </a:solidFill>
              <a:ea typeface="+mn-lt"/>
              <a:cs typeface="+mn-lt"/>
            </a:endParaRPr>
          </a:p>
          <a:p>
            <a:r>
              <a:rPr lang="en-US" sz="1000" dirty="0">
                <a:solidFill>
                  <a:schemeClr val="tx1"/>
                </a:solidFill>
                <a:ea typeface="+mn-lt"/>
                <a:cs typeface="+mn-lt"/>
              </a:rPr>
              <a:t>1. Integration with other AR dev. tools: checks which tracking engine integrates with which rendering engine</a:t>
            </a:r>
          </a:p>
          <a:p>
            <a:r>
              <a:rPr lang="en-US" sz="1000" dirty="0">
                <a:solidFill>
                  <a:schemeClr val="tx1"/>
                </a:solidFill>
                <a:ea typeface="+mn-lt"/>
                <a:cs typeface="+mn-lt"/>
              </a:rPr>
              <a:t>2. Simulation/ remote testing:</a:t>
            </a:r>
          </a:p>
          <a:p>
            <a:r>
              <a:rPr lang="en-US" sz="1000" dirty="0">
                <a:solidFill>
                  <a:schemeClr val="tx1"/>
                </a:solidFill>
                <a:ea typeface="+mn-lt"/>
                <a:cs typeface="+mn-lt"/>
              </a:rPr>
              <a:t>3. No-code/ low-code development</a:t>
            </a:r>
            <a:endParaRPr lang="en-US" sz="300" dirty="0">
              <a:solidFill>
                <a:schemeClr val="tx1"/>
              </a:solidFill>
              <a:ea typeface="+mn-lt"/>
              <a:cs typeface="+mn-lt"/>
            </a:endParaRPr>
          </a:p>
          <a:p>
            <a:r>
              <a:rPr lang="en-US" sz="1000" b="1" dirty="0">
                <a:solidFill>
                  <a:schemeClr val="tx1"/>
                </a:solidFill>
                <a:ea typeface="+mn-lt"/>
                <a:cs typeface="+mn-lt"/>
              </a:rPr>
              <a:t>4. Licensing cost</a:t>
            </a:r>
            <a:endParaRPr lang="en-US" sz="1000" dirty="0">
              <a:solidFill>
                <a:schemeClr val="tx1"/>
              </a:solidFill>
              <a:ea typeface="+mn-lt"/>
              <a:cs typeface="+mn-lt"/>
            </a:endParaRPr>
          </a:p>
          <a:p>
            <a:r>
              <a:rPr lang="en-US" sz="1000" dirty="0">
                <a:solidFill>
                  <a:schemeClr val="tx1"/>
                </a:solidFill>
                <a:ea typeface="+mn-lt"/>
                <a:cs typeface="+mn-lt"/>
              </a:rPr>
              <a:t>1. Open-source: yes/ no</a:t>
            </a:r>
          </a:p>
          <a:p>
            <a:endParaRPr lang="en-US" sz="1000" b="1" dirty="0">
              <a:solidFill>
                <a:schemeClr val="tx1"/>
              </a:solidFill>
              <a:cs typeface="Calibri"/>
            </a:endParaRPr>
          </a:p>
          <a:p>
            <a:pPr algn="ctr"/>
            <a:endParaRPr lang="en-US" sz="1000" dirty="0">
              <a:solidFill>
                <a:schemeClr val="tx1"/>
              </a:solidFill>
            </a:endParaRPr>
          </a:p>
        </p:txBody>
      </p:sp>
      <p:sp>
        <p:nvSpPr>
          <p:cNvPr id="44" name="Rectangle 43">
            <a:extLst>
              <a:ext uri="{FF2B5EF4-FFF2-40B4-BE49-F238E27FC236}">
                <a16:creationId xmlns:a16="http://schemas.microsoft.com/office/drawing/2014/main" id="{400E891D-9782-28BD-D902-C8FEED7EDE49}"/>
              </a:ext>
            </a:extLst>
          </p:cNvPr>
          <p:cNvSpPr/>
          <p:nvPr/>
        </p:nvSpPr>
        <p:spPr>
          <a:xfrm>
            <a:off x="9057640" y="1883006"/>
            <a:ext cx="1296000" cy="459399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Activities:</a:t>
            </a:r>
          </a:p>
          <a:p>
            <a:r>
              <a:rPr lang="en-US" sz="1000" b="1" dirty="0">
                <a:solidFill>
                  <a:schemeClr val="tx1"/>
                </a:solidFill>
                <a:ea typeface="+mn-lt"/>
                <a:cs typeface="+mn-lt"/>
              </a:rPr>
              <a:t>1. Refine process requirements collected from Discovery phase</a:t>
            </a:r>
          </a:p>
          <a:p>
            <a:r>
              <a:rPr lang="en-US" sz="1000" dirty="0">
                <a:solidFill>
                  <a:schemeClr val="tx1"/>
                </a:solidFill>
                <a:cs typeface="Calibri"/>
              </a:rPr>
              <a:t>&gt; Functional requirements are captured as user stories</a:t>
            </a:r>
          </a:p>
          <a:p>
            <a:r>
              <a:rPr lang="en-US" sz="1000" dirty="0">
                <a:solidFill>
                  <a:schemeClr val="tx1"/>
                </a:solidFill>
                <a:cs typeface="Calibri"/>
              </a:rPr>
              <a:t>&gt; Non-functional requirements are used as part of acceptance criteria for relevant user stories</a:t>
            </a: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Tree>
    <p:extLst>
      <p:ext uri="{BB962C8B-B14F-4D97-AF65-F5344CB8AC3E}">
        <p14:creationId xmlns:p14="http://schemas.microsoft.com/office/powerpoint/2010/main" val="198897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2398670" cy="523220"/>
            </a:xfrm>
            <a:prstGeom prst="rect">
              <a:avLst/>
            </a:prstGeom>
            <a:noFill/>
          </p:spPr>
          <p:txBody>
            <a:bodyPr wrap="none" rtlCol="0">
              <a:spAutoFit/>
            </a:bodyPr>
            <a:lstStyle/>
            <a:p>
              <a:r>
                <a:rPr lang="en-US" sz="2800" b="1" dirty="0">
                  <a:solidFill>
                    <a:srgbClr val="A100FF"/>
                  </a:solidFill>
                </a:rPr>
                <a:t>Key Takeaways</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
        <p:nvSpPr>
          <p:cNvPr id="2" name="TextBox 1">
            <a:extLst>
              <a:ext uri="{FF2B5EF4-FFF2-40B4-BE49-F238E27FC236}">
                <a16:creationId xmlns:a16="http://schemas.microsoft.com/office/drawing/2014/main" id="{3D88BD99-1294-B89D-03A2-7CC1EB51BA54}"/>
              </a:ext>
            </a:extLst>
          </p:cNvPr>
          <p:cNvSpPr txBox="1"/>
          <p:nvPr/>
        </p:nvSpPr>
        <p:spPr>
          <a:xfrm>
            <a:off x="962764" y="1195532"/>
            <a:ext cx="9872384" cy="3170099"/>
          </a:xfrm>
          <a:prstGeom prst="rect">
            <a:avLst/>
          </a:prstGeom>
          <a:noFill/>
        </p:spPr>
        <p:txBody>
          <a:bodyPr wrap="square" rtlCol="0">
            <a:spAutoFit/>
          </a:bodyPr>
          <a:lstStyle/>
          <a:p>
            <a:r>
              <a:rPr lang="en-US" sz="2800" b="1" dirty="0"/>
              <a:t>AR by itself = cool…</a:t>
            </a:r>
          </a:p>
          <a:p>
            <a:r>
              <a:rPr lang="en-US" dirty="0"/>
              <a:t>But AR when combined with the right technologies (IoT, AI, etc.) for the right use cases = superpower.</a:t>
            </a:r>
          </a:p>
          <a:p>
            <a:endParaRPr lang="en-US" dirty="0"/>
          </a:p>
          <a:p>
            <a:r>
              <a:rPr lang="en-US" sz="2800" b="1" dirty="0"/>
              <a:t>First times are beautiful. So are second’s and third’s.</a:t>
            </a:r>
            <a:r>
              <a:rPr lang="en-US" b="1" dirty="0"/>
              <a:t> </a:t>
            </a:r>
          </a:p>
          <a:p>
            <a:r>
              <a:rPr lang="en-US" dirty="0"/>
              <a:t>AR as uncharted territory.</a:t>
            </a:r>
          </a:p>
          <a:p>
            <a:r>
              <a:rPr lang="en-US" dirty="0"/>
              <a:t>Transitioning from GCP to AWS.</a:t>
            </a:r>
          </a:p>
          <a:p>
            <a:r>
              <a:rPr lang="en-US" dirty="0"/>
              <a:t>First time setting up CI/CD + </a:t>
            </a:r>
            <a:r>
              <a:rPr lang="en-US" dirty="0" err="1"/>
              <a:t>IaC</a:t>
            </a:r>
            <a:r>
              <a:rPr lang="en-US" dirty="0"/>
              <a:t> templates.</a:t>
            </a:r>
          </a:p>
          <a:p>
            <a:r>
              <a:rPr lang="en-US" dirty="0"/>
              <a:t>There are always better ways to do things. </a:t>
            </a:r>
          </a:p>
          <a:p>
            <a:endParaRPr lang="en-US" dirty="0"/>
          </a:p>
          <a:p>
            <a:endParaRPr lang="en-US" dirty="0"/>
          </a:p>
        </p:txBody>
      </p:sp>
      <p:pic>
        <p:nvPicPr>
          <p:cNvPr id="3074" name="Picture 2" descr="Thank You Gif - IceGif">
            <a:extLst>
              <a:ext uri="{FF2B5EF4-FFF2-40B4-BE49-F238E27FC236}">
                <a16:creationId xmlns:a16="http://schemas.microsoft.com/office/drawing/2014/main" id="{FD8F42FB-FC0B-1C49-B383-A4F457017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062" y="4063256"/>
            <a:ext cx="3671568" cy="241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95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10211642" cy="523220"/>
          </a:xfrm>
          <a:prstGeom prst="rect">
            <a:avLst/>
          </a:prstGeom>
          <a:noFill/>
        </p:spPr>
        <p:txBody>
          <a:bodyPr wrap="none" rtlCol="0">
            <a:spAutoFit/>
          </a:bodyPr>
          <a:lstStyle/>
          <a:p>
            <a:r>
              <a:rPr lang="en-US" sz="2800" b="1" dirty="0">
                <a:solidFill>
                  <a:srgbClr val="A100FF"/>
                </a:solidFill>
              </a:rPr>
              <a:t>Appendix: Definition Table of Characteristics of Ideal Process for AR</a:t>
            </a:r>
          </a:p>
        </p:txBody>
      </p:sp>
      <p:graphicFrame>
        <p:nvGraphicFramePr>
          <p:cNvPr id="6" name="Table 6">
            <a:extLst>
              <a:ext uri="{FF2B5EF4-FFF2-40B4-BE49-F238E27FC236}">
                <a16:creationId xmlns:a16="http://schemas.microsoft.com/office/drawing/2014/main" id="{92F917DD-F815-9ACA-0686-316862635B7F}"/>
              </a:ext>
            </a:extLst>
          </p:cNvPr>
          <p:cNvGraphicFramePr>
            <a:graphicFrameLocks noGrp="1"/>
          </p:cNvGraphicFramePr>
          <p:nvPr>
            <p:extLst>
              <p:ext uri="{D42A27DB-BD31-4B8C-83A1-F6EECF244321}">
                <p14:modId xmlns:p14="http://schemas.microsoft.com/office/powerpoint/2010/main" val="3491114951"/>
              </p:ext>
            </p:extLst>
          </p:nvPr>
        </p:nvGraphicFramePr>
        <p:xfrm>
          <a:off x="203200" y="546100"/>
          <a:ext cx="11741150" cy="5948680"/>
        </p:xfrm>
        <a:graphic>
          <a:graphicData uri="http://schemas.openxmlformats.org/drawingml/2006/table">
            <a:tbl>
              <a:tblPr firstRow="1" bandRow="1">
                <a:tableStyleId>{5940675A-B579-460E-94D1-54222C63F5DA}</a:tableStyleId>
              </a:tblPr>
              <a:tblGrid>
                <a:gridCol w="311548">
                  <a:extLst>
                    <a:ext uri="{9D8B030D-6E8A-4147-A177-3AD203B41FA5}">
                      <a16:colId xmlns:a16="http://schemas.microsoft.com/office/drawing/2014/main" val="1346499557"/>
                    </a:ext>
                  </a:extLst>
                </a:gridCol>
                <a:gridCol w="1649388">
                  <a:extLst>
                    <a:ext uri="{9D8B030D-6E8A-4147-A177-3AD203B41FA5}">
                      <a16:colId xmlns:a16="http://schemas.microsoft.com/office/drawing/2014/main" val="970833847"/>
                    </a:ext>
                  </a:extLst>
                </a:gridCol>
                <a:gridCol w="9780214">
                  <a:extLst>
                    <a:ext uri="{9D8B030D-6E8A-4147-A177-3AD203B41FA5}">
                      <a16:colId xmlns:a16="http://schemas.microsoft.com/office/drawing/2014/main" val="2062255245"/>
                    </a:ext>
                  </a:extLst>
                </a:gridCol>
              </a:tblGrid>
              <a:tr h="370840">
                <a:tc>
                  <a:txBody>
                    <a:bodyPr/>
                    <a:lstStyle/>
                    <a:p>
                      <a:r>
                        <a:rPr lang="en-US" sz="1200" dirty="0">
                          <a:solidFill>
                            <a:schemeClr val="bg1"/>
                          </a:solidFill>
                        </a:rPr>
                        <a:t>#</a:t>
                      </a:r>
                    </a:p>
                  </a:txBody>
                  <a:tcPr>
                    <a:solidFill>
                      <a:srgbClr val="A100FF"/>
                    </a:solidFill>
                  </a:tcPr>
                </a:tc>
                <a:tc>
                  <a:txBody>
                    <a:bodyPr/>
                    <a:lstStyle/>
                    <a:p>
                      <a:r>
                        <a:rPr lang="en-US" sz="1200" dirty="0">
                          <a:solidFill>
                            <a:schemeClr val="bg1"/>
                          </a:solidFill>
                        </a:rPr>
                        <a:t>Process Characteristic</a:t>
                      </a:r>
                    </a:p>
                  </a:txBody>
                  <a:tcPr>
                    <a:solidFill>
                      <a:srgbClr val="A100FF"/>
                    </a:solidFill>
                  </a:tcPr>
                </a:tc>
                <a:tc>
                  <a:txBody>
                    <a:bodyPr/>
                    <a:lstStyle/>
                    <a:p>
                      <a:r>
                        <a:rPr lang="en-US" sz="1200" dirty="0">
                          <a:solidFill>
                            <a:schemeClr val="bg1"/>
                          </a:solidFill>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t>1</a:t>
                      </a:r>
                    </a:p>
                  </a:txBody>
                  <a:tcPr/>
                </a:tc>
                <a:tc>
                  <a:txBody>
                    <a:bodyPr/>
                    <a:lstStyle/>
                    <a:p>
                      <a:r>
                        <a:rPr lang="en-US" sz="1200" dirty="0"/>
                        <a:t>Location-based context</a:t>
                      </a:r>
                    </a:p>
                  </a:txBody>
                  <a:tcPr/>
                </a:tc>
                <a:tc>
                  <a:txBody>
                    <a:bodyPr/>
                    <a:lstStyle/>
                    <a:p>
                      <a:r>
                        <a:rPr lang="en-US" sz="1200" dirty="0"/>
                        <a:t>A process is ideal for AR when worker productivity is improved when provided location-based context i.e., (real-time) information as anchored to a physical object or environment.</a:t>
                      </a:r>
                    </a:p>
                    <a:p>
                      <a:endParaRPr lang="en-US" sz="1200" dirty="0"/>
                    </a:p>
                    <a:p>
                      <a:r>
                        <a:rPr lang="en-US" sz="1200" dirty="0"/>
                        <a:t>For example, a shopfloor manager can view an AR dashboard with real-time sensor data as anchored to a physical equipment to quickly inspect the current status of the equipment. Another example is an AR-guided work instructions anchored to a physical machine which allows workers to approach the machine and access the work instructions on demand as the worker carry out a complex task (</a:t>
                      </a:r>
                      <a:r>
                        <a:rPr lang="en-US" sz="1200" dirty="0">
                          <a:hlinkClick r:id="rId2"/>
                        </a:rPr>
                        <a:t>video</a:t>
                      </a:r>
                      <a:r>
                        <a:rPr lang="en-US" sz="1200" dirty="0"/>
                        <a:t>). </a:t>
                      </a:r>
                    </a:p>
                    <a:p>
                      <a:endParaRPr lang="en-US" sz="1200" dirty="0"/>
                    </a:p>
                  </a:txBody>
                  <a:tcPr/>
                </a:tc>
                <a:extLst>
                  <a:ext uri="{0D108BD9-81ED-4DB2-BD59-A6C34878D82A}">
                    <a16:rowId xmlns:a16="http://schemas.microsoft.com/office/drawing/2014/main" val="402770639"/>
                  </a:ext>
                </a:extLst>
              </a:tr>
              <a:tr h="370840">
                <a:tc>
                  <a:txBody>
                    <a:bodyPr/>
                    <a:lstStyle/>
                    <a:p>
                      <a:r>
                        <a:rPr lang="en-US" sz="1200" dirty="0"/>
                        <a:t>2</a:t>
                      </a:r>
                    </a:p>
                  </a:txBody>
                  <a:tcPr/>
                </a:tc>
                <a:tc>
                  <a:txBody>
                    <a:bodyPr/>
                    <a:lstStyle/>
                    <a:p>
                      <a:r>
                        <a:rPr lang="en-US" sz="1200" dirty="0"/>
                        <a:t>Hard-to-simulate environment</a:t>
                      </a:r>
                    </a:p>
                  </a:txBody>
                  <a:tcPr/>
                </a:tc>
                <a:tc>
                  <a:txBody>
                    <a:bodyPr/>
                    <a:lstStyle/>
                    <a:p>
                      <a:r>
                        <a:rPr lang="en-US" sz="1200" dirty="0"/>
                        <a:t>A process is ideal for AR when worker productivity is improved  when allowed to interact with AR contents which are hard to be simulated otherwise in real life.</a:t>
                      </a:r>
                    </a:p>
                    <a:p>
                      <a:endParaRPr lang="en-US" sz="1200" dirty="0"/>
                    </a:p>
                    <a:p>
                      <a:r>
                        <a:rPr lang="en-US" sz="1200" dirty="0"/>
                        <a:t>For example, instead of relying on 2D medical scan images, surgeons can view a 3D model of a patient anatomy for pre-surgical planning. In this case, patient anatomy is considered a hard-to-simulate environment. Additional examples are AR-enabled product prototyping (experimenting with different design before actual product fabrication), 3D mesh of a crime scene (</a:t>
                      </a:r>
                      <a:r>
                        <a:rPr lang="en-US" sz="1200" dirty="0">
                          <a:hlinkClick r:id="rId3"/>
                        </a:rPr>
                        <a:t>video</a:t>
                      </a:r>
                      <a:r>
                        <a:rPr lang="en-US" sz="1200" dirty="0"/>
                        <a:t>), construction planning (</a:t>
                      </a:r>
                      <a:r>
                        <a:rPr lang="en-US" sz="1200" dirty="0">
                          <a:hlinkClick r:id="rId4"/>
                        </a:rPr>
                        <a:t>video</a:t>
                      </a:r>
                      <a:r>
                        <a:rPr lang="en-US" sz="1200" dirty="0"/>
                        <a:t>), layout planning (</a:t>
                      </a:r>
                      <a:r>
                        <a:rPr lang="en-US" sz="1200" dirty="0">
                          <a:hlinkClick r:id="rId5"/>
                        </a:rPr>
                        <a:t>video</a:t>
                      </a:r>
                      <a:r>
                        <a:rPr lang="en-US" sz="1200" dirty="0"/>
                        <a:t>), and bridge inspection (</a:t>
                      </a:r>
                      <a:r>
                        <a:rPr lang="en-US" sz="1200" dirty="0">
                          <a:hlinkClick r:id="rId6"/>
                        </a:rPr>
                        <a:t>video</a:t>
                      </a:r>
                      <a:r>
                        <a:rPr lang="en-US" sz="1200" dirty="0"/>
                        <a:t>).</a:t>
                      </a:r>
                    </a:p>
                    <a:p>
                      <a:endParaRPr lang="en-US" sz="1200" dirty="0"/>
                    </a:p>
                  </a:txBody>
                  <a:tcPr/>
                </a:tc>
                <a:extLst>
                  <a:ext uri="{0D108BD9-81ED-4DB2-BD59-A6C34878D82A}">
                    <a16:rowId xmlns:a16="http://schemas.microsoft.com/office/drawing/2014/main" val="1031888501"/>
                  </a:ext>
                </a:extLst>
              </a:tr>
              <a:tr h="370840">
                <a:tc>
                  <a:txBody>
                    <a:bodyPr/>
                    <a:lstStyle/>
                    <a:p>
                      <a:r>
                        <a:rPr lang="en-US" sz="1200" dirty="0"/>
                        <a:t>3</a:t>
                      </a:r>
                    </a:p>
                  </a:txBody>
                  <a:tcPr/>
                </a:tc>
                <a:tc>
                  <a:txBody>
                    <a:bodyPr/>
                    <a:lstStyle/>
                    <a:p>
                      <a:r>
                        <a:rPr lang="en-US" sz="1200" dirty="0"/>
                        <a:t>Hands-free access to content</a:t>
                      </a:r>
                    </a:p>
                  </a:txBody>
                  <a:tcPr/>
                </a:tc>
                <a:tc>
                  <a:txBody>
                    <a:bodyPr/>
                    <a:lstStyle/>
                    <a:p>
                      <a:r>
                        <a:rPr lang="en-US" sz="1200" dirty="0"/>
                        <a:t>A process is ideal for AR when worker productivity is improved when provided access to content without having to use their hands.</a:t>
                      </a:r>
                    </a:p>
                    <a:p>
                      <a:endParaRPr lang="en-US" sz="1200" dirty="0"/>
                    </a:p>
                    <a:p>
                      <a:r>
                        <a:rPr lang="en-US" sz="1200" dirty="0"/>
                        <a:t>For example, surgeons can view patient’s medical records during surgeries using voice commands (</a:t>
                      </a:r>
                      <a:r>
                        <a:rPr lang="en-US" sz="1200" dirty="0">
                          <a:hlinkClick r:id="rId7"/>
                        </a:rPr>
                        <a:t>video</a:t>
                      </a:r>
                      <a:r>
                        <a:rPr lang="en-US" sz="1200" dirty="0"/>
                        <a:t>). </a:t>
                      </a:r>
                    </a:p>
                    <a:p>
                      <a:endParaRPr lang="en-US" sz="1200" dirty="0"/>
                    </a:p>
                  </a:txBody>
                  <a:tcPr/>
                </a:tc>
                <a:extLst>
                  <a:ext uri="{0D108BD9-81ED-4DB2-BD59-A6C34878D82A}">
                    <a16:rowId xmlns:a16="http://schemas.microsoft.com/office/drawing/2014/main" val="733785091"/>
                  </a:ext>
                </a:extLst>
              </a:tr>
              <a:tr h="370840">
                <a:tc>
                  <a:txBody>
                    <a:bodyPr/>
                    <a:lstStyle/>
                    <a:p>
                      <a:r>
                        <a:rPr lang="en-US" sz="1200" dirty="0"/>
                        <a:t>4</a:t>
                      </a:r>
                    </a:p>
                  </a:txBody>
                  <a:tcPr/>
                </a:tc>
                <a:tc>
                  <a:txBody>
                    <a:bodyPr/>
                    <a:lstStyle/>
                    <a:p>
                      <a:r>
                        <a:rPr lang="en-US" sz="1200" dirty="0"/>
                        <a:t>Remote assist</a:t>
                      </a:r>
                    </a:p>
                  </a:txBody>
                  <a:tcPr/>
                </a:tc>
                <a:tc>
                  <a:txBody>
                    <a:bodyPr/>
                    <a:lstStyle/>
                    <a:p>
                      <a:r>
                        <a:rPr lang="en-US" sz="1200" dirty="0"/>
                        <a:t>A process is ideal for AR when worker productivity is improved when remote workers can guide and collaborate without geographical constraints.</a:t>
                      </a:r>
                    </a:p>
                    <a:p>
                      <a:endParaRPr lang="en-US" sz="1200" dirty="0"/>
                    </a:p>
                    <a:p>
                      <a:r>
                        <a:rPr lang="en-US" sz="1200" dirty="0"/>
                        <a:t>For example, through live camera streaming, a remote worker can share the same view as the local worker and makes live, virtual annotations on the view to guide the local worker through a task (</a:t>
                      </a:r>
                      <a:r>
                        <a:rPr lang="en-US" sz="1200" dirty="0">
                          <a:hlinkClick r:id="rId8"/>
                        </a:rPr>
                        <a:t>video</a:t>
                      </a:r>
                      <a:r>
                        <a:rPr lang="en-US" sz="1200" dirty="0"/>
                        <a:t>). </a:t>
                      </a:r>
                    </a:p>
                    <a:p>
                      <a:endParaRPr lang="en-US" sz="1200" dirty="0"/>
                    </a:p>
                  </a:txBody>
                  <a:tcPr/>
                </a:tc>
                <a:extLst>
                  <a:ext uri="{0D108BD9-81ED-4DB2-BD59-A6C34878D82A}">
                    <a16:rowId xmlns:a16="http://schemas.microsoft.com/office/drawing/2014/main" val="4288476885"/>
                  </a:ext>
                </a:extLst>
              </a:tr>
              <a:tr h="370840">
                <a:tc>
                  <a:txBody>
                    <a:bodyPr/>
                    <a:lstStyle/>
                    <a:p>
                      <a:r>
                        <a:rPr lang="en-US" sz="1200" dirty="0"/>
                        <a:t>5</a:t>
                      </a:r>
                    </a:p>
                  </a:txBody>
                  <a:tcPr/>
                </a:tc>
                <a:tc>
                  <a:txBody>
                    <a:bodyPr/>
                    <a:lstStyle/>
                    <a:p>
                      <a:r>
                        <a:rPr lang="en-US" sz="1200" dirty="0"/>
                        <a:t>Navigation</a:t>
                      </a:r>
                    </a:p>
                  </a:txBody>
                  <a:tcPr/>
                </a:tc>
                <a:tc>
                  <a:txBody>
                    <a:bodyPr/>
                    <a:lstStyle/>
                    <a:p>
                      <a:r>
                        <a:rPr lang="en-US" sz="1200" dirty="0"/>
                        <a:t>A process is ideal when worker productivity is improved when guided to a target destination by virtual AR contents.</a:t>
                      </a:r>
                    </a:p>
                    <a:p>
                      <a:endParaRPr lang="en-US" sz="1200" dirty="0"/>
                    </a:p>
                    <a:p>
                      <a:r>
                        <a:rPr lang="en-US" sz="1200" dirty="0"/>
                        <a:t>For example, a traveler can be guided to their gate at an unfamiliar airport by following virtual arrows for directions (</a:t>
                      </a:r>
                      <a:r>
                        <a:rPr lang="en-US" sz="1200" dirty="0">
                          <a:hlinkClick r:id="rId9"/>
                        </a:rPr>
                        <a:t>photo</a:t>
                      </a:r>
                      <a:r>
                        <a:rPr lang="en-US" sz="1200" dirty="0"/>
                        <a:t>).</a:t>
                      </a:r>
                    </a:p>
                    <a:p>
                      <a:endParaRPr lang="en-US" sz="1200" dirty="0"/>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10506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pic>
        <p:nvPicPr>
          <p:cNvPr id="14" name="Picture 13">
            <a:extLst>
              <a:ext uri="{FF2B5EF4-FFF2-40B4-BE49-F238E27FC236}">
                <a16:creationId xmlns:a16="http://schemas.microsoft.com/office/drawing/2014/main" id="{6C3E25DC-C559-1501-7277-F3E45850714A}"/>
              </a:ext>
            </a:extLst>
          </p:cNvPr>
          <p:cNvPicPr>
            <a:picLocks noChangeAspect="1"/>
          </p:cNvPicPr>
          <p:nvPr/>
        </p:nvPicPr>
        <p:blipFill>
          <a:blip r:embed="rId4"/>
          <a:stretch>
            <a:fillRect/>
          </a:stretch>
        </p:blipFill>
        <p:spPr>
          <a:xfrm>
            <a:off x="3598344" y="1190626"/>
            <a:ext cx="4704475" cy="1481565"/>
          </a:xfrm>
          <a:prstGeom prst="rect">
            <a:avLst/>
          </a:prstGeom>
        </p:spPr>
      </p:pic>
      <p:sp>
        <p:nvSpPr>
          <p:cNvPr id="18" name="TextBox 17">
            <a:extLst>
              <a:ext uri="{FF2B5EF4-FFF2-40B4-BE49-F238E27FC236}">
                <a16:creationId xmlns:a16="http://schemas.microsoft.com/office/drawing/2014/main" id="{112447FC-23EC-BCE2-F09E-2980CD596A6E}"/>
              </a:ext>
            </a:extLst>
          </p:cNvPr>
          <p:cNvSpPr txBox="1"/>
          <p:nvPr/>
        </p:nvSpPr>
        <p:spPr>
          <a:xfrm flipH="1">
            <a:off x="232362" y="6152885"/>
            <a:ext cx="8729686"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P. Milgram, H. </a:t>
            </a:r>
            <a:r>
              <a:rPr lang="en-US" sz="700" err="1"/>
              <a:t>Takemura</a:t>
            </a:r>
            <a:r>
              <a:rPr lang="en-US" sz="700"/>
              <a:t>, A. </a:t>
            </a:r>
            <a:r>
              <a:rPr lang="en-US" sz="700" err="1"/>
              <a:t>Utsumi</a:t>
            </a:r>
            <a:r>
              <a:rPr lang="en-US" sz="700"/>
              <a:t>, and F. </a:t>
            </a:r>
            <a:r>
              <a:rPr lang="en-US" sz="700" err="1"/>
              <a:t>Kishino</a:t>
            </a:r>
            <a:r>
              <a:rPr lang="en-US" sz="700"/>
              <a:t>, "Augmented reality: A class of displays on the reality-virtuality continuum," in </a:t>
            </a:r>
            <a:r>
              <a:rPr lang="en-US" sz="700" err="1"/>
              <a:t>Telemanipulator</a:t>
            </a:r>
            <a:r>
              <a:rPr lang="en-US" sz="700"/>
              <a:t> and telepresence technologies, 1995, vol. 2351: </a:t>
            </a:r>
            <a:r>
              <a:rPr lang="en-US" sz="700" err="1"/>
              <a:t>Spie</a:t>
            </a:r>
            <a:r>
              <a:rPr lang="en-US" sz="700"/>
              <a:t>, pp. 282-292.</a:t>
            </a:r>
          </a:p>
          <a:p>
            <a:pPr lvl="0">
              <a:defRPr/>
            </a:pPr>
            <a:r>
              <a:rPr lang="en-US" sz="700"/>
              <a:t>Photo credits:</a:t>
            </a:r>
          </a:p>
          <a:p>
            <a:pPr lvl="0">
              <a:defRPr/>
            </a:pPr>
            <a:r>
              <a:rPr lang="en-US" sz="700">
                <a:hlinkClick r:id="rId5"/>
              </a:rPr>
              <a:t>https://gfycat.com/animatedmadbobcat </a:t>
            </a:r>
          </a:p>
          <a:p>
            <a:pPr lvl="0">
              <a:defRPr/>
            </a:pPr>
            <a:r>
              <a:rPr lang="en-US" sz="700">
                <a:hlinkClick r:id="rId5"/>
              </a:rPr>
              <a:t>https://observer.com/2022/10/microsoft-teams-goes-virtual-and-avatars-finally-get-legs-as-mark-zuckerberg-announces-new-metaverse-developments/</a:t>
            </a:r>
            <a:r>
              <a:rPr lang="en-US" sz="700"/>
              <a:t> </a:t>
            </a:r>
          </a:p>
          <a:p>
            <a:pPr lvl="0">
              <a:defRPr/>
            </a:pPr>
            <a:r>
              <a:rPr lang="en-US" sz="700">
                <a:hlinkClick r:id="rId6"/>
              </a:rPr>
              <a:t>https://www.rtlnieuws.nl/tech/artikel/5264551/microsoft-stort-zich-op-metaverse-teams-krijgt-live-3d-avatars</a:t>
            </a:r>
            <a:r>
              <a:rPr lang="en-US" sz="700"/>
              <a:t> </a:t>
            </a:r>
          </a:p>
          <a:p>
            <a:pPr lvl="0">
              <a:defRPr/>
            </a:pPr>
            <a:r>
              <a:rPr lang="en-US" sz="700"/>
              <a:t> </a:t>
            </a:r>
            <a:endParaRPr lang="en-US" sz="700" b="0" i="0" u="sng">
              <a:solidFill>
                <a:srgbClr val="1155CC"/>
              </a:solidFill>
              <a:effectLst/>
            </a:endParaRPr>
          </a:p>
          <a:p>
            <a:endParaRPr lang="en-US" sz="700"/>
          </a:p>
        </p:txBody>
      </p:sp>
      <p:pic>
        <p:nvPicPr>
          <p:cNvPr id="1026" name="Picture 2" descr="Microsoft Teams Goes Virtual and Avatars Finally Get Legs as Mark  Zuckerberg Announces New Metaverse Developments | Observer">
            <a:extLst>
              <a:ext uri="{FF2B5EF4-FFF2-40B4-BE49-F238E27FC236}">
                <a16:creationId xmlns:a16="http://schemas.microsoft.com/office/drawing/2014/main" id="{27C425DC-16B0-1FD0-7BDB-00CFAF76E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264" y="3376670"/>
            <a:ext cx="3840001"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A1620B-734C-4EEE-9164-2B29E6D4F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1673" y="3386268"/>
            <a:ext cx="3840000"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7658CB9-109B-A01F-F499-C54215CC00E0}"/>
              </a:ext>
            </a:extLst>
          </p:cNvPr>
          <p:cNvCxnSpPr>
            <a:cxnSpLocks/>
          </p:cNvCxnSpPr>
          <p:nvPr/>
        </p:nvCxnSpPr>
        <p:spPr>
          <a:xfrm flipH="1">
            <a:off x="2176463" y="2139949"/>
            <a:ext cx="2428043" cy="1069976"/>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12000C-085C-6CCA-129C-3BAAA578D505}"/>
              </a:ext>
            </a:extLst>
          </p:cNvPr>
          <p:cNvCxnSpPr/>
          <p:nvPr/>
        </p:nvCxnSpPr>
        <p:spPr>
          <a:xfrm>
            <a:off x="8043257" y="2205038"/>
            <a:ext cx="1243618" cy="104298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9A52F0-8E1D-AFE3-0A4F-26B9F57E4201}"/>
              </a:ext>
            </a:extLst>
          </p:cNvPr>
          <p:cNvCxnSpPr/>
          <p:nvPr/>
        </p:nvCxnSpPr>
        <p:spPr>
          <a:xfrm>
            <a:off x="7158038" y="2147888"/>
            <a:ext cx="0" cy="110013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483A80F3-D2C4-F95E-8B83-DA1E7681CF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4664" y="3345277"/>
            <a:ext cx="1232919" cy="220000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D1DA842-792B-C266-FA8F-B1DAD357027E}"/>
              </a:ext>
            </a:extLst>
          </p:cNvPr>
          <p:cNvGrpSpPr/>
          <p:nvPr/>
        </p:nvGrpSpPr>
        <p:grpSpPr>
          <a:xfrm>
            <a:off x="95202" y="110946"/>
            <a:ext cx="8121582" cy="803903"/>
            <a:chOff x="95202" y="110946"/>
            <a:chExt cx="8121582" cy="803903"/>
          </a:xfrm>
        </p:grpSpPr>
        <p:sp>
          <p:nvSpPr>
            <p:cNvPr id="6" name="TextBox 5">
              <a:extLst>
                <a:ext uri="{FF2B5EF4-FFF2-40B4-BE49-F238E27FC236}">
                  <a16:creationId xmlns:a16="http://schemas.microsoft.com/office/drawing/2014/main" id="{0205A9BF-C02A-5BFE-2B40-7312F55467BB}"/>
                </a:ext>
              </a:extLst>
            </p:cNvPr>
            <p:cNvSpPr txBox="1"/>
            <p:nvPr/>
          </p:nvSpPr>
          <p:spPr>
            <a:xfrm>
              <a:off x="95202" y="391629"/>
              <a:ext cx="8121582" cy="523220"/>
            </a:xfrm>
            <a:prstGeom prst="rect">
              <a:avLst/>
            </a:prstGeom>
            <a:noFill/>
          </p:spPr>
          <p:txBody>
            <a:bodyPr wrap="none" rtlCol="0">
              <a:spAutoFit/>
            </a:bodyPr>
            <a:lstStyle/>
            <a:p>
              <a:r>
                <a:rPr lang="en-US" sz="2800" b="1" dirty="0">
                  <a:solidFill>
                    <a:srgbClr val="A100FF"/>
                  </a:solidFill>
                </a:rPr>
                <a:t>Augmented Reality (AR) 101: Mixed Reality Spectrum</a:t>
              </a:r>
            </a:p>
          </p:txBody>
        </p:sp>
        <p:grpSp>
          <p:nvGrpSpPr>
            <p:cNvPr id="7" name="Group 6">
              <a:extLst>
                <a:ext uri="{FF2B5EF4-FFF2-40B4-BE49-F238E27FC236}">
                  <a16:creationId xmlns:a16="http://schemas.microsoft.com/office/drawing/2014/main" id="{A34093F8-B228-2F51-3959-8B8D9EDAAB67}"/>
                </a:ext>
              </a:extLst>
            </p:cNvPr>
            <p:cNvGrpSpPr/>
            <p:nvPr/>
          </p:nvGrpSpPr>
          <p:grpSpPr>
            <a:xfrm>
              <a:off x="165824" y="110946"/>
              <a:ext cx="7562100" cy="324000"/>
              <a:chOff x="165824" y="85547"/>
              <a:chExt cx="5465613" cy="252013"/>
            </a:xfrm>
          </p:grpSpPr>
          <p:sp>
            <p:nvSpPr>
              <p:cNvPr id="8" name="Arrow: Pentagon 7">
                <a:extLst>
                  <a:ext uri="{FF2B5EF4-FFF2-40B4-BE49-F238E27FC236}">
                    <a16:creationId xmlns:a16="http://schemas.microsoft.com/office/drawing/2014/main" id="{01246D0C-3294-704F-5B32-D488DFFC332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9" name="Arrow: Chevron 8">
                <a:extLst>
                  <a:ext uri="{FF2B5EF4-FFF2-40B4-BE49-F238E27FC236}">
                    <a16:creationId xmlns:a16="http://schemas.microsoft.com/office/drawing/2014/main" id="{046F90B8-B7F1-504D-B5F0-469EF0044977}"/>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0" name="Arrow: Chevron 9">
                <a:extLst>
                  <a:ext uri="{FF2B5EF4-FFF2-40B4-BE49-F238E27FC236}">
                    <a16:creationId xmlns:a16="http://schemas.microsoft.com/office/drawing/2014/main" id="{BBA3FA20-C1EA-D90E-13E5-3E2803610A5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1" name="Arrow: Chevron 10">
                <a:extLst>
                  <a:ext uri="{FF2B5EF4-FFF2-40B4-BE49-F238E27FC236}">
                    <a16:creationId xmlns:a16="http://schemas.microsoft.com/office/drawing/2014/main" id="{AB1F09D8-5207-6A95-FC05-F4EB3FB45F3C}"/>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2" name="Arrow: Chevron 11">
                <a:extLst>
                  <a:ext uri="{FF2B5EF4-FFF2-40B4-BE49-F238E27FC236}">
                    <a16:creationId xmlns:a16="http://schemas.microsoft.com/office/drawing/2014/main" id="{52AB3468-D085-E112-6F2D-616DAA63B8EA}"/>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Tree>
    <p:extLst>
      <p:ext uri="{BB962C8B-B14F-4D97-AF65-F5344CB8AC3E}">
        <p14:creationId xmlns:p14="http://schemas.microsoft.com/office/powerpoint/2010/main" val="200833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27560959"/>
              </p:ext>
            </p:extLst>
          </p:nvPr>
        </p:nvGraphicFramePr>
        <p:xfrm>
          <a:off x="203200" y="546100"/>
          <a:ext cx="11779463" cy="467360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8">
                  <a:txBody>
                    <a:bodyPr/>
                    <a:lstStyle/>
                    <a:p>
                      <a:r>
                        <a:rPr lang="en-US" sz="1200" dirty="0">
                          <a:latin typeface="+mn-lt"/>
                        </a:rPr>
                        <a:t>Usage conditions-specific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Lighting conditions</a:t>
                      </a:r>
                    </a:p>
                  </a:txBody>
                  <a:tcPr/>
                </a:tc>
                <a:tc>
                  <a:txBody>
                    <a:bodyPr/>
                    <a:lstStyle/>
                    <a:p>
                      <a:r>
                        <a:rPr lang="en-US" sz="1200" dirty="0">
                          <a:effectLst/>
                          <a:latin typeface="+mn-lt"/>
                          <a:ea typeface="Arial" panose="020B0604020202020204" pitchFamily="34" charset="0"/>
                        </a:rPr>
                        <a:t>Harsh lighting conditions (too dim or too bright) will require AR platforms whose tracking engine must be robust enough to process live camera feed of degrading quality and detect a marker.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Network connectivity</a:t>
                      </a:r>
                    </a:p>
                  </a:txBody>
                  <a:tcPr/>
                </a:tc>
                <a:tc>
                  <a:txBody>
                    <a:bodyPr/>
                    <a:lstStyle/>
                    <a:p>
                      <a:r>
                        <a:rPr lang="en-US" sz="1200" dirty="0">
                          <a:effectLst/>
                          <a:latin typeface="+mn-lt"/>
                          <a:ea typeface="Arial" panose="020B0604020202020204" pitchFamily="34" charset="0"/>
                        </a:rPr>
                        <a:t>When deployed in environments without stable internet connection like shopfloors, ideal AR platforms are the ones with offline mode support.</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Noise</a:t>
                      </a:r>
                    </a:p>
                  </a:txBody>
                  <a:tcPr/>
                </a:tc>
                <a:tc>
                  <a:txBody>
                    <a:bodyPr/>
                    <a:lstStyle/>
                    <a:p>
                      <a:pPr>
                        <a:lnSpc>
                          <a:spcPct val="115000"/>
                        </a:lnSpc>
                      </a:pPr>
                      <a:r>
                        <a:rPr lang="en-US" sz="1200" dirty="0">
                          <a:effectLst/>
                          <a:latin typeface="+mn-lt"/>
                          <a:ea typeface="Arial" panose="020B0604020202020204" pitchFamily="34" charset="0"/>
                        </a:rPr>
                        <a:t>When deployed in loud environments like shopfloors, ideal AR platforms are those with noise-cancelling microphones.</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4-7</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Temperature + Humidity + Drop-safe + Water/dust-proof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deployed in rugged conditions, ideal AR platforms are those built for extreme temperature, humidity, drop-safe, waterproof, and dustproof. </a:t>
                      </a:r>
                    </a:p>
                    <a:p>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Health/ safety compliance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use cases will require AR platforms to comply with specific health and safety standards e.g., hardhat integration, medical certifications for clean room usage, eye safety.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Hand usage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tasks require users to use both of their hands e.g., surgeons carrying out a surgery (making AR headsets most ideal) while some tasks occupy only one hand, allowing users to use their other hand to hold a mobile device (making it possible to use </a:t>
                      </a:r>
                      <a:r>
                        <a:rPr lang="en-US" sz="1200" kern="1200" dirty="0" err="1">
                          <a:solidFill>
                            <a:schemeClr val="tx1"/>
                          </a:solidFill>
                          <a:effectLst/>
                          <a:latin typeface="+mn-lt"/>
                          <a:ea typeface="+mn-ea"/>
                          <a:cs typeface="+mn-cs"/>
                        </a:rPr>
                        <a:t>webAR</a:t>
                      </a:r>
                      <a:r>
                        <a:rPr lang="en-US" sz="1200" kern="1200" dirty="0">
                          <a:solidFill>
                            <a:schemeClr val="tx1"/>
                          </a:solidFill>
                          <a:effectLst/>
                          <a:latin typeface="+mn-lt"/>
                          <a:ea typeface="+mn-ea"/>
                          <a:cs typeface="+mn-cs"/>
                        </a:rPr>
                        <a:t> or native 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10. User interactions</a:t>
                      </a:r>
                    </a:p>
                  </a:txBody>
                  <a:tcPr/>
                </a:tc>
                <a:tc>
                  <a:txBody>
                    <a:bodyPr/>
                    <a:lstStyle/>
                    <a:p>
                      <a:r>
                        <a:rPr lang="en-US" sz="1200" kern="1200" dirty="0">
                          <a:solidFill>
                            <a:schemeClr val="tx1"/>
                          </a:solidFill>
                          <a:effectLst/>
                          <a:latin typeface="+mn-lt"/>
                          <a:ea typeface="+mn-ea"/>
                          <a:cs typeface="+mn-cs"/>
                        </a:rPr>
                        <a:t>Different AR platforms support different built-in user interactions e.g., voice/ gesture/ gaze controls for an intuitive and enhanced user experience. </a:t>
                      </a:r>
                      <a:endParaRPr lang="en-US" sz="1200" dirty="0">
                        <a:latin typeface="+mn-lt"/>
                      </a:endParaRPr>
                    </a:p>
                  </a:txBody>
                  <a:tcPr/>
                </a:tc>
                <a:extLst>
                  <a:ext uri="{0D108BD9-81ED-4DB2-BD59-A6C34878D82A}">
                    <a16:rowId xmlns:a16="http://schemas.microsoft.com/office/drawing/2014/main" val="3984978969"/>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11. Movement restrictions</a:t>
                      </a:r>
                    </a:p>
                  </a:txBody>
                  <a:tcPr/>
                </a:tc>
                <a:tc>
                  <a:txBody>
                    <a:bodyPr/>
                    <a:lstStyle/>
                    <a:p>
                      <a:r>
                        <a:rPr lang="en-US" sz="1200" dirty="0">
                          <a:effectLst/>
                          <a:latin typeface="+mn-lt"/>
                          <a:ea typeface="Arial" panose="020B0604020202020204" pitchFamily="34" charset="0"/>
                        </a:rPr>
                        <a:t>Some tasks require users to have a full range of movement (e.g., shopfloor operators), making non-tethered AR headsets, </a:t>
                      </a:r>
                      <a:r>
                        <a:rPr lang="en-US" sz="1200" dirty="0" err="1">
                          <a:effectLst/>
                          <a:latin typeface="+mn-lt"/>
                          <a:ea typeface="Arial" panose="020B0604020202020204" pitchFamily="34" charset="0"/>
                        </a:rPr>
                        <a:t>webAR</a:t>
                      </a:r>
                      <a:r>
                        <a:rPr lang="en-US" sz="1200" dirty="0">
                          <a:effectLst/>
                          <a:latin typeface="+mn-lt"/>
                          <a:ea typeface="Arial" panose="020B0604020202020204" pitchFamily="34" charset="0"/>
                        </a:rPr>
                        <a:t>, and native AR ideal options. Some other tasks require only a limited range of movements, making tethered AR headsets an acceptable option in exchange for better tracking and rendering performance and lower latency since the tethered headset usually is connected to a powerful computer.</a:t>
                      </a:r>
                      <a:endParaRPr lang="en-US" sz="1200" dirty="0">
                        <a:latin typeface="+mn-lt"/>
                      </a:endParaRPr>
                    </a:p>
                  </a:txBody>
                  <a:tcPr/>
                </a:tc>
                <a:extLst>
                  <a:ext uri="{0D108BD9-81ED-4DB2-BD59-A6C34878D82A}">
                    <a16:rowId xmlns:a16="http://schemas.microsoft.com/office/drawing/2014/main" val="3494500468"/>
                  </a:ext>
                </a:extLst>
              </a:tr>
            </a:tbl>
          </a:graphicData>
        </a:graphic>
      </p:graphicFrame>
    </p:spTree>
    <p:extLst>
      <p:ext uri="{BB962C8B-B14F-4D97-AF65-F5344CB8AC3E}">
        <p14:creationId xmlns:p14="http://schemas.microsoft.com/office/powerpoint/2010/main" val="210958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1133731046"/>
              </p:ext>
            </p:extLst>
          </p:nvPr>
        </p:nvGraphicFramePr>
        <p:xfrm>
          <a:off x="203200" y="546100"/>
          <a:ext cx="11779463" cy="5398897"/>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11">
                  <a:txBody>
                    <a:bodyPr/>
                    <a:lstStyle/>
                    <a:p>
                      <a:r>
                        <a:rPr lang="en-US" sz="1200" dirty="0">
                          <a:latin typeface="+mn-lt"/>
                        </a:rPr>
                        <a:t>Hardware-specific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Battery life</a:t>
                      </a:r>
                    </a:p>
                  </a:txBody>
                  <a:tcPr/>
                </a:tc>
                <a:tc>
                  <a:txBody>
                    <a:bodyPr/>
                    <a:lstStyle/>
                    <a:p>
                      <a:r>
                        <a:rPr lang="en-US" sz="1200" kern="1200" dirty="0">
                          <a:solidFill>
                            <a:schemeClr val="tx1"/>
                          </a:solidFill>
                          <a:effectLst/>
                          <a:latin typeface="+mn-lt"/>
                          <a:ea typeface="+mn-ea"/>
                          <a:cs typeface="+mn-cs"/>
                        </a:rPr>
                        <a:t>The longer the battery life, the fewer charges are required between usage.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a:solidFill>
                            <a:schemeClr val="tx1"/>
                          </a:solidFill>
                          <a:latin typeface="+mn-lt"/>
                          <a:ea typeface="+mn-lt"/>
                          <a:cs typeface="+mn-lt"/>
                        </a:rPr>
                        <a:t>Device weight</a:t>
                      </a:r>
                      <a:endParaRPr lang="en-US" sz="1200" dirty="0">
                        <a:solidFill>
                          <a:schemeClr val="tx1"/>
                        </a:solidFill>
                        <a:latin typeface="+mn-lt"/>
                        <a:ea typeface="+mn-lt"/>
                        <a:cs typeface="+mn-lt"/>
                      </a:endParaRPr>
                    </a:p>
                  </a:txBody>
                  <a:tcPr/>
                </a:tc>
                <a:tc>
                  <a:txBody>
                    <a:bodyPr/>
                    <a:lstStyle/>
                    <a:p>
                      <a:r>
                        <a:rPr lang="en-US" sz="1200" dirty="0">
                          <a:effectLst/>
                          <a:latin typeface="+mn-lt"/>
                          <a:ea typeface="Arial" panose="020B0604020202020204" pitchFamily="34" charset="0"/>
                        </a:rPr>
                        <a:t>The heavier the device, the more fatigue it causes, especially head fatigue when using AR headsets. </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Field-of-view (</a:t>
                      </a:r>
                      <a:r>
                        <a:rPr lang="en-US" sz="1200" dirty="0" err="1">
                          <a:solidFill>
                            <a:schemeClr val="tx1"/>
                          </a:solidFill>
                          <a:latin typeface="+mn-lt"/>
                          <a:ea typeface="+mn-lt"/>
                          <a:cs typeface="+mn-lt"/>
                        </a:rPr>
                        <a:t>FoV</a:t>
                      </a:r>
                      <a:r>
                        <a:rPr lang="en-US" sz="1200" dirty="0">
                          <a:solidFill>
                            <a:schemeClr val="tx1"/>
                          </a:solidFill>
                          <a:latin typeface="+mn-lt"/>
                          <a:ea typeface="+mn-lt"/>
                          <a:cs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pPr>
                        <a:lnSpc>
                          <a:spcPct val="115000"/>
                        </a:lnSpc>
                      </a:pPr>
                      <a:r>
                        <a:rPr lang="en-US" sz="1200" kern="1200" dirty="0">
                          <a:solidFill>
                            <a:schemeClr val="tx1"/>
                          </a:solidFill>
                          <a:effectLst/>
                          <a:latin typeface="+mn-lt"/>
                          <a:ea typeface="+mn-ea"/>
                          <a:cs typeface="+mn-cs"/>
                        </a:rPr>
                        <a:t>The wider the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the bigger virtual contents users can view and the more immersive the AR experience feels. For virtual product prototyping, a big FOV is preferable while for other use cases such as an AR monitoring dashboard for factory equipment, an average sized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might be acceptable. </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Camera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kern="1200" dirty="0">
                          <a:solidFill>
                            <a:schemeClr val="tx1"/>
                          </a:solidFill>
                          <a:effectLst/>
                          <a:latin typeface="+mn-lt"/>
                          <a:ea typeface="+mn-ea"/>
                          <a:cs typeface="+mn-cs"/>
                        </a:rPr>
                        <a:t>The higher the camera resolution, the higher quality video the camera can capture. It is valuable, for example, when the live camera is streamed to a remote worker for the use case of AR-guided remote assistance.</a:t>
                      </a:r>
                    </a:p>
                  </a:txBody>
                  <a:tcPr/>
                </a:tc>
                <a:extLst>
                  <a:ext uri="{0D108BD9-81ED-4DB2-BD59-A6C34878D82A}">
                    <a16:rowId xmlns:a16="http://schemas.microsoft.com/office/drawing/2014/main" val="4288476885"/>
                  </a:ext>
                </a:extLst>
              </a:tr>
              <a:tr h="370840">
                <a:tc>
                  <a:txBody>
                    <a:bodyPr/>
                    <a:lstStyle/>
                    <a:p>
                      <a:r>
                        <a:rPr lang="en-US" sz="1200" dirty="0">
                          <a:latin typeface="+mn-lt"/>
                        </a:rPr>
                        <a:t>5</a:t>
                      </a:r>
                    </a:p>
                  </a:txBody>
                  <a:tcPr/>
                </a:tc>
                <a:tc vMerge="1">
                  <a:txBody>
                    <a:bodyPr/>
                    <a:lstStyle/>
                    <a:p>
                      <a:endParaRPr lang="en-US" sz="1200" dirty="0">
                        <a:latin typeface="+mn-lt"/>
                      </a:endParaRPr>
                    </a:p>
                  </a:txBody>
                  <a:tcPr/>
                </a:tc>
                <a:tc>
                  <a:txBody>
                    <a:bodyPr/>
                    <a:lstStyle/>
                    <a:p>
                      <a:r>
                        <a:rPr lang="en-US" sz="1200" dirty="0">
                          <a:latin typeface="+mn-lt"/>
                        </a:rPr>
                        <a:t>Display resolution</a:t>
                      </a:r>
                    </a:p>
                  </a:txBody>
                  <a:tcPr/>
                </a:tc>
                <a:tc>
                  <a:txBody>
                    <a:bodyPr/>
                    <a:lstStyle/>
                    <a:p>
                      <a:r>
                        <a:rPr lang="en-US" sz="1200" kern="1200" dirty="0">
                          <a:solidFill>
                            <a:schemeClr val="tx1"/>
                          </a:solidFill>
                          <a:effectLst/>
                          <a:latin typeface="+mn-lt"/>
                          <a:ea typeface="+mn-ea"/>
                          <a:cs typeface="+mn-cs"/>
                        </a:rPr>
                        <a:t>The higher the display resolution, the higher fidelity the virtual contents are.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6</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Refresh rate</a:t>
                      </a:r>
                    </a:p>
                  </a:txBody>
                  <a:tcPr/>
                </a:tc>
                <a:tc>
                  <a:txBody>
                    <a:bodyPr/>
                    <a:lstStyle/>
                    <a:p>
                      <a:r>
                        <a:rPr lang="en-US" sz="1200" kern="1200" dirty="0">
                          <a:solidFill>
                            <a:schemeClr val="tx1"/>
                          </a:solidFill>
                          <a:effectLst/>
                          <a:latin typeface="+mn-lt"/>
                          <a:ea typeface="+mn-ea"/>
                          <a:cs typeface="+mn-cs"/>
                        </a:rPr>
                        <a:t>The higher refresh rate, the smoother the virtual contents appear.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solidFill>
                            <a:schemeClr val="tx1"/>
                          </a:solidFill>
                          <a:latin typeface="+mn-lt"/>
                          <a:ea typeface="+mn-lt"/>
                          <a:cs typeface="+mn-lt"/>
                        </a:rPr>
                        <a:t>7-9</a:t>
                      </a:r>
                      <a:endParaRPr lang="en-US" sz="1200" dirty="0">
                        <a:latin typeface="+mn-lt"/>
                      </a:endParaRP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Storage + computation + remote rendering</a:t>
                      </a:r>
                    </a:p>
                  </a:txBody>
                  <a:tcPr/>
                </a:tc>
                <a:tc>
                  <a:txBody>
                    <a:bodyPr/>
                    <a:lstStyle/>
                    <a:p>
                      <a:pPr>
                        <a:lnSpc>
                          <a:spcPct val="115000"/>
                        </a:lnSpc>
                      </a:pPr>
                      <a:r>
                        <a:rPr lang="en-US" sz="1200" dirty="0">
                          <a:effectLst/>
                          <a:latin typeface="+mn-lt"/>
                          <a:ea typeface="Arial" panose="020B0604020202020204" pitchFamily="34" charset="0"/>
                        </a:rPr>
                        <a:t>Storage, computation, and remote rendering dictate how much tracking and rendering can be performed locally on the AR device (no latency) or remotely in the cloud (requiring less powerful AR devices but results in higher latency).</a:t>
                      </a:r>
                    </a:p>
                  </a:txBody>
                  <a:tcPr marL="68580" marR="68580" marT="0" marB="0"/>
                </a:tc>
                <a:extLst>
                  <a:ext uri="{0D108BD9-81ED-4DB2-BD59-A6C34878D82A}">
                    <a16:rowId xmlns:a16="http://schemas.microsoft.com/office/drawing/2014/main" val="3984978969"/>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Cross-device development</a:t>
                      </a:r>
                    </a:p>
                  </a:txBody>
                  <a:tcPr/>
                </a:tc>
                <a:tc>
                  <a:txBody>
                    <a:bodyPr/>
                    <a:lstStyle/>
                    <a:p>
                      <a:r>
                        <a:rPr lang="en-US" sz="1200" dirty="0">
                          <a:effectLst/>
                          <a:latin typeface="+mn-lt"/>
                          <a:ea typeface="Arial" panose="020B0604020202020204" pitchFamily="34" charset="0"/>
                        </a:rPr>
                        <a:t>Allows developers to develop a WebAR, native AR, and AR-on-headset application once and deploy the application on multiple browsers, Android/ iOS devices, and AR headsets, respectively.</a:t>
                      </a:r>
                      <a:endParaRPr lang="en-US" sz="1200" dirty="0">
                        <a:latin typeface="+mn-lt"/>
                      </a:endParaRPr>
                    </a:p>
                  </a:txBody>
                  <a:tcPr/>
                </a:tc>
                <a:extLst>
                  <a:ext uri="{0D108BD9-81ED-4DB2-BD59-A6C34878D82A}">
                    <a16:rowId xmlns:a16="http://schemas.microsoft.com/office/drawing/2014/main" val="3494500468"/>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App download required</a:t>
                      </a:r>
                    </a:p>
                  </a:txBody>
                  <a:tcPr/>
                </a:tc>
                <a:tc>
                  <a:txBody>
                    <a:bodyPr/>
                    <a:lstStyle/>
                    <a:p>
                      <a:r>
                        <a:rPr lang="en-US" sz="1200" dirty="0">
                          <a:effectLst/>
                          <a:latin typeface="+mn-lt"/>
                          <a:ea typeface="Arial" panose="020B0604020202020204" pitchFamily="34" charset="0"/>
                        </a:rPr>
                        <a:t>Refers to if a user needs to download and install the AR app to their device. WebAR is the only platform that does not require users to download and install WebAR apps since WebAR runs directly from a browser, giving it an advantage over native AR and AR headsets. </a:t>
                      </a:r>
                      <a:endParaRPr lang="en-US" sz="1200" dirty="0">
                        <a:latin typeface="+mn-lt"/>
                      </a:endParaRPr>
                    </a:p>
                  </a:txBody>
                  <a:tcPr/>
                </a:tc>
                <a:extLst>
                  <a:ext uri="{0D108BD9-81ED-4DB2-BD59-A6C34878D82A}">
                    <a16:rowId xmlns:a16="http://schemas.microsoft.com/office/drawing/2014/main" val="3342269259"/>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Heat distribution</a:t>
                      </a:r>
                    </a:p>
                  </a:txBody>
                  <a:tcPr/>
                </a:tc>
                <a:tc>
                  <a:txBody>
                    <a:bodyPr/>
                    <a:lstStyle/>
                    <a:p>
                      <a:r>
                        <a:rPr lang="en-US" sz="1200" dirty="0">
                          <a:effectLst/>
                          <a:latin typeface="+mn-lt"/>
                          <a:ea typeface="Arial" panose="020B0604020202020204" pitchFamily="34" charset="0"/>
                        </a:rPr>
                        <a:t>Refers to how much heat an AR device produces while running and how fast the heat can dissipate because of the thermal model of the AR device. This factor is important because heating AR devices, especially AR headsets, can cause skin burns and affect user experience. </a:t>
                      </a:r>
                      <a:endParaRPr lang="en-US" sz="1200" dirty="0">
                        <a:latin typeface="+mn-lt"/>
                      </a:endParaRPr>
                    </a:p>
                  </a:txBody>
                  <a:tcPr/>
                </a:tc>
                <a:extLst>
                  <a:ext uri="{0D108BD9-81ED-4DB2-BD59-A6C34878D82A}">
                    <a16:rowId xmlns:a16="http://schemas.microsoft.com/office/drawing/2014/main" val="1392515167"/>
                  </a:ext>
                </a:extLst>
              </a:tr>
              <a:tr h="370840">
                <a:tc>
                  <a:txBody>
                    <a:bodyPr/>
                    <a:lstStyle/>
                    <a:p>
                      <a:r>
                        <a:rPr lang="en-US" sz="1200" dirty="0">
                          <a:latin typeface="+mn-lt"/>
                        </a:rPr>
                        <a:t>13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mn-lt"/>
                          <a:cs typeface="+mn-lt"/>
                        </a:rPr>
                        <a:t>Cost: hardware + subscription</a:t>
                      </a:r>
                    </a:p>
                  </a:txBody>
                  <a:tcPr/>
                </a:tc>
                <a:tc>
                  <a:txBody>
                    <a:bodyPr/>
                    <a:lstStyle/>
                    <a:p>
                      <a:r>
                        <a:rPr lang="en-US" sz="1200" kern="1200" dirty="0">
                          <a:solidFill>
                            <a:schemeClr val="tx1"/>
                          </a:solidFill>
                          <a:effectLst/>
                          <a:latin typeface="+mn-lt"/>
                          <a:ea typeface="+mn-ea"/>
                          <a:cs typeface="+mn-cs"/>
                        </a:rPr>
                        <a:t>Refers to the cost of using the AR platforms (hardware cost + subscription cost).</a:t>
                      </a:r>
                      <a:endParaRPr lang="en-US" sz="1200" dirty="0">
                        <a:latin typeface="+mn-lt"/>
                      </a:endParaRPr>
                    </a:p>
                  </a:txBody>
                  <a:tcPr/>
                </a:tc>
                <a:extLst>
                  <a:ext uri="{0D108BD9-81ED-4DB2-BD59-A6C34878D82A}">
                    <a16:rowId xmlns:a16="http://schemas.microsoft.com/office/drawing/2014/main" val="39696256"/>
                  </a:ext>
                </a:extLst>
              </a:tr>
            </a:tbl>
          </a:graphicData>
        </a:graphic>
      </p:graphicFrame>
    </p:spTree>
    <p:extLst>
      <p:ext uri="{BB962C8B-B14F-4D97-AF65-F5344CB8AC3E}">
        <p14:creationId xmlns:p14="http://schemas.microsoft.com/office/powerpoint/2010/main" val="782072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997064482"/>
              </p:ext>
            </p:extLst>
          </p:nvPr>
        </p:nvGraphicFramePr>
        <p:xfrm>
          <a:off x="203200" y="546100"/>
          <a:ext cx="11779463" cy="4470146"/>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1-7</a:t>
                      </a:r>
                    </a:p>
                  </a:txBody>
                  <a:tcPr/>
                </a:tc>
                <a:tc rowSpan="6">
                  <a:txBody>
                    <a:bodyPr/>
                    <a:lstStyle/>
                    <a:p>
                      <a:r>
                        <a:rPr lang="en-US" sz="1200" dirty="0">
                          <a:latin typeface="+mn-lt"/>
                        </a:rPr>
                        <a:t>Tracking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Fiducial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Image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Location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Object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Surface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Spatial tracking</a:t>
                      </a:r>
                    </a:p>
                  </a:txBody>
                  <a:tcPr/>
                </a:tc>
                <a:tc>
                  <a:txBody>
                    <a:bodyPr/>
                    <a:lstStyle/>
                    <a:p>
                      <a:pPr>
                        <a:lnSpc>
                          <a:spcPct val="115000"/>
                        </a:lnSpc>
                      </a:pPr>
                      <a:r>
                        <a:rPr lang="en-US" sz="1200" dirty="0">
                          <a:effectLst/>
                          <a:latin typeface="+mn-lt"/>
                          <a:ea typeface="Arial" panose="020B0604020202020204" pitchFamily="34" charset="0"/>
                        </a:rPr>
                        <a:t>Different use cases require different tracking techniques.</a:t>
                      </a:r>
                    </a:p>
                    <a:p>
                      <a:pPr>
                        <a:lnSpc>
                          <a:spcPct val="115000"/>
                        </a:lnSpc>
                      </a:pPr>
                      <a:r>
                        <a:rPr lang="en-US" sz="1200" dirty="0">
                          <a:effectLst/>
                          <a:latin typeface="+mn-lt"/>
                          <a:ea typeface="Arial" panose="020B0604020202020204" pitchFamily="34" charset="0"/>
                        </a:rPr>
                        <a:t> </a:t>
                      </a:r>
                    </a:p>
                    <a:p>
                      <a:r>
                        <a:rPr lang="en-US" sz="1200" dirty="0">
                          <a:effectLst/>
                          <a:latin typeface="+mn-lt"/>
                          <a:ea typeface="Arial" panose="020B0604020202020204" pitchFamily="34" charset="0"/>
                        </a:rPr>
                        <a:t>In the example of an art book in </a:t>
                      </a:r>
                      <a:r>
                        <a:rPr lang="en-US" sz="1200" dirty="0">
                          <a:effectLst/>
                          <a:latin typeface="+mn-lt"/>
                          <a:ea typeface="Arial" panose="020B0604020202020204" pitchFamily="34" charset="0"/>
                          <a:hlinkClick r:id="rId2"/>
                        </a:rPr>
                        <a:t>here</a:t>
                      </a:r>
                      <a:r>
                        <a:rPr lang="en-US" sz="1200" dirty="0">
                          <a:effectLst/>
                          <a:latin typeface="+mn-lt"/>
                          <a:ea typeface="Arial" panose="020B0604020202020204" pitchFamily="34" charset="0"/>
                        </a:rPr>
                        <a:t>, the art book is implemented using an image tracking engine which allows users to scan an image of a sculpture in the artbook and view a 3D model of the sculpture rendered on top of the image. On the other hand, spatial tracking is more appropriate for implementing, say, an AR-guided evacuation route for an underground mine since it would not be feasible to attach image markers to rock faces and make sure the image markers stay put.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Depth tracking</a:t>
                      </a:r>
                    </a:p>
                  </a:txBody>
                  <a:tcPr/>
                </a:tc>
                <a:tc>
                  <a:txBody>
                    <a:bodyPr/>
                    <a:lstStyle/>
                    <a:p>
                      <a:pPr>
                        <a:lnSpc>
                          <a:spcPct val="115000"/>
                        </a:lnSpc>
                      </a:pPr>
                      <a:r>
                        <a:rPr lang="en-US" sz="1200" dirty="0">
                          <a:effectLst/>
                          <a:latin typeface="+mn-lt"/>
                          <a:ea typeface="Arial" panose="020B0604020202020204" pitchFamily="34" charset="0"/>
                        </a:rPr>
                        <a:t>Depth tracking is an additional capability of tracking engines to understand the physical environment. With depth knowledge, tracking engines can instruct rendering engines to occlude virtual objects if they are behind physical objects for a more realistic experience. </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Other tracking</a:t>
                      </a:r>
                    </a:p>
                  </a:txBody>
                  <a:tcPr/>
                </a:tc>
                <a:tc>
                  <a:txBody>
                    <a:bodyPr/>
                    <a:lstStyle/>
                    <a:p>
                      <a:pPr>
                        <a:lnSpc>
                          <a:spcPct val="115000"/>
                        </a:lnSpc>
                      </a:pPr>
                      <a:r>
                        <a:rPr lang="en-US" sz="1200" dirty="0">
                          <a:effectLst/>
                          <a:latin typeface="+mn-lt"/>
                          <a:ea typeface="Arial" panose="020B0604020202020204" pitchFamily="34" charset="0"/>
                        </a:rPr>
                        <a:t>As more computer vision technology evolves, more tracking techniques are being developed. This criterion serves as a catch-all for those techniques. </a:t>
                      </a:r>
                    </a:p>
                    <a:p>
                      <a:pPr>
                        <a:lnSpc>
                          <a:spcPct val="115000"/>
                        </a:lnSpc>
                      </a:pP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Multi-marker tracking</a:t>
                      </a:r>
                    </a:p>
                  </a:txBody>
                  <a:tcPr/>
                </a:tc>
                <a:tc>
                  <a:txBody>
                    <a:bodyPr/>
                    <a:lstStyle/>
                    <a:p>
                      <a:r>
                        <a:rPr lang="en-US" sz="1200" dirty="0">
                          <a:effectLst/>
                          <a:latin typeface="+mn-lt"/>
                          <a:ea typeface="Arial" panose="020B0604020202020204" pitchFamily="34" charset="0"/>
                        </a:rPr>
                        <a:t>Refers to a capability of tracking engines to detect and track multiple markers in a single video frame, creating a richer experience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11</a:t>
                      </a:r>
                    </a:p>
                  </a:txBody>
                  <a:tcPr/>
                </a:tc>
                <a:tc vMerge="1">
                  <a:txBody>
                    <a:bodyPr/>
                    <a:lstStyle/>
                    <a:p>
                      <a:endParaRPr lang="en-US"/>
                    </a:p>
                  </a:txBody>
                  <a:tcPr/>
                </a:tc>
                <a:tc>
                  <a:txBody>
                    <a:bodyPr/>
                    <a:lstStyle/>
                    <a:p>
                      <a:r>
                        <a:rPr lang="en-US" sz="1200" dirty="0">
                          <a:latin typeface="+mn-lt"/>
                        </a:rPr>
                        <a:t>Multi-user tracking</a:t>
                      </a:r>
                    </a:p>
                  </a:txBody>
                  <a:tcPr/>
                </a:tc>
                <a:tc>
                  <a:txBody>
                    <a:bodyPr/>
                    <a:lstStyle/>
                    <a:p>
                      <a:r>
                        <a:rPr lang="en-US" sz="1200" dirty="0">
                          <a:effectLst/>
                          <a:latin typeface="+mn-lt"/>
                          <a:ea typeface="Arial" panose="020B0604020202020204" pitchFamily="34" charset="0"/>
                        </a:rPr>
                        <a:t>Refers to the ability of tracking engines to synchronize across multiple devices and allow multiple users to join a single AR session. For example, an AR-guided remote assistance solution requires the use of multi-user tracking (</a:t>
                      </a:r>
                      <a:r>
                        <a:rPr lang="en-US" sz="1200" dirty="0">
                          <a:effectLst/>
                          <a:latin typeface="+mn-lt"/>
                          <a:ea typeface="Arial" panose="020B0604020202020204" pitchFamily="34" charset="0"/>
                          <a:hlinkClick r:id="rId4"/>
                        </a:rPr>
                        <a:t>video</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3137451433"/>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latin typeface="+mn-lt"/>
                        </a:rPr>
                        <a:t>Lighting effects</a:t>
                      </a:r>
                    </a:p>
                  </a:txBody>
                  <a:tcPr/>
                </a:tc>
                <a:tc>
                  <a:txBody>
                    <a:bodyPr/>
                    <a:lstStyle/>
                    <a:p>
                      <a:pPr>
                        <a:lnSpc>
                          <a:spcPct val="115000"/>
                        </a:lnSpc>
                      </a:pPr>
                      <a:r>
                        <a:rPr lang="en-US" sz="1200" dirty="0">
                          <a:effectLst/>
                          <a:latin typeface="+mn-lt"/>
                          <a:ea typeface="Arial" panose="020B0604020202020204" pitchFamily="34" charset="0"/>
                        </a:rPr>
                        <a:t>Refers to additional capabilities of tracking engines such as light estimate i.e., predicting the lighting conditions of the physical environment (</a:t>
                      </a:r>
                      <a:r>
                        <a:rPr lang="en-US" sz="1200" dirty="0">
                          <a:effectLst/>
                          <a:latin typeface="+mn-lt"/>
                          <a:ea typeface="Arial" panose="020B0604020202020204" pitchFamily="34" charset="0"/>
                          <a:hlinkClick r:id="rId5"/>
                        </a:rPr>
                        <a:t>picture</a:t>
                      </a:r>
                      <a:r>
                        <a:rPr lang="en-US" sz="1200" dirty="0">
                          <a:effectLst/>
                          <a:latin typeface="+mn-lt"/>
                          <a:ea typeface="Arial" panose="020B0604020202020204" pitchFamily="34" charset="0"/>
                        </a:rPr>
                        <a:t>).</a:t>
                      </a:r>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2354654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31180735"/>
              </p:ext>
            </p:extLst>
          </p:nvPr>
        </p:nvGraphicFramePr>
        <p:xfrm>
          <a:off x="203200" y="546100"/>
          <a:ext cx="11779463" cy="3619754"/>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2">
                  <a:txBody>
                    <a:bodyPr/>
                    <a:lstStyle/>
                    <a:p>
                      <a:r>
                        <a:rPr lang="en-US" sz="1200" dirty="0">
                          <a:latin typeface="+mn-lt"/>
                        </a:rPr>
                        <a:t>Rendering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Light estimates</a:t>
                      </a:r>
                    </a:p>
                  </a:txBody>
                  <a:tcPr/>
                </a:tc>
                <a:tc>
                  <a:txBody>
                    <a:bodyPr/>
                    <a:lstStyle/>
                    <a:p>
                      <a:pPr>
                        <a:lnSpc>
                          <a:spcPct val="115000"/>
                        </a:lnSpc>
                      </a:pPr>
                      <a:r>
                        <a:rPr lang="en-US" sz="1200" dirty="0">
                          <a:effectLst/>
                          <a:latin typeface="+mn-lt"/>
                          <a:ea typeface="Arial" panose="020B0604020202020204" pitchFamily="34" charset="0"/>
                        </a:rPr>
                        <a:t>Using the light estimate data from tracking engines, rendering engines can shade the virtual contents to match the lighting conditions of the physical environment for more realistic virtual contents (</a:t>
                      </a:r>
                      <a:r>
                        <a:rPr lang="en-US" sz="1200" dirty="0">
                          <a:effectLst/>
                          <a:latin typeface="+mn-lt"/>
                          <a:ea typeface="Arial" panose="020B0604020202020204" pitchFamily="34" charset="0"/>
                          <a:hlinkClick r:id="rId2"/>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Occlusion</a:t>
                      </a:r>
                    </a:p>
                  </a:txBody>
                  <a:tcPr/>
                </a:tc>
                <a:tc>
                  <a:txBody>
                    <a:bodyPr/>
                    <a:lstStyle/>
                    <a:p>
                      <a:pPr>
                        <a:lnSpc>
                          <a:spcPct val="115000"/>
                        </a:lnSpc>
                      </a:pPr>
                      <a:r>
                        <a:rPr lang="en-US" sz="1200" dirty="0">
                          <a:effectLst/>
                          <a:latin typeface="+mn-lt"/>
                          <a:ea typeface="Arial" panose="020B0604020202020204" pitchFamily="34" charset="0"/>
                        </a:rPr>
                        <a:t>Using the depth data from tracking engines, rendering engines can occlude virtual objects which stand behind physical objects for more realistic virtual contents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1</a:t>
                      </a:r>
                    </a:p>
                  </a:txBody>
                  <a:tcPr/>
                </a:tc>
                <a:tc rowSpan="3">
                  <a:txBody>
                    <a:bodyPr/>
                    <a:lstStyle/>
                    <a:p>
                      <a:r>
                        <a:rPr lang="en-US" sz="1200" dirty="0">
                          <a:latin typeface="+mn-lt"/>
                        </a:rPr>
                        <a:t>Ease of develop-</a:t>
                      </a:r>
                      <a:r>
                        <a:rPr lang="en-US" sz="1200" dirty="0" err="1">
                          <a:latin typeface="+mn-lt"/>
                        </a:rPr>
                        <a:t>ment</a:t>
                      </a:r>
                      <a:endParaRPr lang="en-US" sz="1200" dirty="0">
                        <a:latin typeface="+mn-lt"/>
                      </a:endParaRPr>
                    </a:p>
                  </a:txBody>
                  <a:tcPr/>
                </a:tc>
                <a:tc>
                  <a:txBody>
                    <a:bodyPr/>
                    <a:lstStyle/>
                    <a:p>
                      <a:r>
                        <a:rPr lang="en-US" sz="1200" dirty="0">
                          <a:latin typeface="+mn-lt"/>
                        </a:rPr>
                        <a:t>Integration with other AR development tools</a:t>
                      </a:r>
                    </a:p>
                  </a:txBody>
                  <a:tcPr/>
                </a:tc>
                <a:tc>
                  <a:txBody>
                    <a:bodyPr/>
                    <a:lstStyle/>
                    <a:p>
                      <a:pPr>
                        <a:lnSpc>
                          <a:spcPct val="115000"/>
                        </a:lnSpc>
                      </a:pPr>
                      <a:r>
                        <a:rPr lang="en-US" sz="1200" dirty="0">
                          <a:effectLst/>
                          <a:latin typeface="+mn-lt"/>
                          <a:ea typeface="Arial" panose="020B0604020202020204" pitchFamily="34" charset="0"/>
                        </a:rPr>
                        <a:t>Cross-references which tracking engines integrate with which rendering engines. Refresher: an AR application requires both tracking and rendering engines, and the two engines need to integrate with each other. </a:t>
                      </a:r>
                    </a:p>
                  </a:txBody>
                  <a:tcPr/>
                </a:tc>
                <a:extLst>
                  <a:ext uri="{0D108BD9-81ED-4DB2-BD59-A6C34878D82A}">
                    <a16:rowId xmlns:a16="http://schemas.microsoft.com/office/drawing/2014/main" val="2801840546"/>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latin typeface="+mn-lt"/>
                        </a:rPr>
                        <a:t>Simulation/ remote testing</a:t>
                      </a:r>
                    </a:p>
                  </a:txBody>
                  <a:tcPr/>
                </a:tc>
                <a:tc>
                  <a:txBody>
                    <a:bodyPr/>
                    <a:lstStyle/>
                    <a:p>
                      <a:pPr>
                        <a:lnSpc>
                          <a:spcPct val="115000"/>
                        </a:lnSpc>
                      </a:pPr>
                      <a:r>
                        <a:rPr lang="en-US" sz="1200" dirty="0">
                          <a:effectLst/>
                          <a:latin typeface="+mn-lt"/>
                          <a:ea typeface="Arial" panose="020B0604020202020204" pitchFamily="34" charset="0"/>
                        </a:rPr>
                        <a:t>Allows developers to test and debug AR applications more quickly.</a:t>
                      </a:r>
                    </a:p>
                  </a:txBody>
                  <a:tcPr/>
                </a:tc>
                <a:extLst>
                  <a:ext uri="{0D108BD9-81ED-4DB2-BD59-A6C34878D82A}">
                    <a16:rowId xmlns:a16="http://schemas.microsoft.com/office/drawing/2014/main" val="2062289216"/>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latin typeface="+mn-lt"/>
                        </a:rPr>
                        <a:t>Low-code/ no-code development</a:t>
                      </a:r>
                    </a:p>
                  </a:txBody>
                  <a:tcPr/>
                </a:tc>
                <a:tc>
                  <a:txBody>
                    <a:bodyPr/>
                    <a:lstStyle/>
                    <a:p>
                      <a:pPr>
                        <a:lnSpc>
                          <a:spcPct val="115000"/>
                        </a:lnSpc>
                      </a:pPr>
                      <a:r>
                        <a:rPr lang="en-US" sz="1200" dirty="0">
                          <a:effectLst/>
                          <a:latin typeface="+mn-lt"/>
                          <a:ea typeface="Arial" panose="020B0604020202020204" pitchFamily="34" charset="0"/>
                        </a:rPr>
                        <a:t>Allows business users with little to no programming knowledge to create new AR experiences e.g., allowing shopfloor operators to create new AR-guided work instructions.</a:t>
                      </a:r>
                    </a:p>
                  </a:txBody>
                  <a:tcPr/>
                </a:tc>
                <a:extLst>
                  <a:ext uri="{0D108BD9-81ED-4DB2-BD59-A6C34878D82A}">
                    <a16:rowId xmlns:a16="http://schemas.microsoft.com/office/drawing/2014/main" val="357605556"/>
                  </a:ext>
                </a:extLst>
              </a:tr>
              <a:tr h="370840">
                <a:tc>
                  <a:txBody>
                    <a:bodyPr/>
                    <a:lstStyle/>
                    <a:p>
                      <a:r>
                        <a:rPr lang="en-US" sz="1200" dirty="0">
                          <a:latin typeface="+mn-lt"/>
                        </a:rPr>
                        <a:t>1</a:t>
                      </a:r>
                    </a:p>
                  </a:txBody>
                  <a:tcPr/>
                </a:tc>
                <a:tc>
                  <a:txBody>
                    <a:bodyPr/>
                    <a:lstStyle/>
                    <a:p>
                      <a:r>
                        <a:rPr lang="en-US" sz="1200" dirty="0">
                          <a:latin typeface="+mn-lt"/>
                        </a:rPr>
                        <a:t>Licensing cost</a:t>
                      </a:r>
                    </a:p>
                  </a:txBody>
                  <a:tcPr/>
                </a:tc>
                <a:tc>
                  <a:txBody>
                    <a:bodyPr/>
                    <a:lstStyle/>
                    <a:p>
                      <a:r>
                        <a:rPr lang="en-US" sz="1200" dirty="0">
                          <a:latin typeface="+mn-lt"/>
                        </a:rPr>
                        <a:t>Open-source</a:t>
                      </a:r>
                    </a:p>
                  </a:txBody>
                  <a:tcPr/>
                </a:tc>
                <a:tc>
                  <a:txBody>
                    <a:bodyPr/>
                    <a:lstStyle/>
                    <a:p>
                      <a:pPr>
                        <a:lnSpc>
                          <a:spcPct val="115000"/>
                        </a:lnSpc>
                      </a:pPr>
                      <a:r>
                        <a:rPr lang="en-US" sz="1200" dirty="0">
                          <a:effectLst/>
                          <a:latin typeface="+mn-lt"/>
                          <a:ea typeface="Arial" panose="020B0604020202020204" pitchFamily="34" charset="0"/>
                        </a:rPr>
                        <a:t>Checks if the tracking/ rendering engines are open-source or not. </a:t>
                      </a:r>
                    </a:p>
                  </a:txBody>
                  <a:tcPr/>
                </a:tc>
                <a:extLst>
                  <a:ext uri="{0D108BD9-81ED-4DB2-BD59-A6C34878D82A}">
                    <a16:rowId xmlns:a16="http://schemas.microsoft.com/office/drawing/2014/main" val="466608991"/>
                  </a:ext>
                </a:extLst>
              </a:tr>
            </a:tbl>
          </a:graphicData>
        </a:graphic>
      </p:graphicFrame>
    </p:spTree>
    <p:extLst>
      <p:ext uri="{BB962C8B-B14F-4D97-AF65-F5344CB8AC3E}">
        <p14:creationId xmlns:p14="http://schemas.microsoft.com/office/powerpoint/2010/main" val="223739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14" name="TextBox 13">
            <a:extLst>
              <a:ext uri="{FF2B5EF4-FFF2-40B4-BE49-F238E27FC236}">
                <a16:creationId xmlns:a16="http://schemas.microsoft.com/office/drawing/2014/main" id="{4E3D076E-3C50-69DA-638A-54FBABD5E8D8}"/>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1/4</a:t>
            </a:r>
          </a:p>
          <a:p>
            <a:r>
              <a:rPr lang="en-US" sz="1600" i="1" dirty="0"/>
              <a:t>Selection criteria for AR platforms (web AR vs. native AR vs. AR-on-headset) are categorized by: 1) Usage condition-specific 2) Hardware</a:t>
            </a:r>
          </a:p>
        </p:txBody>
      </p:sp>
      <p:graphicFrame>
        <p:nvGraphicFramePr>
          <p:cNvPr id="2" name="Table 12">
            <a:extLst>
              <a:ext uri="{FF2B5EF4-FFF2-40B4-BE49-F238E27FC236}">
                <a16:creationId xmlns:a16="http://schemas.microsoft.com/office/drawing/2014/main" id="{8AEC31C9-9BFA-04BC-B2C5-845C3EA5F49A}"/>
              </a:ext>
            </a:extLst>
          </p:cNvPr>
          <p:cNvGraphicFramePr>
            <a:graphicFrameLocks noGrp="1"/>
          </p:cNvGraphicFramePr>
          <p:nvPr>
            <p:extLst>
              <p:ext uri="{D42A27DB-BD31-4B8C-83A1-F6EECF244321}">
                <p14:modId xmlns:p14="http://schemas.microsoft.com/office/powerpoint/2010/main" val="4185608825"/>
              </p:ext>
            </p:extLst>
          </p:nvPr>
        </p:nvGraphicFramePr>
        <p:xfrm>
          <a:off x="200114" y="875825"/>
          <a:ext cx="11551365" cy="4087039"/>
        </p:xfrm>
        <a:graphic>
          <a:graphicData uri="http://schemas.openxmlformats.org/drawingml/2006/table">
            <a:tbl>
              <a:tblPr firstRow="1" bandRow="1">
                <a:tableStyleId>{5940675A-B579-460E-94D1-54222C63F5DA}</a:tableStyleId>
              </a:tblPr>
              <a:tblGrid>
                <a:gridCol w="804762">
                  <a:extLst>
                    <a:ext uri="{9D8B030D-6E8A-4147-A177-3AD203B41FA5}">
                      <a16:colId xmlns:a16="http://schemas.microsoft.com/office/drawing/2014/main" val="2323611179"/>
                    </a:ext>
                  </a:extLst>
                </a:gridCol>
                <a:gridCol w="910453">
                  <a:extLst>
                    <a:ext uri="{9D8B030D-6E8A-4147-A177-3AD203B41FA5}">
                      <a16:colId xmlns:a16="http://schemas.microsoft.com/office/drawing/2014/main" val="4120118734"/>
                    </a:ext>
                  </a:extLst>
                </a:gridCol>
                <a:gridCol w="1121956">
                  <a:extLst>
                    <a:ext uri="{9D8B030D-6E8A-4147-A177-3AD203B41FA5}">
                      <a16:colId xmlns:a16="http://schemas.microsoft.com/office/drawing/2014/main" val="2651266558"/>
                    </a:ext>
                  </a:extLst>
                </a:gridCol>
                <a:gridCol w="1089274">
                  <a:extLst>
                    <a:ext uri="{9D8B030D-6E8A-4147-A177-3AD203B41FA5}">
                      <a16:colId xmlns:a16="http://schemas.microsoft.com/office/drawing/2014/main" val="187081944"/>
                    </a:ext>
                  </a:extLst>
                </a:gridCol>
                <a:gridCol w="1089274">
                  <a:extLst>
                    <a:ext uri="{9D8B030D-6E8A-4147-A177-3AD203B41FA5}">
                      <a16:colId xmlns:a16="http://schemas.microsoft.com/office/drawing/2014/main" val="4058648912"/>
                    </a:ext>
                  </a:extLst>
                </a:gridCol>
                <a:gridCol w="1089274">
                  <a:extLst>
                    <a:ext uri="{9D8B030D-6E8A-4147-A177-3AD203B41FA5}">
                      <a16:colId xmlns:a16="http://schemas.microsoft.com/office/drawing/2014/main" val="2093929946"/>
                    </a:ext>
                  </a:extLst>
                </a:gridCol>
                <a:gridCol w="1125549">
                  <a:extLst>
                    <a:ext uri="{9D8B030D-6E8A-4147-A177-3AD203B41FA5}">
                      <a16:colId xmlns:a16="http://schemas.microsoft.com/office/drawing/2014/main" val="3110558412"/>
                    </a:ext>
                  </a:extLst>
                </a:gridCol>
                <a:gridCol w="1125549">
                  <a:extLst>
                    <a:ext uri="{9D8B030D-6E8A-4147-A177-3AD203B41FA5}">
                      <a16:colId xmlns:a16="http://schemas.microsoft.com/office/drawing/2014/main" val="4278040420"/>
                    </a:ext>
                  </a:extLst>
                </a:gridCol>
                <a:gridCol w="1053000">
                  <a:extLst>
                    <a:ext uri="{9D8B030D-6E8A-4147-A177-3AD203B41FA5}">
                      <a16:colId xmlns:a16="http://schemas.microsoft.com/office/drawing/2014/main" val="2507871209"/>
                    </a:ext>
                  </a:extLst>
                </a:gridCol>
                <a:gridCol w="1053000">
                  <a:extLst>
                    <a:ext uri="{9D8B030D-6E8A-4147-A177-3AD203B41FA5}">
                      <a16:colId xmlns:a16="http://schemas.microsoft.com/office/drawing/2014/main" val="3739836935"/>
                    </a:ext>
                  </a:extLst>
                </a:gridCol>
                <a:gridCol w="1089274">
                  <a:extLst>
                    <a:ext uri="{9D8B030D-6E8A-4147-A177-3AD203B41FA5}">
                      <a16:colId xmlns:a16="http://schemas.microsoft.com/office/drawing/2014/main" val="2362895601"/>
                    </a:ext>
                  </a:extLst>
                </a:gridCol>
              </a:tblGrid>
              <a:tr h="383719">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HoloLens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Magic Leap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Meta Quest Pro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Vuzix Blade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Vuzix</a:t>
                      </a:r>
                      <a:r>
                        <a:rPr lang="en-US" sz="900">
                          <a:solidFill>
                            <a:schemeClr val="bg1"/>
                          </a:solidFill>
                          <a:latin typeface="+mn-lt"/>
                        </a:rPr>
                        <a:t> M400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Google Glass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extLst>
                  <a:ext uri="{0D108BD9-81ED-4DB2-BD59-A6C34878D82A}">
                    <a16:rowId xmlns:a16="http://schemas.microsoft.com/office/drawing/2014/main" val="762842845"/>
                  </a:ext>
                </a:extLst>
              </a:tr>
              <a:tr h="327277">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a:t>
                      </a:r>
                      <a:r>
                        <a:rPr kumimoji="0" lang="en-US" sz="900" b="0" i="0" u="none" strike="noStrike" kern="1200" cap="none" spc="0" normalizeH="0" baseline="0" noProof="0" dirty="0">
                          <a:ln>
                            <a:noFill/>
                          </a:ln>
                          <a:solidFill>
                            <a:schemeClr val="bg1"/>
                          </a:solidFill>
                          <a:effectLst/>
                          <a:uLnTx/>
                          <a:uFillTx/>
                          <a:latin typeface="+mn-lt"/>
                          <a:ea typeface="+mn-ea"/>
                          <a:cs typeface="+mn-cs"/>
                        </a:rPr>
                        <a:t>Lighting conditions</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9">
                  <a:txBody>
                    <a:bodyPr/>
                    <a:lstStyle/>
                    <a:p>
                      <a:r>
                        <a:rPr lang="en-US" sz="900" dirty="0">
                          <a:latin typeface="+mn-lt"/>
                        </a:rPr>
                        <a:t>Irrespective of AR platforms, their tracking engine performs better or worse in different light conditions due to the fluctuating quality of video frames being captured in different light conditions, making it easy or hard for the tracking engine’s computer vision algorithms to detect a marker in those video frames. In order to choose an AR platform that best accommodates the target lighting conditions:</a:t>
                      </a:r>
                    </a:p>
                    <a:p>
                      <a:pPr marL="342900" indent="-342900">
                        <a:buAutoNum type="arabicParenR"/>
                      </a:pPr>
                      <a:r>
                        <a:rPr lang="en-US" sz="900" dirty="0">
                          <a:latin typeface="+mn-lt"/>
                        </a:rPr>
                        <a:t>Test different candidate AR platforms in different lighting conditions and choose the most performant one </a:t>
                      </a:r>
                    </a:p>
                    <a:p>
                      <a:pPr marL="342900" indent="-342900">
                        <a:buAutoNum type="arabicParenR"/>
                      </a:pPr>
                      <a:r>
                        <a:rPr lang="en-US" sz="900" dirty="0">
                          <a:latin typeface="+mn-lt"/>
                        </a:rPr>
                        <a:t>Or: customize the tracking engine’s computer </a:t>
                      </a:r>
                      <a:r>
                        <a:rPr lang="en-US" sz="900">
                          <a:latin typeface="+mn-lt"/>
                        </a:rPr>
                        <a:t>vision algorithms </a:t>
                      </a:r>
                      <a:endParaRPr lang="en-US" sz="900" dirty="0">
                        <a:latin typeface="+mn-lt"/>
                      </a:endParaRPr>
                    </a:p>
                    <a:p>
                      <a:pPr marL="342900" indent="-342900">
                        <a:buAutoNum type="arabicParenR"/>
                      </a:pPr>
                      <a:r>
                        <a:rPr lang="en-US" sz="900" dirty="0">
                          <a:latin typeface="+mn-lt"/>
                        </a:rPr>
                        <a:t>Or: customize the camera’s properties to improve the quality of the captured video frames e.g., reduce the camera’s exposure level in an overly bright environment (</a:t>
                      </a:r>
                      <a:r>
                        <a:rPr lang="en-US" sz="900" dirty="0">
                          <a:latin typeface="+mn-lt"/>
                          <a:hlinkClick r:id="rId4"/>
                        </a:rPr>
                        <a:t>source</a:t>
                      </a:r>
                      <a:r>
                        <a:rPr lang="en-US" sz="900" dirty="0">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250"/>
                    </a:p>
                  </a:txBody>
                  <a:tcPr>
                    <a:solidFill>
                      <a:schemeClr val="bg1"/>
                    </a:solidFill>
                  </a:tcPr>
                </a:tc>
                <a:tc hMerge="1">
                  <a:txBody>
                    <a:bodyPr/>
                    <a:lstStyle/>
                    <a:p>
                      <a:endParaRPr lang="en-US"/>
                    </a:p>
                  </a:txBody>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2. </a:t>
                      </a:r>
                      <a:r>
                        <a:rPr kumimoji="0" lang="en-US" sz="900" b="0" i="0" u="none" strike="noStrike" kern="1200" cap="none" spc="0" normalizeH="0" baseline="0" noProof="0" dirty="0">
                          <a:ln>
                            <a:noFill/>
                          </a:ln>
                          <a:solidFill>
                            <a:schemeClr val="bg1"/>
                          </a:solidFill>
                          <a:effectLst/>
                          <a:uLnTx/>
                          <a:uFillTx/>
                          <a:latin typeface="+mn-lt"/>
                          <a:ea typeface="+mn-ea"/>
                          <a:cs typeface="+mn-cs"/>
                        </a:rPr>
                        <a:t>Network 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Offline mode supported when implementing </a:t>
                      </a:r>
                      <a:r>
                        <a:rPr lang="en-US" sz="900" dirty="0">
                          <a:latin typeface="+mn-lt"/>
                          <a:hlinkClick r:id="rId5"/>
                        </a:rPr>
                        <a:t>Service Worker</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Offline mode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Offline mode supported with </a:t>
                      </a:r>
                      <a:r>
                        <a:rPr lang="en-US" sz="900">
                          <a:latin typeface="+mn-lt"/>
                          <a:hlinkClick r:id="rId6"/>
                        </a:rPr>
                        <a:t>offline subscription</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Work instructions in </a:t>
                      </a:r>
                      <a:r>
                        <a:rPr lang="en-US" sz="900" dirty="0">
                          <a:latin typeface="+mn-lt"/>
                          <a:hlinkClick r:id="rId7"/>
                        </a:rPr>
                        <a:t>Dynamics 365 Guides</a:t>
                      </a:r>
                      <a:r>
                        <a:rPr lang="en-US" sz="900" dirty="0">
                          <a:latin typeface="+mn-lt"/>
                        </a:rPr>
                        <a:t> support offline mode with limitations (e.g., no video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35094896"/>
                  </a:ext>
                </a:extLst>
              </a:tr>
              <a:tr h="0">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a:t>
                      </a:r>
                      <a:r>
                        <a:rPr kumimoji="0" lang="en-US" sz="900" b="0" i="0" u="none" strike="noStrike" kern="1200" cap="none" spc="0" normalizeH="0" baseline="0" noProof="0" dirty="0">
                          <a:ln>
                            <a:noFill/>
                          </a:ln>
                          <a:solidFill>
                            <a:schemeClr val="bg1"/>
                          </a:solidFill>
                          <a:effectLst/>
                          <a:uLnTx/>
                          <a:uFillTx/>
                          <a:latin typeface="+mn-lt"/>
                          <a:ea typeface="+mn-ea"/>
                          <a:cs typeface="+mn-cs"/>
                        </a:rPr>
                        <a:t>Noise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Device-specific</a:t>
                      </a:r>
                    </a:p>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9"/>
                        </a:rPr>
                        <a:t>5 noise 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0"/>
                        </a:rPr>
                        <a:t>2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11"/>
                        </a:rPr>
                        <a:t>3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3 noise cancelling microphones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5097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4. Operating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3"/>
                        </a:rPr>
                        <a:t>10°C to 35°C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4"/>
                        </a:rPr>
                        <a:t>10°C to 30°C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a:t>
                      </a:r>
                      <a:r>
                        <a:rPr lang="en-US" sz="900" b="0" i="0">
                          <a:solidFill>
                            <a:srgbClr val="1C1D1D"/>
                          </a:solidFill>
                          <a:effectLst/>
                          <a:latin typeface="+mn-lt"/>
                          <a:hlinkClick r:id="rId15"/>
                        </a:rPr>
                        <a:t>°</a:t>
                      </a:r>
                      <a:r>
                        <a:rPr lang="en-US" sz="900">
                          <a:latin typeface="+mn-lt"/>
                          <a:hlinkClick r:id="rId15"/>
                        </a:rPr>
                        <a:t>C to 35</a:t>
                      </a:r>
                      <a:r>
                        <a:rPr lang="en-US" sz="900" b="0" i="0">
                          <a:solidFill>
                            <a:srgbClr val="1C1D1D"/>
                          </a:solidFill>
                          <a:effectLst/>
                          <a:latin typeface="+mn-lt"/>
                          <a:hlinkClick r:id="rId15"/>
                        </a:rPr>
                        <a:t>°</a:t>
                      </a:r>
                      <a:r>
                        <a:rPr lang="en-US" sz="900">
                          <a:latin typeface="+mn-lt"/>
                          <a:hlinkClick r:id="rId15"/>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-20</a:t>
                      </a:r>
                      <a:r>
                        <a:rPr lang="en-US" sz="900" b="0" i="0">
                          <a:solidFill>
                            <a:srgbClr val="1C1D1D"/>
                          </a:solidFill>
                          <a:effectLst/>
                          <a:latin typeface="+mn-lt"/>
                          <a:hlinkClick r:id="rId11"/>
                        </a:rPr>
                        <a:t>°</a:t>
                      </a:r>
                      <a:r>
                        <a:rPr lang="en-US" sz="900">
                          <a:latin typeface="+mn-lt"/>
                          <a:hlinkClick r:id="rId11"/>
                        </a:rPr>
                        <a:t>C to 45</a:t>
                      </a:r>
                      <a:r>
                        <a:rPr lang="en-US" sz="900" b="0" i="0">
                          <a:solidFill>
                            <a:srgbClr val="1C1D1D"/>
                          </a:solidFill>
                          <a:effectLst/>
                          <a:latin typeface="+mn-lt"/>
                          <a:hlinkClick r:id="rId11"/>
                        </a:rPr>
                        <a:t>°</a:t>
                      </a:r>
                      <a:r>
                        <a:rPr lang="en-US" sz="900">
                          <a:latin typeface="+mn-lt"/>
                          <a:hlinkClick r:id="rId11"/>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0°C to 35°C</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5512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5. Operating humidity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6"/>
                        </a:rPr>
                        <a:t>5%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715295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6. </a:t>
                      </a:r>
                      <a:r>
                        <a:rPr kumimoji="0" lang="en-US" sz="900" b="0" i="0" u="none" strike="noStrike" kern="1200" cap="none" spc="0" normalizeH="0" baseline="0" noProof="0" dirty="0">
                          <a:ln>
                            <a:noFill/>
                          </a:ln>
                          <a:solidFill>
                            <a:schemeClr val="bg1"/>
                          </a:solidFill>
                          <a:effectLst/>
                          <a:uLnTx/>
                          <a:uFillTx/>
                          <a:latin typeface="+mn-lt"/>
                          <a:ea typeface="+mn-ea"/>
                          <a:cs typeface="+mn-cs"/>
                        </a:rPr>
                        <a:t>Drop-safe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7"/>
                        </a:rPr>
                        <a:t>MIL-STD-810G certification</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58539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Water/ Dustproof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8"/>
                        </a:rPr>
                        <a:t>IP50 Dust proof</a:t>
                      </a:r>
                      <a:r>
                        <a:rPr lang="en-US" sz="900">
                          <a:latin typeface="+mn-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1"/>
                        </a:rPr>
                        <a:t>IP67 </a:t>
                      </a:r>
                    </a:p>
                    <a:p>
                      <a:r>
                        <a:rPr lang="en-US" sz="700" dirty="0">
                          <a:latin typeface="+mn-lt"/>
                          <a:hlinkClick r:id="rId11"/>
                        </a:rPr>
                        <a:t>Dust + water protection certification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IP53</a:t>
                      </a:r>
                    </a:p>
                    <a:p>
                      <a:r>
                        <a:rPr lang="en-US" sz="700" dirty="0">
                          <a:latin typeface="+mn-lt"/>
                          <a:hlinkClick r:id="rId12"/>
                        </a:rPr>
                        <a:t>(Resistant to water spray and limited dust ingression)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646481"/>
                  </a:ext>
                </a:extLst>
              </a:tr>
            </a:tbl>
          </a:graphicData>
        </a:graphic>
      </p:graphicFrame>
    </p:spTree>
    <p:extLst>
      <p:ext uri="{BB962C8B-B14F-4D97-AF65-F5344CB8AC3E}">
        <p14:creationId xmlns:p14="http://schemas.microsoft.com/office/powerpoint/2010/main" val="1320579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002454844"/>
              </p:ext>
            </p:extLst>
          </p:nvPr>
        </p:nvGraphicFramePr>
        <p:xfrm>
          <a:off x="200113" y="875825"/>
          <a:ext cx="11551366" cy="4434840"/>
        </p:xfrm>
        <a:graphic>
          <a:graphicData uri="http://schemas.openxmlformats.org/drawingml/2006/table">
            <a:tbl>
              <a:tblPr firstRow="1" bandRow="1">
                <a:tableStyleId>{5940675A-B579-460E-94D1-54222C63F5DA}</a:tableStyleId>
              </a:tblPr>
              <a:tblGrid>
                <a:gridCol w="804689">
                  <a:extLst>
                    <a:ext uri="{9D8B030D-6E8A-4147-A177-3AD203B41FA5}">
                      <a16:colId xmlns:a16="http://schemas.microsoft.com/office/drawing/2014/main" val="2323611179"/>
                    </a:ext>
                  </a:extLst>
                </a:gridCol>
                <a:gridCol w="915757">
                  <a:extLst>
                    <a:ext uri="{9D8B030D-6E8A-4147-A177-3AD203B41FA5}">
                      <a16:colId xmlns:a16="http://schemas.microsoft.com/office/drawing/2014/main" val="4120118734"/>
                    </a:ext>
                  </a:extLst>
                </a:gridCol>
                <a:gridCol w="1189315">
                  <a:extLst>
                    <a:ext uri="{9D8B030D-6E8A-4147-A177-3AD203B41FA5}">
                      <a16:colId xmlns:a16="http://schemas.microsoft.com/office/drawing/2014/main" val="2651266558"/>
                    </a:ext>
                  </a:extLst>
                </a:gridCol>
                <a:gridCol w="1043272">
                  <a:extLst>
                    <a:ext uri="{9D8B030D-6E8A-4147-A177-3AD203B41FA5}">
                      <a16:colId xmlns:a16="http://schemas.microsoft.com/office/drawing/2014/main" val="187081944"/>
                    </a:ext>
                  </a:extLst>
                </a:gridCol>
                <a:gridCol w="1080202">
                  <a:extLst>
                    <a:ext uri="{9D8B030D-6E8A-4147-A177-3AD203B41FA5}">
                      <a16:colId xmlns:a16="http://schemas.microsoft.com/office/drawing/2014/main" val="2297436388"/>
                    </a:ext>
                  </a:extLst>
                </a:gridCol>
                <a:gridCol w="1089433">
                  <a:extLst>
                    <a:ext uri="{9D8B030D-6E8A-4147-A177-3AD203B41FA5}">
                      <a16:colId xmlns:a16="http://schemas.microsoft.com/office/drawing/2014/main" val="2093929946"/>
                    </a:ext>
                  </a:extLst>
                </a:gridCol>
                <a:gridCol w="1107898">
                  <a:extLst>
                    <a:ext uri="{9D8B030D-6E8A-4147-A177-3AD203B41FA5}">
                      <a16:colId xmlns:a16="http://schemas.microsoft.com/office/drawing/2014/main" val="3110558412"/>
                    </a:ext>
                  </a:extLst>
                </a:gridCol>
                <a:gridCol w="1126364">
                  <a:extLst>
                    <a:ext uri="{9D8B030D-6E8A-4147-A177-3AD203B41FA5}">
                      <a16:colId xmlns:a16="http://schemas.microsoft.com/office/drawing/2014/main" val="2077695949"/>
                    </a:ext>
                  </a:extLst>
                </a:gridCol>
                <a:gridCol w="1052503">
                  <a:extLst>
                    <a:ext uri="{9D8B030D-6E8A-4147-A177-3AD203B41FA5}">
                      <a16:colId xmlns:a16="http://schemas.microsoft.com/office/drawing/2014/main" val="2507871209"/>
                    </a:ext>
                  </a:extLst>
                </a:gridCol>
                <a:gridCol w="1052503">
                  <a:extLst>
                    <a:ext uri="{9D8B030D-6E8A-4147-A177-3AD203B41FA5}">
                      <a16:colId xmlns:a16="http://schemas.microsoft.com/office/drawing/2014/main" val="3739836935"/>
                    </a:ext>
                  </a:extLst>
                </a:gridCol>
                <a:gridCol w="1089430">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rPr>
                        <a:t>WebAR</a:t>
                      </a:r>
                    </a:p>
                    <a:p>
                      <a:pPr algn="ctr"/>
                      <a:r>
                        <a:rPr lang="en-US" sz="900" dirty="0">
                          <a:solidFill>
                            <a:schemeClr val="bg1"/>
                          </a:solidFill>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rPr>
                        <a:t>Native AR</a:t>
                      </a:r>
                    </a:p>
                    <a:p>
                      <a:pPr algn="ctr"/>
                      <a:r>
                        <a:rPr lang="en-US" sz="900" dirty="0">
                          <a:solidFill>
                            <a:schemeClr val="bg1"/>
                          </a:solidFill>
                        </a:rPr>
                        <a:t>(Android, iOS)</a:t>
                      </a:r>
                    </a:p>
                  </a:txBody>
                  <a:tcPr>
                    <a:solidFill>
                      <a:srgbClr val="A100FF"/>
                    </a:solidFill>
                  </a:tcPr>
                </a:tc>
                <a:tc>
                  <a:txBody>
                    <a:bodyPr/>
                    <a:lstStyle/>
                    <a:p>
                      <a:pPr algn="ctr"/>
                      <a:r>
                        <a:rPr lang="en-US" sz="900" err="1">
                          <a:solidFill>
                            <a:schemeClr val="bg1"/>
                          </a:solidFill>
                        </a:rPr>
                        <a:t>Varjo</a:t>
                      </a:r>
                      <a:r>
                        <a:rPr lang="en-US" sz="900">
                          <a:solidFill>
                            <a:schemeClr val="bg1"/>
                          </a:solidFill>
                        </a:rPr>
                        <a:t> XR-3 (2020)</a:t>
                      </a:r>
                    </a:p>
                  </a:txBody>
                  <a:tcPr>
                    <a:solidFill>
                      <a:srgbClr val="A100FF"/>
                    </a:solidFill>
                  </a:tcPr>
                </a:tc>
                <a:tc>
                  <a:txBody>
                    <a:bodyPr/>
                    <a:lstStyle/>
                    <a:p>
                      <a:pPr algn="ctr"/>
                      <a:r>
                        <a:rPr lang="en-US" sz="900">
                          <a:solidFill>
                            <a:schemeClr val="bg1"/>
                          </a:solidFill>
                        </a:rPr>
                        <a:t>HoloLens 2 (2019)</a:t>
                      </a:r>
                    </a:p>
                  </a:txBody>
                  <a:tcPr>
                    <a:solidFill>
                      <a:srgbClr val="A100FF"/>
                    </a:solidFill>
                  </a:tcPr>
                </a:tc>
                <a:tc>
                  <a:txBody>
                    <a:bodyPr/>
                    <a:lstStyle/>
                    <a:p>
                      <a:pPr algn="ctr"/>
                      <a:r>
                        <a:rPr lang="en-US" sz="900">
                          <a:solidFill>
                            <a:schemeClr val="bg1"/>
                          </a:solidFill>
                        </a:rPr>
                        <a:t>Magic Leap 2 (2022)</a:t>
                      </a:r>
                    </a:p>
                  </a:txBody>
                  <a:tcPr>
                    <a:solidFill>
                      <a:srgbClr val="A100FF"/>
                    </a:solidFill>
                  </a:tcPr>
                </a:tc>
                <a:tc>
                  <a:txBody>
                    <a:bodyPr/>
                    <a:lstStyle/>
                    <a:p>
                      <a:pPr algn="ctr"/>
                      <a:r>
                        <a:rPr lang="en-US" sz="900">
                          <a:solidFill>
                            <a:schemeClr val="bg1"/>
                          </a:solidFill>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rPr>
                        <a:t>Vuzix</a:t>
                      </a:r>
                      <a:r>
                        <a:rPr lang="en-US" sz="900">
                          <a:solidFill>
                            <a:schemeClr val="bg1"/>
                          </a:solidFill>
                        </a:rPr>
                        <a:t> Blade 2 (2022)</a:t>
                      </a:r>
                    </a:p>
                  </a:txBody>
                  <a:tcPr>
                    <a:solidFill>
                      <a:srgbClr val="A100FF"/>
                    </a:solidFill>
                  </a:tcPr>
                </a:tc>
                <a:tc>
                  <a:txBody>
                    <a:bodyPr/>
                    <a:lstStyle/>
                    <a:p>
                      <a:pPr algn="ctr"/>
                      <a:r>
                        <a:rPr lang="en-US" sz="900">
                          <a:solidFill>
                            <a:schemeClr val="bg1"/>
                          </a:solidFill>
                        </a:rPr>
                        <a:t>Vuzix M400 (2020)</a:t>
                      </a:r>
                    </a:p>
                  </a:txBody>
                  <a:tcPr>
                    <a:solidFill>
                      <a:srgbClr val="A100FF"/>
                    </a:solidFill>
                  </a:tcPr>
                </a:tc>
                <a:tc>
                  <a:txBody>
                    <a:bodyPr/>
                    <a:lstStyle/>
                    <a:p>
                      <a:pPr algn="ctr"/>
                      <a:r>
                        <a:rPr lang="en-US" sz="90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8. Compliance with health/ safety standards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92075" indent="-92075">
                        <a:buFont typeface="Arial" panose="020B0604020202020204" pitchFamily="34" charset="0"/>
                        <a:buChar char="•"/>
                      </a:pPr>
                      <a:r>
                        <a:rPr lang="pl-PL" sz="900">
                          <a:latin typeface="+mn-lt"/>
                          <a:hlinkClick r:id="rId5"/>
                        </a:rPr>
                        <a:t>ANSI Z87.1, CSA Z94.3 and EN 166</a:t>
                      </a:r>
                      <a:r>
                        <a:rPr lang="en-US" sz="900">
                          <a:latin typeface="+mn-lt"/>
                          <a:hlinkClick r:id="rId5"/>
                        </a:rPr>
                        <a:t> certifications for eye safety</a:t>
                      </a:r>
                      <a:r>
                        <a:rPr lang="en-US" sz="900">
                          <a:latin typeface="+mn-lt"/>
                        </a:rPr>
                        <a:t>.</a:t>
                      </a:r>
                    </a:p>
                    <a:p>
                      <a:pPr marL="92075" indent="-92075">
                        <a:buFont typeface="Arial" panose="020B0604020202020204" pitchFamily="34" charset="0"/>
                        <a:buChar char="•"/>
                      </a:pPr>
                      <a:r>
                        <a:rPr lang="en-US" sz="900">
                          <a:latin typeface="+mn-lt"/>
                          <a:hlinkClick r:id="rId6"/>
                        </a:rPr>
                        <a:t>Hardhat-integrated</a:t>
                      </a:r>
                      <a:r>
                        <a:rPr lang="en-US" sz="900">
                          <a:latin typeface="+mn-lt"/>
                        </a:rPr>
                        <a:t>;</a:t>
                      </a:r>
                    </a:p>
                    <a:p>
                      <a:pPr marL="92075" indent="-92075">
                        <a:buFont typeface="Arial" panose="020B0604020202020204" pitchFamily="34" charset="0"/>
                        <a:buChar char="•"/>
                      </a:pPr>
                      <a:r>
                        <a:rPr lang="en-US" sz="900">
                          <a:latin typeface="+mn-lt"/>
                          <a:hlinkClick r:id="rId7"/>
                        </a:rPr>
                        <a:t>Compliant with regulated environments e.g., clean rooms</a:t>
                      </a:r>
                      <a:r>
                        <a:rPr lang="en-US" sz="900">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IEC 60601 certifications for medical use</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85725" indent="-85725">
                        <a:buFont typeface="Arial" panose="020B0604020202020204" pitchFamily="34" charset="0"/>
                        <a:buChar char="•"/>
                      </a:pPr>
                      <a:r>
                        <a:rPr lang="en-US" sz="900">
                          <a:latin typeface="+mn-lt"/>
                          <a:hlinkClick r:id="rId9"/>
                        </a:rPr>
                        <a:t>UV protection lens; </a:t>
                      </a:r>
                    </a:p>
                    <a:p>
                      <a:pPr marL="85725" indent="-85725">
                        <a:buFont typeface="Arial" panose="020B0604020202020204" pitchFamily="34" charset="0"/>
                        <a:buChar char="•"/>
                      </a:pPr>
                      <a:r>
                        <a:rPr lang="en-US" sz="900">
                          <a:latin typeface="+mn-lt"/>
                          <a:hlinkClick r:id="rId9"/>
                        </a:rPr>
                        <a:t>ANSI Z87.1 for eye safety.</a:t>
                      </a:r>
                      <a:r>
                        <a:rPr lang="en-US" sz="900">
                          <a:latin typeface="+mn-lt"/>
                        </a:rPr>
                        <a:t>;</a:t>
                      </a:r>
                    </a:p>
                  </a:txBody>
                  <a:tcPr>
                    <a:solidFill>
                      <a:schemeClr val="bg1"/>
                    </a:solidFill>
                  </a:tcPr>
                </a:tc>
                <a:tc>
                  <a:txBody>
                    <a:bodyPr/>
                    <a:lstStyle/>
                    <a:p>
                      <a:pPr marL="85725" indent="-85725">
                        <a:buFont typeface="Arial" panose="020B0604020202020204" pitchFamily="34" charset="0"/>
                        <a:buChar char="•"/>
                      </a:pPr>
                      <a:r>
                        <a:rPr lang="en-US" sz="900">
                          <a:latin typeface="+mn-lt"/>
                          <a:hlinkClick r:id="rId10"/>
                        </a:rPr>
                        <a:t>IEC 60601 certifications for medical use</a:t>
                      </a:r>
                      <a:endParaRPr lang="en-US" sz="900">
                        <a:latin typeface="+mn-lt"/>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latin typeface="+mn-lt"/>
                          <a:hlinkClick r:id="rId11"/>
                        </a:rPr>
                        <a:t>Comes with hardhat mount;</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extLst>
                  <a:ext uri="{0D108BD9-81ED-4DB2-BD59-A6C34878D82A}">
                    <a16:rowId xmlns:a16="http://schemas.microsoft.com/office/drawing/2014/main" val="3135123903"/>
                  </a:ext>
                </a:extLst>
              </a:tr>
              <a:tr h="331748">
                <a:tc rowSpan="2">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9. Hand usage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gridSpan="2">
                  <a:txBody>
                    <a:bodyPr/>
                    <a:lstStyle/>
                    <a:p>
                      <a:r>
                        <a:rPr lang="en-US" sz="900" dirty="0"/>
                        <a:t>One hand occupied to hold mobile device.</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a:t>One hand occupied</a:t>
                      </a:r>
                    </a:p>
                  </a:txBody>
                  <a:tcPr>
                    <a:solidFill>
                      <a:schemeClr val="bg1"/>
                    </a:solidFill>
                  </a:tcPr>
                </a:tc>
                <a:tc>
                  <a:txBody>
                    <a:bodyPr/>
                    <a:lstStyle/>
                    <a:p>
                      <a:r>
                        <a:rPr lang="en-US" sz="900">
                          <a:hlinkClick r:id="rId12"/>
                        </a:rPr>
                        <a:t>Hands-free</a:t>
                      </a:r>
                      <a:r>
                        <a:rPr lang="en-US" sz="900"/>
                        <a:t> </a:t>
                      </a:r>
                    </a:p>
                  </a:txBody>
                  <a:tcPr>
                    <a:solidFill>
                      <a:schemeClr val="bg1"/>
                    </a:solidFill>
                  </a:tcPr>
                </a:tc>
                <a:tc>
                  <a:txBody>
                    <a:bodyPr/>
                    <a:lstStyle/>
                    <a:p>
                      <a:r>
                        <a:rPr lang="en-US" sz="900">
                          <a:hlinkClick r:id="rId13"/>
                        </a:rPr>
                        <a:t>Hands-free</a:t>
                      </a:r>
                      <a:endParaRPr lang="en-US" sz="900"/>
                    </a:p>
                  </a:txBody>
                  <a:tcPr>
                    <a:solidFill>
                      <a:schemeClr val="bg1"/>
                    </a:solidFill>
                  </a:tcPr>
                </a:tc>
                <a:tc>
                  <a:txBody>
                    <a:bodyPr/>
                    <a:lstStyle/>
                    <a:p>
                      <a:r>
                        <a:rPr lang="en-US" sz="900">
                          <a:hlinkClick r:id="rId14"/>
                        </a:rPr>
                        <a:t>Hands-free with one hand-held controller</a:t>
                      </a:r>
                      <a:endParaRPr lang="en-US" sz="900"/>
                    </a:p>
                  </a:txBody>
                  <a:tcPr>
                    <a:solidFill>
                      <a:schemeClr val="bg1"/>
                    </a:solidFill>
                  </a:tcPr>
                </a:tc>
                <a:tc>
                  <a:txBody>
                    <a:bodyPr/>
                    <a:lstStyle/>
                    <a:p>
                      <a:r>
                        <a:rPr lang="en-US" sz="900">
                          <a:hlinkClick r:id="rId15"/>
                        </a:rPr>
                        <a:t>Hands-free with two hand-held controllers</a:t>
                      </a:r>
                      <a:endParaRPr lang="en-US" sz="900"/>
                    </a:p>
                  </a:txBody>
                  <a:tcPr>
                    <a:solidFill>
                      <a:schemeClr val="bg1"/>
                    </a:solidFill>
                  </a:tcPr>
                </a:tc>
                <a:tc>
                  <a:txBody>
                    <a:bodyPr/>
                    <a:lstStyle/>
                    <a:p>
                      <a:r>
                        <a:rPr lang="en-US" sz="900">
                          <a:hlinkClick r:id="rId9"/>
                        </a:rPr>
                        <a:t>Hands-free</a:t>
                      </a:r>
                      <a:endParaRPr lang="en-US" sz="900"/>
                    </a:p>
                  </a:txBody>
                  <a:tcPr>
                    <a:solidFill>
                      <a:schemeClr val="bg1"/>
                    </a:solidFill>
                  </a:tcPr>
                </a:tc>
                <a:tc>
                  <a:txBody>
                    <a:bodyPr/>
                    <a:lstStyle/>
                    <a:p>
                      <a:r>
                        <a:rPr lang="en-US" sz="900">
                          <a:hlinkClick r:id="rId16"/>
                        </a:rPr>
                        <a:t>Hands-free</a:t>
                      </a:r>
                      <a:endParaRPr lang="en-US" sz="900"/>
                    </a:p>
                  </a:txBody>
                  <a:tcPr>
                    <a:solidFill>
                      <a:schemeClr val="bg1"/>
                    </a:solidFill>
                  </a:tcPr>
                </a:tc>
                <a:tc>
                  <a:txBody>
                    <a:bodyPr/>
                    <a:lstStyle/>
                    <a:p>
                      <a:r>
                        <a:rPr lang="en-US" sz="900" dirty="0">
                          <a:hlinkClick r:id="rId17"/>
                        </a:rPr>
                        <a:t>Hands-free</a:t>
                      </a:r>
                      <a:endParaRPr lang="en-US" sz="900" dirty="0"/>
                    </a:p>
                  </a:txBody>
                  <a:tcPr>
                    <a:solidFill>
                      <a:schemeClr val="bg1"/>
                    </a:solidFill>
                  </a:tcPr>
                </a:tc>
                <a:extLst>
                  <a:ext uri="{0D108BD9-81ED-4DB2-BD59-A6C34878D82A}">
                    <a16:rowId xmlns:a16="http://schemas.microsoft.com/office/drawing/2014/main" val="1121296619"/>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10. User interactions</a:t>
                      </a:r>
                    </a:p>
                    <a:p>
                      <a:endParaRPr lang="en-US" sz="900" dirty="0">
                        <a:solidFill>
                          <a:schemeClr val="bg1"/>
                        </a:solidFill>
                      </a:endParaRP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Hand tracking possible when implementing hand tracking engines like </a:t>
                      </a:r>
                      <a:r>
                        <a:rPr lang="en-US" sz="900" dirty="0" err="1">
                          <a:hlinkClick r:id="rId18"/>
                        </a:rPr>
                        <a:t>Ultraleap</a:t>
                      </a:r>
                      <a:r>
                        <a:rPr lang="en-US" sz="900" dirty="0"/>
                        <a:t> and </a:t>
                      </a:r>
                      <a:r>
                        <a:rPr lang="en-US" sz="900" dirty="0">
                          <a:hlinkClick r:id="rId19"/>
                        </a:rPr>
                        <a:t>Handtrack.js</a:t>
                      </a:r>
                      <a:r>
                        <a:rPr lang="en-US" sz="9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Voice commands are possible using speech recognition APIs like </a:t>
                      </a:r>
                      <a:r>
                        <a:rPr lang="en-US" sz="900" dirty="0">
                          <a:hlinkClick r:id="rId20"/>
                        </a:rPr>
                        <a:t>Web Speech API</a:t>
                      </a:r>
                      <a:r>
                        <a:rPr lang="en-US" sz="900" dirty="0"/>
                        <a:t> (for web AR) or </a:t>
                      </a:r>
                      <a:r>
                        <a:rPr lang="en-US" sz="900" dirty="0">
                          <a:hlinkClick r:id="rId21"/>
                        </a:rPr>
                        <a:t>Cordova Speech Recognition API</a:t>
                      </a:r>
                      <a:r>
                        <a:rPr lang="en-US" sz="900" dirty="0"/>
                        <a:t> (native AR Android/ iOS);</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Hand tracking possible when implementing hand tracking engines like </a:t>
                      </a:r>
                      <a:r>
                        <a:rPr lang="en-US" sz="1200" err="1">
                          <a:hlinkClick r:id="rId18"/>
                        </a:rPr>
                        <a:t>Ultraleap</a:t>
                      </a:r>
                      <a:r>
                        <a:rPr lang="en-US" sz="1200"/>
                        <a:t> and </a:t>
                      </a:r>
                      <a:r>
                        <a:rPr lang="en-US" sz="1200">
                          <a:hlinkClick r:id="rId19"/>
                        </a:rPr>
                        <a:t>Handtrack.js</a:t>
                      </a:r>
                      <a:endParaRPr lang="en-US" sz="1200"/>
                    </a:p>
                    <a:p>
                      <a:endParaRPr lang="en-US" sz="120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2"/>
                        </a:rPr>
                        <a:t>Eye tracking</a:t>
                      </a:r>
                      <a:r>
                        <a:rPr lang="en-US" sz="9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3"/>
                        </a:rPr>
                        <a:t>Headset and controller tracking</a:t>
                      </a:r>
                      <a:r>
                        <a:rPr lang="en-US" sz="900"/>
                        <a:t>;</a:t>
                      </a:r>
                    </a:p>
                  </a:txBody>
                  <a:tcPr>
                    <a:solidFill>
                      <a:schemeClr val="bg1"/>
                    </a:solidFill>
                  </a:tcPr>
                </a:tc>
                <a:tc>
                  <a:txBody>
                    <a:bodyPr/>
                    <a:lstStyle/>
                    <a:p>
                      <a:r>
                        <a:rPr lang="en-US" sz="900">
                          <a:hlinkClick r:id="rId24"/>
                        </a:rPr>
                        <a:t>Voice command</a:t>
                      </a:r>
                      <a:r>
                        <a:rPr lang="en-US" sz="900"/>
                        <a:t>; </a:t>
                      </a:r>
                    </a:p>
                    <a:p>
                      <a:r>
                        <a:rPr lang="en-US" sz="900">
                          <a:hlinkClick r:id="rId25"/>
                        </a:rPr>
                        <a:t>Eye tracking</a:t>
                      </a:r>
                      <a:r>
                        <a:rPr lang="en-US" sz="900"/>
                        <a:t>; </a:t>
                      </a:r>
                      <a:r>
                        <a:rPr lang="en-US" sz="900">
                          <a:hlinkClick r:id="rId26"/>
                        </a:rPr>
                        <a:t>Headset tracking</a:t>
                      </a:r>
                      <a:r>
                        <a:rPr lang="en-US" sz="900"/>
                        <a:t>; </a:t>
                      </a:r>
                    </a:p>
                    <a:p>
                      <a:r>
                        <a:rPr lang="en-US" sz="900">
                          <a:hlinkClick r:id="rId27"/>
                        </a:rPr>
                        <a:t>Hand tracking</a:t>
                      </a:r>
                      <a:r>
                        <a:rPr lang="en-US" sz="900"/>
                        <a:t>;</a:t>
                      </a:r>
                    </a:p>
                  </a:txBody>
                  <a:tcPr>
                    <a:solidFill>
                      <a:schemeClr val="bg1"/>
                    </a:solidFill>
                  </a:tcPr>
                </a:tc>
                <a:tc>
                  <a:txBody>
                    <a:bodyPr/>
                    <a:lstStyle/>
                    <a:p>
                      <a:r>
                        <a:rPr lang="en-US" sz="900">
                          <a:hlinkClick r:id="rId14"/>
                        </a:rPr>
                        <a:t>Eye tracking; Hand tracking; Voice commands;</a:t>
                      </a:r>
                    </a:p>
                    <a:p>
                      <a:r>
                        <a:rPr lang="en-US" sz="900">
                          <a:hlinkClick r:id="rId14"/>
                        </a:rPr>
                        <a:t>Controller tracking</a:t>
                      </a:r>
                      <a:endParaRPr lang="en-US" sz="900"/>
                    </a:p>
                    <a:p>
                      <a:endParaRPr lang="en-US" sz="900"/>
                    </a:p>
                  </a:txBody>
                  <a:tcPr>
                    <a:solidFill>
                      <a:schemeClr val="bg1"/>
                    </a:solidFill>
                  </a:tcPr>
                </a:tc>
                <a:tc>
                  <a:txBody>
                    <a:bodyPr/>
                    <a:lstStyle/>
                    <a:p>
                      <a:r>
                        <a:rPr lang="en-US" sz="900">
                          <a:hlinkClick r:id="rId28"/>
                        </a:rPr>
                        <a:t>Eye tracking;</a:t>
                      </a:r>
                    </a:p>
                    <a:p>
                      <a:r>
                        <a:rPr lang="en-US" sz="900">
                          <a:hlinkClick r:id="rId28"/>
                        </a:rPr>
                        <a:t>Controller tracking</a:t>
                      </a:r>
                      <a:r>
                        <a:rPr lang="en-US" sz="900"/>
                        <a:t>;</a:t>
                      </a:r>
                    </a:p>
                    <a:p>
                      <a:r>
                        <a:rPr lang="en-US" sz="900">
                          <a:hlinkClick r:id="rId29"/>
                        </a:rPr>
                        <a:t>Hand tracking</a:t>
                      </a:r>
                      <a:r>
                        <a:rPr lang="en-US" sz="900"/>
                        <a:t>;</a:t>
                      </a:r>
                    </a:p>
                    <a:p>
                      <a:endParaRPr lang="en-US" sz="900"/>
                    </a:p>
                    <a:p>
                      <a:endParaRPr lang="en-US" sz="900"/>
                    </a:p>
                  </a:txBody>
                  <a:tcPr>
                    <a:solidFill>
                      <a:schemeClr val="bg1"/>
                    </a:solidFill>
                  </a:tcPr>
                </a:tc>
                <a:tc>
                  <a:txBody>
                    <a:bodyPr/>
                    <a:lstStyle/>
                    <a:p>
                      <a:r>
                        <a:rPr lang="en-US" sz="900">
                          <a:hlinkClick r:id="rId30"/>
                        </a:rPr>
                        <a:t>Touchpad gestures</a:t>
                      </a:r>
                      <a:r>
                        <a:rPr lang="en-US" sz="900"/>
                        <a:t>; </a:t>
                      </a:r>
                      <a:r>
                        <a:rPr lang="en-US" sz="900">
                          <a:hlinkClick r:id="rId31"/>
                        </a:rPr>
                        <a:t>Voice control</a:t>
                      </a:r>
                      <a:r>
                        <a:rPr lang="en-US" sz="90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31"/>
                        </a:rPr>
                        <a:t>Voice control</a:t>
                      </a:r>
                      <a:r>
                        <a:rPr lang="en-US" sz="900"/>
                        <a:t>; </a:t>
                      </a:r>
                    </a:p>
                    <a:p>
                      <a:endParaRPr lang="en-US" sz="900"/>
                    </a:p>
                  </a:txBody>
                  <a:tcPr>
                    <a:solidFill>
                      <a:schemeClr val="bg1"/>
                    </a:solidFill>
                  </a:tcPr>
                </a:tc>
                <a:tc>
                  <a:txBody>
                    <a:bodyPr/>
                    <a:lstStyle/>
                    <a:p>
                      <a:r>
                        <a:rPr lang="en-US" sz="900" dirty="0">
                          <a:hlinkClick r:id="rId32"/>
                        </a:rPr>
                        <a:t>Touchpad gestures; voice commands</a:t>
                      </a:r>
                      <a:r>
                        <a:rPr lang="en-US" sz="900" dirty="0"/>
                        <a:t>;</a:t>
                      </a:r>
                    </a:p>
                  </a:txBody>
                  <a:tcPr>
                    <a:solidFill>
                      <a:schemeClr val="bg1"/>
                    </a:solidFill>
                  </a:tcPr>
                </a:tc>
                <a:extLst>
                  <a:ext uri="{0D108BD9-81ED-4DB2-BD59-A6C34878D82A}">
                    <a16:rowId xmlns:a16="http://schemas.microsoft.com/office/drawing/2014/main" val="1755125173"/>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11. Movement restrictions</a:t>
                      </a: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r>
                        <a:rPr lang="en-US" sz="900" dirty="0">
                          <a:latin typeface="+mn-lt"/>
                        </a:rPr>
                        <a:t>Non-tethered</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Non-tethered</a:t>
                      </a:r>
                    </a:p>
                  </a:txBody>
                  <a:tcPr/>
                </a:tc>
                <a:tc>
                  <a:txBody>
                    <a:bodyPr/>
                    <a:lstStyle/>
                    <a:p>
                      <a:r>
                        <a:rPr lang="en-US" sz="900">
                          <a:latin typeface="+mn-lt"/>
                          <a:hlinkClick r:id="rId12"/>
                        </a:rPr>
                        <a:t>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3"/>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Non-tethered but comes with a wired, pocket-size external processor called </a:t>
                      </a:r>
                      <a:r>
                        <a:rPr lang="en-US" sz="900">
                          <a:latin typeface="+mn-lt"/>
                          <a:hlinkClick r:id="rId14"/>
                        </a:rPr>
                        <a:t>Compute Pack</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5"/>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9"/>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6"/>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17"/>
                        </a:rPr>
                        <a:t>Non-tethered</a:t>
                      </a:r>
                      <a:endParaRPr lang="en-US" sz="900" dirty="0">
                        <a:latin typeface="+mn-lt"/>
                      </a:endParaRPr>
                    </a:p>
                  </a:txBody>
                  <a:tcPr>
                    <a:solidFill>
                      <a:schemeClr val="bg1"/>
                    </a:solidFill>
                  </a:tcPr>
                </a:tc>
                <a:extLst>
                  <a:ext uri="{0D108BD9-81ED-4DB2-BD59-A6C34878D82A}">
                    <a16:rowId xmlns:a16="http://schemas.microsoft.com/office/drawing/2014/main" val="807663600"/>
                  </a:ext>
                </a:extLst>
              </a:tr>
            </a:tbl>
          </a:graphicData>
        </a:graphic>
      </p:graphicFrame>
      <p:sp>
        <p:nvSpPr>
          <p:cNvPr id="4" name="TextBox 3">
            <a:extLst>
              <a:ext uri="{FF2B5EF4-FFF2-40B4-BE49-F238E27FC236}">
                <a16:creationId xmlns:a16="http://schemas.microsoft.com/office/drawing/2014/main" id="{9FB2DFFF-2C74-7D57-7800-4568CC0343FC}"/>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2/4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3291525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558177635"/>
              </p:ext>
            </p:extLst>
          </p:nvPr>
        </p:nvGraphicFramePr>
        <p:xfrm>
          <a:off x="200114" y="875825"/>
          <a:ext cx="11551364" cy="4617720"/>
        </p:xfrm>
        <a:graphic>
          <a:graphicData uri="http://schemas.openxmlformats.org/drawingml/2006/table">
            <a:tbl>
              <a:tblPr firstRow="1" bandRow="1">
                <a:tableStyleId>{5940675A-B579-460E-94D1-54222C63F5DA}</a:tableStyleId>
              </a:tblPr>
              <a:tblGrid>
                <a:gridCol w="799675">
                  <a:extLst>
                    <a:ext uri="{9D8B030D-6E8A-4147-A177-3AD203B41FA5}">
                      <a16:colId xmlns:a16="http://schemas.microsoft.com/office/drawing/2014/main" val="2323611179"/>
                    </a:ext>
                  </a:extLst>
                </a:gridCol>
                <a:gridCol w="910795">
                  <a:extLst>
                    <a:ext uri="{9D8B030D-6E8A-4147-A177-3AD203B41FA5}">
                      <a16:colId xmlns:a16="http://schemas.microsoft.com/office/drawing/2014/main" val="4120118734"/>
                    </a:ext>
                  </a:extLst>
                </a:gridCol>
                <a:gridCol w="1195259">
                  <a:extLst>
                    <a:ext uri="{9D8B030D-6E8A-4147-A177-3AD203B41FA5}">
                      <a16:colId xmlns:a16="http://schemas.microsoft.com/office/drawing/2014/main" val="2651266558"/>
                    </a:ext>
                  </a:extLst>
                </a:gridCol>
                <a:gridCol w="1043758">
                  <a:extLst>
                    <a:ext uri="{9D8B030D-6E8A-4147-A177-3AD203B41FA5}">
                      <a16:colId xmlns:a16="http://schemas.microsoft.com/office/drawing/2014/main" val="187081944"/>
                    </a:ext>
                  </a:extLst>
                </a:gridCol>
                <a:gridCol w="1080705">
                  <a:extLst>
                    <a:ext uri="{9D8B030D-6E8A-4147-A177-3AD203B41FA5}">
                      <a16:colId xmlns:a16="http://schemas.microsoft.com/office/drawing/2014/main" val="2297436388"/>
                    </a:ext>
                  </a:extLst>
                </a:gridCol>
                <a:gridCol w="1089942">
                  <a:extLst>
                    <a:ext uri="{9D8B030D-6E8A-4147-A177-3AD203B41FA5}">
                      <a16:colId xmlns:a16="http://schemas.microsoft.com/office/drawing/2014/main" val="2093929946"/>
                    </a:ext>
                  </a:extLst>
                </a:gridCol>
                <a:gridCol w="1108415">
                  <a:extLst>
                    <a:ext uri="{9D8B030D-6E8A-4147-A177-3AD203B41FA5}">
                      <a16:colId xmlns:a16="http://schemas.microsoft.com/office/drawing/2014/main" val="3110558412"/>
                    </a:ext>
                  </a:extLst>
                </a:gridCol>
                <a:gridCol w="1126889">
                  <a:extLst>
                    <a:ext uri="{9D8B030D-6E8A-4147-A177-3AD203B41FA5}">
                      <a16:colId xmlns:a16="http://schemas.microsoft.com/office/drawing/2014/main" val="2077695949"/>
                    </a:ext>
                  </a:extLst>
                </a:gridCol>
                <a:gridCol w="1052994">
                  <a:extLst>
                    <a:ext uri="{9D8B030D-6E8A-4147-A177-3AD203B41FA5}">
                      <a16:colId xmlns:a16="http://schemas.microsoft.com/office/drawing/2014/main" val="2507871209"/>
                    </a:ext>
                  </a:extLst>
                </a:gridCol>
                <a:gridCol w="1052994">
                  <a:extLst>
                    <a:ext uri="{9D8B030D-6E8A-4147-A177-3AD203B41FA5}">
                      <a16:colId xmlns:a16="http://schemas.microsoft.com/office/drawing/2014/main" val="3739836935"/>
                    </a:ext>
                  </a:extLst>
                </a:gridCol>
                <a:gridCol w="1089938">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dirty="0" err="1">
                          <a:solidFill>
                            <a:schemeClr val="bg1"/>
                          </a:solidFill>
                          <a:latin typeface="+mn-lt"/>
                        </a:rPr>
                        <a:t>Varjo</a:t>
                      </a:r>
                      <a:r>
                        <a:rPr lang="en-US" sz="900" dirty="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latin typeface="+mn-lt"/>
                        </a:rPr>
                        <a:t>Vuzix</a:t>
                      </a:r>
                      <a:r>
                        <a:rPr lang="en-US" sz="900">
                          <a:solidFill>
                            <a:schemeClr val="bg1"/>
                          </a:solidFill>
                          <a:latin typeface="+mn-lt"/>
                        </a:rPr>
                        <a:t>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rowSpan="9">
                  <a:txBody>
                    <a:bodyPr/>
                    <a:lstStyle/>
                    <a:p>
                      <a:r>
                        <a:rPr lang="en-US" sz="900" b="0" u="none" dirty="0">
                          <a:latin typeface="+mn-lt"/>
                        </a:rPr>
                        <a:t>2. Hardware-specific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Battery life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5"/>
                        </a:rPr>
                        <a:t>2-3 hours</a:t>
                      </a:r>
                      <a:endParaRPr lang="en-US" sz="900">
                        <a:latin typeface="+mn-lt"/>
                      </a:endParaRPr>
                    </a:p>
                  </a:txBody>
                  <a:tcPr>
                    <a:solidFill>
                      <a:schemeClr val="bg1"/>
                    </a:solidFill>
                  </a:tcPr>
                </a:tc>
                <a:tc>
                  <a:txBody>
                    <a:bodyPr/>
                    <a:lstStyle/>
                    <a:p>
                      <a:r>
                        <a:rPr lang="en-US" sz="900">
                          <a:latin typeface="+mn-lt"/>
                          <a:hlinkClick r:id="rId6"/>
                        </a:rPr>
                        <a:t>3.5 hours</a:t>
                      </a:r>
                      <a:endParaRPr lang="en-US" sz="900">
                        <a:latin typeface="+mn-lt"/>
                      </a:endParaRPr>
                    </a:p>
                  </a:txBody>
                  <a:tcPr>
                    <a:solidFill>
                      <a:schemeClr val="bg1"/>
                    </a:solidFill>
                  </a:tcPr>
                </a:tc>
                <a:tc>
                  <a:txBody>
                    <a:bodyPr/>
                    <a:lstStyle/>
                    <a:p>
                      <a:r>
                        <a:rPr lang="en-US" sz="900">
                          <a:latin typeface="+mn-lt"/>
                          <a:hlinkClick r:id="rId7"/>
                        </a:rPr>
                        <a:t>1-2 hours</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8"/>
                        </a:rPr>
                        <a:t>2 hours with external battery possible</a:t>
                      </a:r>
                      <a:endParaRPr lang="en-US" sz="900">
                        <a:latin typeface="+mn-lt"/>
                      </a:endParaRPr>
                    </a:p>
                  </a:txBody>
                  <a:tcPr>
                    <a:solidFill>
                      <a:schemeClr val="bg1"/>
                    </a:solidFill>
                  </a:tcPr>
                </a:tc>
                <a:tc>
                  <a:txBody>
                    <a:bodyPr/>
                    <a:lstStyle/>
                    <a:p>
                      <a:r>
                        <a:rPr lang="en-US" sz="900" dirty="0">
                          <a:latin typeface="+mn-lt"/>
                          <a:hlinkClick r:id="rId9"/>
                        </a:rPr>
                        <a:t>8 hours</a:t>
                      </a:r>
                      <a:endParaRPr lang="en-US" sz="900" dirty="0">
                        <a:latin typeface="+mn-lt"/>
                      </a:endParaRPr>
                    </a:p>
                  </a:txBody>
                  <a:tcPr>
                    <a:solidFill>
                      <a:schemeClr val="bg1"/>
                    </a:solidFill>
                  </a:tcPr>
                </a:tc>
                <a:extLst>
                  <a:ext uri="{0D108BD9-81ED-4DB2-BD59-A6C34878D82A}">
                    <a16:rowId xmlns:a16="http://schemas.microsoft.com/office/drawing/2014/main" val="947368422"/>
                  </a:ext>
                </a:extLst>
              </a:tr>
              <a:tr h="331748">
                <a:tc vMerge="1">
                  <a:txBody>
                    <a:bodyPr/>
                    <a:lstStyle/>
                    <a:p>
                      <a:endParaRPr lang="en-US" sz="125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2. Device weight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0"/>
                        </a:rPr>
                        <a:t>594 g + headband 386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1"/>
                        </a:rPr>
                        <a:t>566 g</a:t>
                      </a:r>
                      <a:endParaRPr lang="en-US" sz="900">
                        <a:latin typeface="+mn-lt"/>
                      </a:endParaRPr>
                    </a:p>
                  </a:txBody>
                  <a:tcPr>
                    <a:solidFill>
                      <a:schemeClr val="bg1"/>
                    </a:solidFill>
                  </a:tcPr>
                </a:tc>
                <a:tc>
                  <a:txBody>
                    <a:bodyPr/>
                    <a:lstStyle/>
                    <a:p>
                      <a:r>
                        <a:rPr lang="en-US" sz="900">
                          <a:latin typeface="+mn-lt"/>
                          <a:hlinkClick r:id="rId12"/>
                        </a:rPr>
                        <a:t>260 g</a:t>
                      </a:r>
                      <a:endParaRPr lang="en-US" sz="900">
                        <a:latin typeface="+mn-lt"/>
                      </a:endParaRPr>
                    </a:p>
                  </a:txBody>
                  <a:tcPr>
                    <a:solidFill>
                      <a:schemeClr val="bg1"/>
                    </a:solidFill>
                  </a:tcPr>
                </a:tc>
                <a:tc>
                  <a:txBody>
                    <a:bodyPr/>
                    <a:lstStyle/>
                    <a:p>
                      <a:r>
                        <a:rPr lang="en-US" sz="900">
                          <a:latin typeface="+mn-lt"/>
                          <a:hlinkClick r:id="rId13"/>
                        </a:rPr>
                        <a:t>722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14"/>
                        </a:rPr>
                        <a:t>182 g</a:t>
                      </a:r>
                      <a:endParaRPr lang="en-US" sz="900">
                        <a:latin typeface="+mn-lt"/>
                      </a:endParaRPr>
                    </a:p>
                  </a:txBody>
                  <a:tcPr>
                    <a:solidFill>
                      <a:schemeClr val="bg1"/>
                    </a:solidFill>
                  </a:tcPr>
                </a:tc>
                <a:tc>
                  <a:txBody>
                    <a:bodyPr/>
                    <a:lstStyle/>
                    <a:p>
                      <a:r>
                        <a:rPr lang="en-US" sz="900">
                          <a:latin typeface="+mn-lt"/>
                          <a:hlinkClick r:id="rId15"/>
                        </a:rPr>
                        <a:t>51 g</a:t>
                      </a:r>
                      <a:endParaRPr lang="en-US" sz="900">
                        <a:latin typeface="+mn-lt"/>
                      </a:endParaRPr>
                    </a:p>
                  </a:txBody>
                  <a:tcPr>
                    <a:solidFill>
                      <a:schemeClr val="bg1"/>
                    </a:solidFill>
                  </a:tcPr>
                </a:tc>
                <a:extLst>
                  <a:ext uri="{0D108BD9-81ED-4DB2-BD59-A6C34878D82A}">
                    <a16:rowId xmlns:a16="http://schemas.microsoft.com/office/drawing/2014/main" val="3388385874"/>
                  </a:ext>
                </a:extLst>
              </a:tr>
              <a:tr h="331748">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Field of view (horizontal)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dirty="0">
                          <a:latin typeface="+mn-lt"/>
                        </a:rPr>
                        <a:t>N/A</a:t>
                      </a:r>
                    </a:p>
                  </a:txBody>
                  <a:tcPr>
                    <a:solidFill>
                      <a:schemeClr val="bg1"/>
                    </a:solidFill>
                  </a:tcPr>
                </a:tc>
                <a:tc hMerge="1">
                  <a:txBody>
                    <a:bodyPr/>
                    <a:lstStyle/>
                    <a:p>
                      <a:endParaRPr lang="en-US" sz="1200">
                        <a:highlight>
                          <a:srgbClr val="FF0000"/>
                        </a:highlight>
                      </a:endParaRPr>
                    </a:p>
                  </a:txBody>
                  <a:tcPr/>
                </a:tc>
                <a:tc>
                  <a:txBody>
                    <a:bodyPr/>
                    <a:lstStyle/>
                    <a:p>
                      <a:r>
                        <a:rPr lang="en-US" sz="900" dirty="0">
                          <a:latin typeface="+mn-lt"/>
                          <a:hlinkClick r:id="rId10"/>
                        </a:rPr>
                        <a:t>115°</a:t>
                      </a:r>
                      <a:endParaRPr lang="en-US" sz="900" dirty="0">
                        <a:latin typeface="+mn-lt"/>
                      </a:endParaRPr>
                    </a:p>
                  </a:txBody>
                  <a:tcPr>
                    <a:solidFill>
                      <a:schemeClr val="bg1"/>
                    </a:solidFill>
                  </a:tcPr>
                </a:tc>
                <a:tc>
                  <a:txBody>
                    <a:bodyPr/>
                    <a:lstStyle/>
                    <a:p>
                      <a:r>
                        <a:rPr lang="en-US" sz="900">
                          <a:latin typeface="+mn-lt"/>
                          <a:hlinkClick r:id="rId16"/>
                        </a:rPr>
                        <a:t>43°</a:t>
                      </a:r>
                      <a:endParaRPr lang="en-US" sz="900">
                        <a:latin typeface="+mn-lt"/>
                      </a:endParaRPr>
                    </a:p>
                  </a:txBody>
                  <a:tcPr>
                    <a:solidFill>
                      <a:schemeClr val="bg1"/>
                    </a:solidFill>
                  </a:tcPr>
                </a:tc>
                <a:tc>
                  <a:txBody>
                    <a:bodyPr/>
                    <a:lstStyle/>
                    <a:p>
                      <a:r>
                        <a:rPr lang="en-US" sz="900">
                          <a:latin typeface="+mn-lt"/>
                          <a:hlinkClick r:id="rId12"/>
                        </a:rPr>
                        <a:t>70</a:t>
                      </a:r>
                      <a:r>
                        <a:rPr lang="en-US" sz="900" b="0" i="0">
                          <a:solidFill>
                            <a:srgbClr val="1C1D1D"/>
                          </a:solidFill>
                          <a:effectLst/>
                          <a:latin typeface="+mn-lt"/>
                          <a:hlinkClick r:id="rId12"/>
                        </a:rPr>
                        <a:t>°</a:t>
                      </a:r>
                      <a:endParaRPr lang="en-US" sz="900">
                        <a:latin typeface="+mn-lt"/>
                      </a:endParaRPr>
                    </a:p>
                  </a:txBody>
                  <a:tcPr>
                    <a:solidFill>
                      <a:schemeClr val="bg1"/>
                    </a:solidFill>
                  </a:tcPr>
                </a:tc>
                <a:tc>
                  <a:txBody>
                    <a:bodyPr/>
                    <a:lstStyle/>
                    <a:p>
                      <a:r>
                        <a:rPr lang="en-US" sz="900">
                          <a:latin typeface="+mn-lt"/>
                          <a:hlinkClick r:id="rId17"/>
                        </a:rPr>
                        <a:t>106</a:t>
                      </a:r>
                      <a:r>
                        <a:rPr lang="en-US" sz="900" b="0" i="0">
                          <a:solidFill>
                            <a:srgbClr val="1C1D1D"/>
                          </a:solidFill>
                          <a:effectLst/>
                          <a:latin typeface="+mn-lt"/>
                          <a:hlinkClick r:id="rId17"/>
                        </a:rPr>
                        <a:t>°</a:t>
                      </a:r>
                      <a:endParaRPr lang="en-US" sz="900">
                        <a:latin typeface="+mn-lt"/>
                      </a:endParaRPr>
                    </a:p>
                  </a:txBody>
                  <a:tcPr>
                    <a:solidFill>
                      <a:schemeClr val="bg1"/>
                    </a:solidFill>
                  </a:tcPr>
                </a:tc>
                <a:tc>
                  <a:txBody>
                    <a:bodyPr/>
                    <a:lstStyle/>
                    <a:p>
                      <a:r>
                        <a:rPr lang="en-US" sz="900">
                          <a:latin typeface="+mn-lt"/>
                          <a:hlinkClick r:id="rId18"/>
                        </a:rPr>
                        <a:t>20</a:t>
                      </a:r>
                      <a:r>
                        <a:rPr lang="en-US" sz="900" b="0" i="0">
                          <a:solidFill>
                            <a:srgbClr val="1C1D1D"/>
                          </a:solidFill>
                          <a:effectLst/>
                          <a:latin typeface="+mn-lt"/>
                          <a:hlinkClick r:id="rId18"/>
                        </a:rPr>
                        <a:t>°</a:t>
                      </a:r>
                      <a:endParaRPr lang="en-US" sz="900">
                        <a:latin typeface="+mn-lt"/>
                      </a:endParaRPr>
                    </a:p>
                  </a:txBody>
                  <a:tcPr>
                    <a:solidFill>
                      <a:schemeClr val="bg1"/>
                    </a:solidFill>
                  </a:tcPr>
                </a:tc>
                <a:tc>
                  <a:txBody>
                    <a:bodyPr/>
                    <a:lstStyle/>
                    <a:p>
                      <a:r>
                        <a:rPr lang="en-US" sz="900" b="0" i="0">
                          <a:solidFill>
                            <a:srgbClr val="1C1D1D"/>
                          </a:solidFill>
                          <a:effectLst/>
                          <a:latin typeface="+mn-lt"/>
                          <a:hlinkClick r:id="rId8"/>
                        </a:rPr>
                        <a:t>16.8°</a:t>
                      </a:r>
                      <a:endParaRPr lang="en-US" sz="900">
                        <a:latin typeface="+mn-lt"/>
                      </a:endParaRPr>
                    </a:p>
                  </a:txBody>
                  <a:tcPr>
                    <a:solidFill>
                      <a:schemeClr val="bg1"/>
                    </a:solidFill>
                  </a:tcPr>
                </a:tc>
                <a:tc>
                  <a:txBody>
                    <a:bodyPr/>
                    <a:lstStyle/>
                    <a:p>
                      <a:r>
                        <a:rPr lang="en-US" sz="900" dirty="0">
                          <a:latin typeface="+mn-lt"/>
                          <a:hlinkClick r:id="rId15"/>
                        </a:rPr>
                        <a:t>83</a:t>
                      </a:r>
                      <a:r>
                        <a:rPr lang="en-US" sz="900" b="0" i="0" dirty="0">
                          <a:solidFill>
                            <a:srgbClr val="1C1D1D"/>
                          </a:solidFill>
                          <a:effectLst/>
                          <a:latin typeface="+mn-lt"/>
                          <a:hlinkClick r:id="rId15"/>
                        </a:rPr>
                        <a:t>°</a:t>
                      </a:r>
                      <a:endParaRPr lang="en-US" sz="900" dirty="0">
                        <a:latin typeface="+mn-lt"/>
                      </a:endParaRPr>
                    </a:p>
                  </a:txBody>
                  <a:tcPr>
                    <a:solidFill>
                      <a:schemeClr val="bg1"/>
                    </a:solidFill>
                  </a:tcPr>
                </a:tc>
                <a:extLst>
                  <a:ext uri="{0D108BD9-81ED-4DB2-BD59-A6C34878D82A}">
                    <a16:rowId xmlns:a16="http://schemas.microsoft.com/office/drawing/2014/main" val="810450364"/>
                  </a:ext>
                </a:extLst>
              </a:tr>
              <a:tr h="33174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4. Camera resolution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hlinkClick r:id="rId19"/>
                        </a:rPr>
                        <a:t>12 MP</a:t>
                      </a:r>
                      <a:endParaRPr lang="en-US" sz="900">
                        <a:latin typeface="+mn-lt"/>
                      </a:endParaRPr>
                    </a:p>
                  </a:txBody>
                  <a:tcPr>
                    <a:solidFill>
                      <a:schemeClr val="bg1"/>
                    </a:solidFill>
                  </a:tcPr>
                </a:tc>
                <a:tc>
                  <a:txBody>
                    <a:bodyPr/>
                    <a:lstStyle/>
                    <a:p>
                      <a:r>
                        <a:rPr lang="en-US" sz="900">
                          <a:latin typeface="+mn-lt"/>
                          <a:hlinkClick r:id="rId11"/>
                        </a:rPr>
                        <a:t>8 MP</a:t>
                      </a:r>
                      <a:r>
                        <a:rPr lang="en-US" sz="900">
                          <a:latin typeface="+mn-lt"/>
                        </a:rPr>
                        <a:t> </a:t>
                      </a:r>
                    </a:p>
                  </a:txBody>
                  <a:tcPr>
                    <a:solidFill>
                      <a:schemeClr val="bg1"/>
                    </a:solidFill>
                  </a:tcPr>
                </a:tc>
                <a:tc>
                  <a:txBody>
                    <a:bodyPr/>
                    <a:lstStyle/>
                    <a:p>
                      <a:r>
                        <a:rPr lang="en-US" sz="900">
                          <a:latin typeface="+mn-lt"/>
                          <a:hlinkClick r:id="rId12"/>
                        </a:rPr>
                        <a:t>12.6 MP</a:t>
                      </a:r>
                      <a:endParaRPr lang="en-US" sz="900">
                        <a:latin typeface="+mn-lt"/>
                      </a:endParaRPr>
                    </a:p>
                  </a:txBody>
                  <a:tcPr>
                    <a:solidFill>
                      <a:schemeClr val="bg1"/>
                    </a:solidFill>
                  </a:tcPr>
                </a:tc>
                <a:tc>
                  <a:txBody>
                    <a:bodyPr/>
                    <a:lstStyle/>
                    <a:p>
                      <a:r>
                        <a:rPr lang="en-US" sz="900" dirty="0">
                          <a:latin typeface="+mn-lt"/>
                        </a:rPr>
                        <a:t>No info</a:t>
                      </a:r>
                    </a:p>
                  </a:txBody>
                  <a:tcPr>
                    <a:solidFill>
                      <a:schemeClr val="bg1"/>
                    </a:solidFill>
                  </a:tcPr>
                </a:tc>
                <a:tc>
                  <a:txBody>
                    <a:bodyPr/>
                    <a:lstStyle/>
                    <a:p>
                      <a:r>
                        <a:rPr lang="en-US" sz="900">
                          <a:latin typeface="+mn-lt"/>
                          <a:hlinkClick r:id="rId18"/>
                        </a:rPr>
                        <a:t>8 MP</a:t>
                      </a:r>
                      <a:endParaRPr lang="en-US" sz="900">
                        <a:latin typeface="+mn-lt"/>
                      </a:endParaRPr>
                    </a:p>
                  </a:txBody>
                  <a:tcPr>
                    <a:solidFill>
                      <a:schemeClr val="bg1"/>
                    </a:solidFill>
                  </a:tcPr>
                </a:tc>
                <a:tc>
                  <a:txBody>
                    <a:bodyPr/>
                    <a:lstStyle/>
                    <a:p>
                      <a:r>
                        <a:rPr lang="en-US" sz="900">
                          <a:latin typeface="+mn-lt"/>
                          <a:hlinkClick r:id="rId8"/>
                        </a:rPr>
                        <a:t>12.8 MP</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8 MP</a:t>
                      </a:r>
                      <a:endParaRPr lang="en-US" sz="900" dirty="0">
                        <a:latin typeface="+mn-lt"/>
                      </a:endParaRPr>
                    </a:p>
                  </a:txBody>
                  <a:tcPr>
                    <a:solidFill>
                      <a:schemeClr val="bg1"/>
                    </a:solidFill>
                  </a:tcPr>
                </a:tc>
                <a:extLst>
                  <a:ext uri="{0D108BD9-81ED-4DB2-BD59-A6C34878D82A}">
                    <a16:rowId xmlns:a16="http://schemas.microsoft.com/office/drawing/2014/main" val="2465538566"/>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5. Display resolution (per eye)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tc>
                <a:tc>
                  <a:txBody>
                    <a:bodyPr/>
                    <a:lstStyle/>
                    <a:p>
                      <a:r>
                        <a:rPr lang="en-US" sz="900" b="0" i="0">
                          <a:solidFill>
                            <a:srgbClr val="1C1C1C"/>
                          </a:solidFill>
                          <a:effectLst/>
                          <a:latin typeface="+mn-lt"/>
                          <a:hlinkClick r:id="rId19"/>
                        </a:rPr>
                        <a:t>Focus area (27° x 27°) at 1920 x 1920 pixel;</a:t>
                      </a:r>
                    </a:p>
                    <a:p>
                      <a:r>
                        <a:rPr lang="en-US" sz="900" b="0" i="0">
                          <a:solidFill>
                            <a:srgbClr val="1C1C1C"/>
                          </a:solidFill>
                          <a:effectLst/>
                          <a:latin typeface="+mn-lt"/>
                          <a:hlinkClick r:id="rId19"/>
                        </a:rPr>
                        <a:t>Peripheral area at </a:t>
                      </a:r>
                    </a:p>
                    <a:p>
                      <a:r>
                        <a:rPr lang="en-US" sz="900" b="0" i="0">
                          <a:solidFill>
                            <a:srgbClr val="1C1C1C"/>
                          </a:solidFill>
                          <a:effectLst/>
                          <a:latin typeface="+mn-lt"/>
                          <a:hlinkClick r:id="rId19"/>
                        </a:rPr>
                        <a:t>2880 x 2720 pixel;</a:t>
                      </a:r>
                      <a:endParaRPr lang="en-US" sz="900">
                        <a:latin typeface="+mn-lt"/>
                      </a:endParaRPr>
                    </a:p>
                  </a:txBody>
                  <a:tcPr>
                    <a:solidFill>
                      <a:schemeClr val="bg1"/>
                    </a:solidFill>
                  </a:tcPr>
                </a:tc>
                <a:tc>
                  <a:txBody>
                    <a:bodyPr/>
                    <a:lstStyle/>
                    <a:p>
                      <a:r>
                        <a:rPr lang="it-IT" sz="900">
                          <a:latin typeface="+mn-lt"/>
                          <a:hlinkClick r:id="rId21"/>
                        </a:rPr>
                        <a:t>1440 x 936 pixel</a:t>
                      </a:r>
                      <a:endParaRPr lang="en-US" sz="900">
                        <a:latin typeface="+mn-lt"/>
                      </a:endParaRPr>
                    </a:p>
                  </a:txBody>
                  <a:tcPr>
                    <a:solidFill>
                      <a:schemeClr val="bg1"/>
                    </a:solidFill>
                  </a:tcPr>
                </a:tc>
                <a:tc>
                  <a:txBody>
                    <a:bodyPr/>
                    <a:lstStyle/>
                    <a:p>
                      <a:r>
                        <a:rPr lang="en-US" sz="900">
                          <a:latin typeface="+mn-lt"/>
                          <a:hlinkClick r:id="rId12"/>
                        </a:rPr>
                        <a:t>1440 x 1760 pixel</a:t>
                      </a:r>
                      <a:endParaRPr lang="en-US" sz="900">
                        <a:latin typeface="+mn-lt"/>
                      </a:endParaRPr>
                    </a:p>
                  </a:txBody>
                  <a:tcPr>
                    <a:solidFill>
                      <a:schemeClr val="bg1"/>
                    </a:solidFill>
                  </a:tcPr>
                </a:tc>
                <a:tc>
                  <a:txBody>
                    <a:bodyPr/>
                    <a:lstStyle/>
                    <a:p>
                      <a:r>
                        <a:rPr lang="en-US" sz="900">
                          <a:latin typeface="+mn-lt"/>
                          <a:hlinkClick r:id="rId17"/>
                        </a:rPr>
                        <a:t>1800 x 1920 pixel</a:t>
                      </a:r>
                      <a:endParaRPr lang="en-US" sz="900">
                        <a:latin typeface="+mn-lt"/>
                      </a:endParaRPr>
                    </a:p>
                  </a:txBody>
                  <a:tcPr>
                    <a:solidFill>
                      <a:schemeClr val="bg1"/>
                    </a:solidFill>
                  </a:tcPr>
                </a:tc>
                <a:tc>
                  <a:txBody>
                    <a:bodyPr/>
                    <a:lstStyle/>
                    <a:p>
                      <a:r>
                        <a:rPr lang="en-US" sz="900">
                          <a:latin typeface="+mn-lt"/>
                          <a:hlinkClick r:id="rId22"/>
                        </a:rPr>
                        <a:t>480 x 480 pixel</a:t>
                      </a:r>
                      <a:endParaRPr lang="en-US" sz="900">
                        <a:latin typeface="+mn-lt"/>
                      </a:endParaRPr>
                    </a:p>
                  </a:txBody>
                  <a:tcPr>
                    <a:solidFill>
                      <a:schemeClr val="bg1"/>
                    </a:solidFill>
                  </a:tcPr>
                </a:tc>
                <a:tc>
                  <a:txBody>
                    <a:bodyPr/>
                    <a:lstStyle/>
                    <a:p>
                      <a:r>
                        <a:rPr lang="en-US" sz="900">
                          <a:latin typeface="+mn-lt"/>
                          <a:hlinkClick r:id="rId23"/>
                        </a:rPr>
                        <a:t>854 x 480 pixel</a:t>
                      </a:r>
                      <a:endParaRPr lang="en-US" sz="900">
                        <a:latin typeface="+mn-lt"/>
                      </a:endParaRPr>
                    </a:p>
                  </a:txBody>
                  <a:tcPr>
                    <a:solidFill>
                      <a:schemeClr val="bg1"/>
                    </a:solidFill>
                  </a:tcPr>
                </a:tc>
                <a:tc>
                  <a:txBody>
                    <a:bodyPr/>
                    <a:lstStyle/>
                    <a:p>
                      <a:r>
                        <a:rPr lang="en-US" sz="900" dirty="0">
                          <a:latin typeface="+mn-lt"/>
                          <a:hlinkClick r:id="rId15"/>
                        </a:rPr>
                        <a:t>640 x 360 pixel</a:t>
                      </a:r>
                      <a:endParaRPr lang="en-US" sz="900" dirty="0">
                        <a:latin typeface="+mn-lt"/>
                      </a:endParaRPr>
                    </a:p>
                  </a:txBody>
                  <a:tcPr>
                    <a:solidFill>
                      <a:schemeClr val="bg1"/>
                    </a:solidFill>
                  </a:tcPr>
                </a:tc>
                <a:extLst>
                  <a:ext uri="{0D108BD9-81ED-4DB2-BD59-A6C34878D82A}">
                    <a16:rowId xmlns:a16="http://schemas.microsoft.com/office/drawing/2014/main" val="20065254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6. Refresh rate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a:latin typeface="+mn-lt"/>
                        </a:rPr>
                        <a:t>Depending on the tracking and rendering engine</a:t>
                      </a:r>
                    </a:p>
                  </a:txBody>
                  <a:tcPr>
                    <a:solidFill>
                      <a:schemeClr val="bg1"/>
                    </a:solidFill>
                  </a:tcPr>
                </a:tc>
                <a:tc hMerge="1">
                  <a:txBody>
                    <a:bodyPr/>
                    <a:lstStyle/>
                    <a:p>
                      <a:endParaRPr lang="en-US" sz="1200">
                        <a:highlight>
                          <a:srgbClr val="FF0000"/>
                        </a:highlight>
                      </a:endParaRPr>
                    </a:p>
                  </a:txBody>
                  <a:tcPr/>
                </a:tc>
                <a:tc>
                  <a:txBody>
                    <a:bodyPr/>
                    <a:lstStyle/>
                    <a:p>
                      <a:r>
                        <a:rPr lang="en-US" sz="900">
                          <a:latin typeface="+mn-lt"/>
                          <a:hlinkClick r:id="rId10"/>
                        </a:rPr>
                        <a:t>90 Hz</a:t>
                      </a:r>
                      <a:endParaRPr lang="en-US" sz="900">
                        <a:latin typeface="+mn-lt"/>
                      </a:endParaRPr>
                    </a:p>
                  </a:txBody>
                  <a:tcPr>
                    <a:solidFill>
                      <a:schemeClr val="bg1"/>
                    </a:solidFill>
                  </a:tcPr>
                </a:tc>
                <a:tc>
                  <a:txBody>
                    <a:bodyPr/>
                    <a:lstStyle/>
                    <a:p>
                      <a:r>
                        <a:rPr lang="en-US" sz="900">
                          <a:latin typeface="+mn-lt"/>
                          <a:hlinkClick r:id="rId24"/>
                        </a:rPr>
                        <a:t>60 Hz</a:t>
                      </a:r>
                      <a:endParaRPr lang="en-US" sz="900">
                        <a:latin typeface="+mn-lt"/>
                      </a:endParaRPr>
                    </a:p>
                  </a:txBody>
                  <a:tcPr>
                    <a:solidFill>
                      <a:schemeClr val="bg1"/>
                    </a:solidFill>
                  </a:tcPr>
                </a:tc>
                <a:tc>
                  <a:txBody>
                    <a:bodyPr/>
                    <a:lstStyle/>
                    <a:p>
                      <a:r>
                        <a:rPr lang="en-US" sz="900">
                          <a:latin typeface="+mn-lt"/>
                          <a:hlinkClick r:id="rId12"/>
                        </a:rPr>
                        <a:t>120 Hz</a:t>
                      </a:r>
                      <a:endParaRPr lang="en-US" sz="900">
                        <a:latin typeface="+mn-lt"/>
                      </a:endParaRPr>
                    </a:p>
                  </a:txBody>
                  <a:tcPr>
                    <a:solidFill>
                      <a:schemeClr val="bg1"/>
                    </a:solidFill>
                  </a:tcPr>
                </a:tc>
                <a:tc>
                  <a:txBody>
                    <a:bodyPr/>
                    <a:lstStyle/>
                    <a:p>
                      <a:r>
                        <a:rPr lang="en-US" sz="900">
                          <a:latin typeface="+mn-lt"/>
                          <a:hlinkClick r:id="rId17"/>
                        </a:rPr>
                        <a:t>90 Hz</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722130423"/>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7. Storage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1"/>
                        </a:rPr>
                        <a:t>4GB RAM;</a:t>
                      </a:r>
                    </a:p>
                    <a:p>
                      <a:r>
                        <a:rPr lang="en-US" sz="900">
                          <a:latin typeface="+mn-lt"/>
                          <a:hlinkClick r:id="rId11"/>
                        </a:rPr>
                        <a:t>64GB storage;</a:t>
                      </a:r>
                      <a:endParaRPr lang="en-US" sz="900">
                        <a:latin typeface="+mn-lt"/>
                      </a:endParaRPr>
                    </a:p>
                  </a:txBody>
                  <a:tcPr>
                    <a:solidFill>
                      <a:schemeClr val="bg1"/>
                    </a:solidFill>
                  </a:tcPr>
                </a:tc>
                <a:tc>
                  <a:txBody>
                    <a:bodyPr/>
                    <a:lstStyle/>
                    <a:p>
                      <a:r>
                        <a:rPr lang="en-US" sz="900">
                          <a:latin typeface="+mn-lt"/>
                          <a:hlinkClick r:id="rId12"/>
                        </a:rPr>
                        <a:t>16GB RAM;</a:t>
                      </a:r>
                    </a:p>
                    <a:p>
                      <a:r>
                        <a:rPr lang="en-US" sz="900">
                          <a:latin typeface="+mn-lt"/>
                          <a:hlinkClick r:id="rId12"/>
                        </a:rPr>
                        <a:t>256GB storage;</a:t>
                      </a:r>
                      <a:endParaRPr lang="en-US" sz="900">
                        <a:latin typeface="+mn-lt"/>
                      </a:endParaRPr>
                    </a:p>
                  </a:txBody>
                  <a:tcPr>
                    <a:solidFill>
                      <a:schemeClr val="bg1"/>
                    </a:solidFill>
                  </a:tcPr>
                </a:tc>
                <a:tc>
                  <a:txBody>
                    <a:bodyPr/>
                    <a:lstStyle/>
                    <a:p>
                      <a:r>
                        <a:rPr lang="en-US" sz="900">
                          <a:latin typeface="+mn-lt"/>
                          <a:hlinkClick r:id="rId13"/>
                        </a:rPr>
                        <a:t>12GB RAM;</a:t>
                      </a:r>
                    </a:p>
                    <a:p>
                      <a:r>
                        <a:rPr lang="en-US" sz="900">
                          <a:latin typeface="+mn-lt"/>
                          <a:hlinkClick r:id="rId13"/>
                        </a:rPr>
                        <a:t>256GB storage;</a:t>
                      </a:r>
                      <a:endParaRPr lang="en-US" sz="900">
                        <a:latin typeface="+mn-lt"/>
                      </a:endParaRPr>
                    </a:p>
                  </a:txBody>
                  <a:tcPr>
                    <a:solidFill>
                      <a:schemeClr val="bg1"/>
                    </a:solidFill>
                  </a:tcPr>
                </a:tc>
                <a:tc>
                  <a:txBody>
                    <a:bodyPr/>
                    <a:lstStyle/>
                    <a:p>
                      <a:r>
                        <a:rPr lang="en-US" sz="900">
                          <a:latin typeface="+mn-lt"/>
                          <a:hlinkClick r:id="rId18"/>
                        </a:rPr>
                        <a:t>40GB storage</a:t>
                      </a:r>
                      <a:endParaRPr lang="en-US" sz="900">
                        <a:latin typeface="+mn-lt"/>
                      </a:endParaRPr>
                    </a:p>
                  </a:txBody>
                  <a:tcPr>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25"/>
                        </a:rPr>
                        <a:t>6GB RAM;</a:t>
                      </a:r>
                    </a:p>
                    <a:p>
                      <a:pPr algn="l">
                        <a:buFont typeface="Arial" panose="020B0604020202020204" pitchFamily="34" charset="0"/>
                        <a:buNone/>
                      </a:pPr>
                      <a:r>
                        <a:rPr lang="en-US" sz="900" b="0" i="0">
                          <a:solidFill>
                            <a:srgbClr val="1C1D1D"/>
                          </a:solidFill>
                          <a:effectLst/>
                          <a:latin typeface="+mn-lt"/>
                          <a:hlinkClick r:id="rId25"/>
                        </a:rPr>
                        <a:t>64GB storage</a:t>
                      </a:r>
                      <a:endParaRPr lang="en-US" sz="900" b="0" i="0">
                        <a:solidFill>
                          <a:srgbClr val="1C1D1D"/>
                        </a:solidFill>
                        <a:effectLst/>
                        <a:latin typeface="+mn-lt"/>
                      </a:endParaRPr>
                    </a:p>
                  </a:txBody>
                  <a:tcPr>
                    <a:solidFill>
                      <a:schemeClr val="bg1"/>
                    </a:solidFill>
                  </a:tcPr>
                </a:tc>
                <a:tc>
                  <a:txBody>
                    <a:bodyPr/>
                    <a:lstStyle/>
                    <a:p>
                      <a:r>
                        <a:rPr lang="en-US" sz="900" dirty="0">
                          <a:latin typeface="+mn-lt"/>
                          <a:hlinkClick r:id="rId15"/>
                        </a:rPr>
                        <a:t>3GB RAM;</a:t>
                      </a:r>
                    </a:p>
                    <a:p>
                      <a:r>
                        <a:rPr lang="en-US" sz="900" dirty="0">
                          <a:latin typeface="+mn-lt"/>
                          <a:hlinkClick r:id="rId15"/>
                        </a:rPr>
                        <a:t>32GB storage</a:t>
                      </a:r>
                      <a:endParaRPr lang="en-US" sz="900" dirty="0">
                        <a:latin typeface="+mn-lt"/>
                      </a:endParaRPr>
                    </a:p>
                  </a:txBody>
                  <a:tcPr>
                    <a:solidFill>
                      <a:schemeClr val="bg1"/>
                    </a:solidFill>
                  </a:tcPr>
                </a:tc>
                <a:extLst>
                  <a:ext uri="{0D108BD9-81ED-4DB2-BD59-A6C34878D82A}">
                    <a16:rowId xmlns:a16="http://schemas.microsoft.com/office/drawing/2014/main" val="3664186641"/>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8. Computation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6"/>
                        </a:rPr>
                        <a:t>CPU: Octa-core </a:t>
                      </a:r>
                      <a:r>
                        <a:rPr lang="en-US" sz="900" err="1">
                          <a:latin typeface="+mn-lt"/>
                          <a:hlinkClick r:id="rId16"/>
                        </a:rPr>
                        <a:t>Kryo</a:t>
                      </a:r>
                      <a:r>
                        <a:rPr lang="en-US" sz="900">
                          <a:latin typeface="+mn-lt"/>
                          <a:hlinkClick r:id="rId16"/>
                        </a:rPr>
                        <a:t> 385;</a:t>
                      </a:r>
                    </a:p>
                    <a:p>
                      <a:r>
                        <a:rPr lang="en-US" sz="900">
                          <a:latin typeface="+mn-lt"/>
                          <a:hlinkClick r:id="rId16"/>
                        </a:rPr>
                        <a:t>GPU: Adreno 630</a:t>
                      </a:r>
                      <a:endParaRPr lang="en-US" sz="900">
                        <a:latin typeface="+mn-lt"/>
                      </a:endParaRPr>
                    </a:p>
                  </a:txBody>
                  <a:tcPr>
                    <a:solidFill>
                      <a:schemeClr val="bg1"/>
                    </a:solidFill>
                  </a:tcPr>
                </a:tc>
                <a:tc>
                  <a:txBody>
                    <a:bodyPr/>
                    <a:lstStyle/>
                    <a:p>
                      <a:r>
                        <a:rPr lang="en-US" sz="900">
                          <a:latin typeface="+mn-lt"/>
                          <a:hlinkClick r:id="rId12"/>
                        </a:rPr>
                        <a:t>CPU: AMD 7nm Quad-core Zen2 X86 core;</a:t>
                      </a:r>
                    </a:p>
                    <a:p>
                      <a:r>
                        <a:rPr lang="en-US" sz="900">
                          <a:latin typeface="+mn-lt"/>
                          <a:hlinkClick r:id="rId12"/>
                        </a:rPr>
                        <a:t>GPU: AMD GFX10.2</a:t>
                      </a:r>
                      <a:endParaRPr lang="en-US" sz="900">
                        <a:latin typeface="+mn-lt"/>
                      </a:endParaRPr>
                    </a:p>
                  </a:txBody>
                  <a:tcPr>
                    <a:solidFill>
                      <a:schemeClr val="bg1"/>
                    </a:solidFill>
                  </a:tcPr>
                </a:tc>
                <a:tc>
                  <a:txBody>
                    <a:bodyPr/>
                    <a:lstStyle/>
                    <a:p>
                      <a:r>
                        <a:rPr lang="en-US" sz="900">
                          <a:latin typeface="+mn-lt"/>
                          <a:hlinkClick r:id="rId17"/>
                        </a:rPr>
                        <a:t>CPU: Octa-core </a:t>
                      </a:r>
                      <a:r>
                        <a:rPr lang="en-US" sz="900" err="1">
                          <a:latin typeface="+mn-lt"/>
                          <a:hlinkClick r:id="rId17"/>
                        </a:rPr>
                        <a:t>Kryo</a:t>
                      </a:r>
                      <a:r>
                        <a:rPr lang="en-US" sz="900">
                          <a:latin typeface="+mn-lt"/>
                          <a:hlinkClick r:id="rId17"/>
                        </a:rPr>
                        <a:t> 585;</a:t>
                      </a:r>
                    </a:p>
                    <a:p>
                      <a:r>
                        <a:rPr lang="en-US" sz="900">
                          <a:latin typeface="+mn-lt"/>
                          <a:hlinkClick r:id="rId17"/>
                        </a:rPr>
                        <a:t>GPU: Adreno 650</a:t>
                      </a:r>
                      <a:endParaRPr lang="en-US" sz="900">
                        <a:latin typeface="+mn-lt"/>
                      </a:endParaRPr>
                    </a:p>
                  </a:txBody>
                  <a:tcPr>
                    <a:solidFill>
                      <a:schemeClr val="bg1"/>
                    </a:solidFill>
                  </a:tcPr>
                </a:tc>
                <a:tc>
                  <a:txBody>
                    <a:bodyPr/>
                    <a:lstStyle/>
                    <a:p>
                      <a:r>
                        <a:rPr lang="en-US" sz="900">
                          <a:latin typeface="+mn-lt"/>
                          <a:hlinkClick r:id="rId18"/>
                        </a:rPr>
                        <a:t>CPU: Quad Core ARM</a:t>
                      </a:r>
                      <a:endParaRPr lang="en-US" sz="900">
                        <a:latin typeface="+mn-lt"/>
                      </a:endParaRPr>
                    </a:p>
                  </a:txBody>
                  <a:tcPr>
                    <a:solidFill>
                      <a:schemeClr val="bg1"/>
                    </a:solidFill>
                  </a:tcPr>
                </a:tc>
                <a:tc>
                  <a:txBody>
                    <a:bodyPr/>
                    <a:lstStyle/>
                    <a:p>
                      <a:r>
                        <a:rPr lang="it-IT" sz="900">
                          <a:latin typeface="+mn-lt"/>
                          <a:hlinkClick r:id="rId25"/>
                        </a:rPr>
                        <a:t>CPU: 8 Core 2.52Ghz Qualcomm XR1</a:t>
                      </a:r>
                      <a:endParaRPr lang="en-US" sz="900">
                        <a:latin typeface="+mn-lt"/>
                      </a:endParaRPr>
                    </a:p>
                  </a:txBody>
                  <a:tcPr>
                    <a:solidFill>
                      <a:schemeClr val="bg1"/>
                    </a:solidFill>
                  </a:tcPr>
                </a:tc>
                <a:tc>
                  <a:txBody>
                    <a:bodyPr/>
                    <a:lstStyle/>
                    <a:p>
                      <a:r>
                        <a:rPr lang="en-US" sz="900" dirty="0">
                          <a:latin typeface="+mn-lt"/>
                          <a:hlinkClick r:id="rId9"/>
                        </a:rPr>
                        <a:t>CPU: Octa-core </a:t>
                      </a:r>
                      <a:r>
                        <a:rPr lang="en-US" sz="900" dirty="0" err="1">
                          <a:latin typeface="+mn-lt"/>
                          <a:hlinkClick r:id="rId9"/>
                        </a:rPr>
                        <a:t>Kryo</a:t>
                      </a:r>
                      <a:r>
                        <a:rPr lang="en-US" sz="900" dirty="0">
                          <a:latin typeface="+mn-lt"/>
                          <a:hlinkClick r:id="rId9"/>
                        </a:rPr>
                        <a:t>;</a:t>
                      </a:r>
                    </a:p>
                    <a:p>
                      <a:r>
                        <a:rPr lang="en-US" sz="900" dirty="0">
                          <a:latin typeface="+mn-lt"/>
                          <a:hlinkClick r:id="rId9"/>
                        </a:rPr>
                        <a:t>GPU: Adreno 615</a:t>
                      </a:r>
                      <a:endParaRPr lang="en-US" sz="900" dirty="0">
                        <a:latin typeface="+mn-lt"/>
                      </a:endParaRPr>
                    </a:p>
                  </a:txBody>
                  <a:tcPr>
                    <a:solidFill>
                      <a:schemeClr val="bg1"/>
                    </a:solidFill>
                  </a:tcPr>
                </a:tc>
                <a:extLst>
                  <a:ext uri="{0D108BD9-81ED-4DB2-BD59-A6C34878D82A}">
                    <a16:rowId xmlns:a16="http://schemas.microsoft.com/office/drawing/2014/main" val="111605279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9. Remote rendering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tc>
                <a:tc>
                  <a:txBody>
                    <a:bodyPr/>
                    <a:lstStyle/>
                    <a:p>
                      <a:r>
                        <a:rPr lang="en-US" sz="900">
                          <a:latin typeface="+mn-lt"/>
                        </a:rPr>
                        <a:t>Yes – </a:t>
                      </a:r>
                      <a:r>
                        <a:rPr lang="en-US" sz="900" err="1">
                          <a:latin typeface="+mn-lt"/>
                          <a:hlinkClick r:id="rId26"/>
                        </a:rPr>
                        <a:t>Varjo</a:t>
                      </a:r>
                      <a:r>
                        <a:rPr lang="en-US" sz="900">
                          <a:latin typeface="+mn-lt"/>
                          <a:hlinkClick r:id="rId26"/>
                        </a:rPr>
                        <a:t> Reality Cloud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Yes – </a:t>
                      </a:r>
                      <a:r>
                        <a:rPr lang="en-US" sz="900">
                          <a:latin typeface="+mn-lt"/>
                          <a:hlinkClick r:id="rId27"/>
                        </a:rPr>
                        <a:t>Azure Remote rendering</a:t>
                      </a:r>
                      <a:endParaRPr lang="en-US" sz="900">
                        <a:latin typeface="+mn-lt"/>
                      </a:endParaRPr>
                    </a:p>
                  </a:txBody>
                  <a:tcPr>
                    <a:solidFill>
                      <a:schemeClr val="bg1"/>
                    </a:solidFill>
                  </a:tcPr>
                </a:tc>
                <a:tc>
                  <a:txBody>
                    <a:bodyPr/>
                    <a:lstStyle/>
                    <a:p>
                      <a:r>
                        <a:rPr lang="en-US" sz="900">
                          <a:latin typeface="+mn-lt"/>
                        </a:rPr>
                        <a:t>Yes – Integrates with </a:t>
                      </a:r>
                      <a:r>
                        <a:rPr lang="en-US" sz="900">
                          <a:latin typeface="+mn-lt"/>
                          <a:hlinkClick r:id="rId28"/>
                        </a:rPr>
                        <a:t>NVIDIA </a:t>
                      </a:r>
                      <a:r>
                        <a:rPr lang="en-US" sz="900" err="1">
                          <a:latin typeface="+mn-lt"/>
                          <a:hlinkClick r:id="rId28"/>
                        </a:rPr>
                        <a:t>CloudXR</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2729023906"/>
                  </a:ext>
                </a:extLst>
              </a:tr>
            </a:tbl>
          </a:graphicData>
        </a:graphic>
      </p:graphicFrame>
      <p:sp>
        <p:nvSpPr>
          <p:cNvPr id="4" name="TextBox 3">
            <a:extLst>
              <a:ext uri="{FF2B5EF4-FFF2-40B4-BE49-F238E27FC236}">
                <a16:creationId xmlns:a16="http://schemas.microsoft.com/office/drawing/2014/main" id="{0AA6C8A0-8C93-A256-AE8B-7572E026864A}"/>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3/4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235817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406C37D-6AD1-F110-98E8-5FDC909F27F4}"/>
              </a:ext>
            </a:extLst>
          </p:cNvPr>
          <p:cNvGraphicFramePr>
            <a:graphicFrameLocks noGrp="1"/>
          </p:cNvGraphicFramePr>
          <p:nvPr>
            <p:extLst>
              <p:ext uri="{D42A27DB-BD31-4B8C-83A1-F6EECF244321}">
                <p14:modId xmlns:p14="http://schemas.microsoft.com/office/powerpoint/2010/main" val="1092198835"/>
              </p:ext>
            </p:extLst>
          </p:nvPr>
        </p:nvGraphicFramePr>
        <p:xfrm>
          <a:off x="200114" y="875825"/>
          <a:ext cx="11551365" cy="5257800"/>
        </p:xfrm>
        <a:graphic>
          <a:graphicData uri="http://schemas.openxmlformats.org/drawingml/2006/table">
            <a:tbl>
              <a:tblPr firstRow="1" bandRow="1">
                <a:tableStyleId>{5940675A-B579-460E-94D1-54222C63F5DA}</a:tableStyleId>
              </a:tblPr>
              <a:tblGrid>
                <a:gridCol w="704662">
                  <a:extLst>
                    <a:ext uri="{9D8B030D-6E8A-4147-A177-3AD203B41FA5}">
                      <a16:colId xmlns:a16="http://schemas.microsoft.com/office/drawing/2014/main" val="2323611179"/>
                    </a:ext>
                  </a:extLst>
                </a:gridCol>
                <a:gridCol w="797831">
                  <a:extLst>
                    <a:ext uri="{9D8B030D-6E8A-4147-A177-3AD203B41FA5}">
                      <a16:colId xmlns:a16="http://schemas.microsoft.com/office/drawing/2014/main" val="4120118734"/>
                    </a:ext>
                  </a:extLst>
                </a:gridCol>
                <a:gridCol w="1375008">
                  <a:extLst>
                    <a:ext uri="{9D8B030D-6E8A-4147-A177-3AD203B41FA5}">
                      <a16:colId xmlns:a16="http://schemas.microsoft.com/office/drawing/2014/main" val="1969587101"/>
                    </a:ext>
                  </a:extLst>
                </a:gridCol>
                <a:gridCol w="1000522">
                  <a:extLst>
                    <a:ext uri="{9D8B030D-6E8A-4147-A177-3AD203B41FA5}">
                      <a16:colId xmlns:a16="http://schemas.microsoft.com/office/drawing/2014/main" val="2651266558"/>
                    </a:ext>
                  </a:extLst>
                </a:gridCol>
                <a:gridCol w="959168">
                  <a:extLst>
                    <a:ext uri="{9D8B030D-6E8A-4147-A177-3AD203B41FA5}">
                      <a16:colId xmlns:a16="http://schemas.microsoft.com/office/drawing/2014/main" val="187081944"/>
                    </a:ext>
                  </a:extLst>
                </a:gridCol>
                <a:gridCol w="959168">
                  <a:extLst>
                    <a:ext uri="{9D8B030D-6E8A-4147-A177-3AD203B41FA5}">
                      <a16:colId xmlns:a16="http://schemas.microsoft.com/office/drawing/2014/main" val="2290573591"/>
                    </a:ext>
                  </a:extLst>
                </a:gridCol>
                <a:gridCol w="959168">
                  <a:extLst>
                    <a:ext uri="{9D8B030D-6E8A-4147-A177-3AD203B41FA5}">
                      <a16:colId xmlns:a16="http://schemas.microsoft.com/office/drawing/2014/main" val="2093929946"/>
                    </a:ext>
                  </a:extLst>
                </a:gridCol>
                <a:gridCol w="991109">
                  <a:extLst>
                    <a:ext uri="{9D8B030D-6E8A-4147-A177-3AD203B41FA5}">
                      <a16:colId xmlns:a16="http://schemas.microsoft.com/office/drawing/2014/main" val="3110558412"/>
                    </a:ext>
                  </a:extLst>
                </a:gridCol>
                <a:gridCol w="991109">
                  <a:extLst>
                    <a:ext uri="{9D8B030D-6E8A-4147-A177-3AD203B41FA5}">
                      <a16:colId xmlns:a16="http://schemas.microsoft.com/office/drawing/2014/main" val="1199237877"/>
                    </a:ext>
                  </a:extLst>
                </a:gridCol>
                <a:gridCol w="927226">
                  <a:extLst>
                    <a:ext uri="{9D8B030D-6E8A-4147-A177-3AD203B41FA5}">
                      <a16:colId xmlns:a16="http://schemas.microsoft.com/office/drawing/2014/main" val="2507871209"/>
                    </a:ext>
                  </a:extLst>
                </a:gridCol>
                <a:gridCol w="927226">
                  <a:extLst>
                    <a:ext uri="{9D8B030D-6E8A-4147-A177-3AD203B41FA5}">
                      <a16:colId xmlns:a16="http://schemas.microsoft.com/office/drawing/2014/main" val="824520531"/>
                    </a:ext>
                  </a:extLst>
                </a:gridCol>
                <a:gridCol w="959168">
                  <a:extLst>
                    <a:ext uri="{9D8B030D-6E8A-4147-A177-3AD203B41FA5}">
                      <a16:colId xmlns:a16="http://schemas.microsoft.com/office/drawing/2014/main" val="2362895601"/>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Selection criteria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algn="ctr"/>
                      <a:r>
                        <a:rPr lang="en-US" sz="900">
                          <a:solidFill>
                            <a:schemeClr val="bg1"/>
                          </a:solidFill>
                          <a:latin typeface="+mn-lt"/>
                        </a:rPr>
                        <a:t>Vuzix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2. Hardware-specific selection criteria</a:t>
                      </a:r>
                    </a:p>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10. Cross-device develop-</a:t>
                      </a:r>
                      <a:r>
                        <a:rPr lang="en-US" sz="900" dirty="0" err="1">
                          <a:solidFill>
                            <a:schemeClr val="bg1"/>
                          </a:solidFill>
                          <a:latin typeface="Calibri (Body)"/>
                        </a:rPr>
                        <a:t>ment</a:t>
                      </a:r>
                      <a:endParaRPr lang="en-US" sz="900" dirty="0">
                        <a:solidFill>
                          <a:schemeClr val="bg1"/>
                        </a:solidFill>
                        <a:latin typeface="Calibri (Body)"/>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nSpc>
                          <a:spcPct val="115000"/>
                        </a:lnSpc>
                      </a:pPr>
                      <a:r>
                        <a:rPr lang="en-US" sz="900" dirty="0">
                          <a:effectLst/>
                          <a:latin typeface="Calibri (Body)"/>
                          <a:ea typeface="Arial" panose="020B0604020202020204" pitchFamily="34" charset="0"/>
                        </a:rPr>
                        <a:t>Allows developers to develop a webAR, native AR, and AR-on-headset application once and deploy the application on multiple browsers, Android/ iOS devices, and AR headsets, respectively.</a:t>
                      </a:r>
                    </a:p>
                  </a:txBody>
                  <a:tcPr>
                    <a:solidFill>
                      <a:schemeClr val="bg1"/>
                    </a:solidFill>
                  </a:tcPr>
                </a:tc>
                <a:tc>
                  <a:txBody>
                    <a:bodyPr/>
                    <a:lstStyle/>
                    <a:p>
                      <a:r>
                        <a:rPr lang="en-US" sz="900" dirty="0">
                          <a:latin typeface="Calibri (Body)"/>
                        </a:rPr>
                        <a:t>Likely – Most </a:t>
                      </a:r>
                      <a:r>
                        <a:rPr lang="en-US" sz="900" dirty="0" err="1">
                          <a:latin typeface="Calibri (Body)"/>
                        </a:rPr>
                        <a:t>webAR</a:t>
                      </a:r>
                      <a:r>
                        <a:rPr lang="en-US" sz="900" dirty="0">
                          <a:latin typeface="Calibri (Body)"/>
                        </a:rPr>
                        <a:t> tracking and rendering engines are built upon browser’s natively supported features such as WebGL – see example of </a:t>
                      </a:r>
                      <a:r>
                        <a:rPr lang="en-US" sz="900" dirty="0">
                          <a:latin typeface="Calibri (Body)"/>
                          <a:hlinkClick r:id="rId5"/>
                        </a:rPr>
                        <a:t>browser requirements for 8</a:t>
                      </a:r>
                      <a:r>
                        <a:rPr lang="en-US" sz="900" baseline="30000" dirty="0">
                          <a:latin typeface="Calibri (Body)"/>
                          <a:hlinkClick r:id="rId5"/>
                        </a:rPr>
                        <a:t>th</a:t>
                      </a:r>
                      <a:r>
                        <a:rPr lang="en-US" sz="900" dirty="0">
                          <a:latin typeface="Calibri (Body)"/>
                          <a:hlinkClick r:id="rId5"/>
                        </a:rPr>
                        <a:t> Wall tracking engine</a:t>
                      </a:r>
                      <a:endParaRPr lang="en-US" sz="900" dirty="0">
                        <a:latin typeface="Calibri (Body)"/>
                      </a:endParaRPr>
                    </a:p>
                  </a:txBody>
                  <a:tcPr>
                    <a:solidFill>
                      <a:schemeClr val="bg1"/>
                    </a:solidFill>
                  </a:tcPr>
                </a:tc>
                <a:tc>
                  <a:txBody>
                    <a:bodyPr/>
                    <a:lstStyle/>
                    <a:p>
                      <a:r>
                        <a:rPr lang="en-US" sz="900" dirty="0">
                          <a:latin typeface="Calibri (Body)"/>
                        </a:rPr>
                        <a:t>Likely – Some tracking engines like </a:t>
                      </a:r>
                      <a:r>
                        <a:rPr lang="en-US" sz="900" dirty="0">
                          <a:latin typeface="Calibri (Body)"/>
                          <a:hlinkClick r:id="rId6"/>
                        </a:rPr>
                        <a:t>Vuforia</a:t>
                      </a:r>
                      <a:r>
                        <a:rPr lang="en-US" sz="900" dirty="0">
                          <a:latin typeface="Calibri (Body)"/>
                        </a:rPr>
                        <a:t>  support build for both Android and iOS. </a:t>
                      </a:r>
                      <a:r>
                        <a:rPr lang="en-US" sz="900" dirty="0" err="1">
                          <a:latin typeface="Calibri (Body)"/>
                          <a:hlinkClick r:id="rId7"/>
                        </a:rPr>
                        <a:t>ARCore</a:t>
                      </a:r>
                      <a:r>
                        <a:rPr lang="en-US" sz="900" dirty="0">
                          <a:latin typeface="Calibri (Body)"/>
                        </a:rPr>
                        <a:t> only supports Android. </a:t>
                      </a:r>
                      <a:r>
                        <a:rPr lang="en-US" sz="900" dirty="0" err="1">
                          <a:latin typeface="Calibri (Body)"/>
                          <a:hlinkClick r:id="rId8"/>
                        </a:rPr>
                        <a:t>ARKit</a:t>
                      </a:r>
                      <a:r>
                        <a:rPr lang="en-US" sz="900" dirty="0">
                          <a:latin typeface="Calibri (Body)"/>
                        </a:rPr>
                        <a:t> only supports iOS – see AR Development Tool Decision Matrix for details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9"/>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0"/>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1"/>
                        </a:rPr>
                        <a:t>OpenXR</a:t>
                      </a:r>
                      <a:r>
                        <a:rPr lang="en-US" sz="900">
                          <a:latin typeface="Calibri (Body)"/>
                        </a:rPr>
                        <a:t>;</a:t>
                      </a:r>
                    </a:p>
                  </a:txBody>
                  <a:tcPr/>
                </a:tc>
                <a:tc>
                  <a:txBody>
                    <a:bodyPr/>
                    <a:lstStyle/>
                    <a:p>
                      <a:r>
                        <a:rPr lang="en-US" sz="900" dirty="0">
                          <a:effectLst/>
                          <a:latin typeface="+mn-lt"/>
                          <a:ea typeface="Arial" panose="020B0604020202020204" pitchFamily="34" charset="0"/>
                        </a:rPr>
                        <a:t>No info</a:t>
                      </a:r>
                      <a:endParaRPr lang="en-US" sz="900" dirty="0">
                        <a:latin typeface="+mn-lt"/>
                      </a:endParaRPr>
                    </a:p>
                  </a:txBody>
                  <a:tcPr>
                    <a:solidFill>
                      <a:schemeClr val="bg1">
                        <a:lumMod val="85000"/>
                      </a:schemeClr>
                    </a:solidFill>
                  </a:tcPr>
                </a:tc>
                <a:tc>
                  <a:txBody>
                    <a:bodyPr/>
                    <a:lstStyle/>
                    <a:p>
                      <a:pPr>
                        <a:lnSpc>
                          <a:spcPct val="115000"/>
                        </a:lnSpc>
                      </a:pPr>
                      <a:r>
                        <a:rPr lang="en-US" sz="900" dirty="0">
                          <a:effectLst/>
                          <a:latin typeface="+mn-lt"/>
                          <a:ea typeface="Arial" panose="020B0604020202020204" pitchFamily="34" charset="0"/>
                        </a:rPr>
                        <a:t>No integration with </a:t>
                      </a:r>
                      <a:r>
                        <a:rPr lang="en-US" sz="900" u="sng" dirty="0" err="1">
                          <a:solidFill>
                            <a:srgbClr val="0000FF"/>
                          </a:solidFill>
                          <a:effectLst/>
                          <a:latin typeface="+mn-lt"/>
                          <a:ea typeface="Arial" panose="020B0604020202020204" pitchFamily="34" charset="0"/>
                          <a:hlinkClick r:id="rId12">
                            <a:extLst>
                              <a:ext uri="{A12FA001-AC4F-418D-AE19-62706E023703}">
                                <ahyp:hlinkClr xmlns:ahyp="http://schemas.microsoft.com/office/drawing/2018/hyperlinkcolor" val="tx"/>
                              </a:ext>
                            </a:extLst>
                          </a:hlinkClick>
                        </a:rPr>
                        <a:t>OpenXR</a:t>
                      </a:r>
                      <a:r>
                        <a:rPr lang="en-US" sz="900" dirty="0">
                          <a:effectLst/>
                          <a:latin typeface="+mn-lt"/>
                          <a:ea typeface="Arial" panose="020B0604020202020204" pitchFamily="34" charset="0"/>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txBody>
                  <a:tcPr/>
                </a:tc>
                <a:extLst>
                  <a:ext uri="{0D108BD9-81ED-4DB2-BD59-A6C34878D82A}">
                    <a16:rowId xmlns:a16="http://schemas.microsoft.com/office/drawing/2014/main" val="1244585182"/>
                  </a:ext>
                </a:extLst>
              </a:tr>
              <a:tr h="331748">
                <a:tc>
                  <a:txBody>
                    <a:bodyPr/>
                    <a:lstStyle/>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11. App download required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Calibri (Body)"/>
                          <a:ea typeface="Arial" panose="020B0604020202020204" pitchFamily="34" charset="0"/>
                        </a:rPr>
                        <a:t>Refers to if a user needs to download and install the AR app to their device.</a:t>
                      </a:r>
                    </a:p>
                  </a:txBody>
                  <a:tcPr>
                    <a:solidFill>
                      <a:schemeClr val="bg1"/>
                    </a:solidFill>
                  </a:tcPr>
                </a:tc>
                <a:tc>
                  <a:txBody>
                    <a:bodyPr/>
                    <a:lstStyle/>
                    <a:p>
                      <a:r>
                        <a:rPr lang="en-US" sz="900">
                          <a:latin typeface="Calibri (Body)"/>
                        </a:rPr>
                        <a:t>No</a:t>
                      </a:r>
                    </a:p>
                  </a:txBody>
                  <a:tcPr>
                    <a:solidFill>
                      <a:schemeClr val="bg1"/>
                    </a:solidFill>
                  </a:tcPr>
                </a:tc>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Body)"/>
                        </a:rPr>
                        <a:t>Yes</a:t>
                      </a:r>
                    </a:p>
                  </a:txBody>
                  <a:tcPr/>
                </a:tc>
                <a:tc hMerge="1">
                  <a:txBody>
                    <a:bodyPr/>
                    <a:lstStyle/>
                    <a:p>
                      <a:pPr algn="l"/>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b="0" i="0">
                        <a:solidFill>
                          <a:schemeClr val="tx1"/>
                        </a:solidFill>
                        <a:effectLst/>
                        <a:latin typeface="akkurat"/>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extLst>
                  <a:ext uri="{0D108BD9-81ED-4DB2-BD59-A6C34878D82A}">
                    <a16:rowId xmlns:a16="http://schemas.microsoft.com/office/drawing/2014/main" val="1587255360"/>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12. Heat distribution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how much heat an AR device produces while running and how fast the heat dissipates according to the thermal design of the AR device. Note heating AR devices, especially AR headsets, can cause skin burns and affect user experience.</a:t>
                      </a:r>
                      <a:endParaRPr lang="en-US" sz="900" dirty="0">
                        <a:latin typeface="+mn-lt"/>
                      </a:endParaRPr>
                    </a:p>
                  </a:txBody>
                  <a:tcPr>
                    <a:solidFill>
                      <a:schemeClr val="bg1"/>
                    </a:solidFill>
                  </a:tcPr>
                </a:tc>
                <a:tc gridSpan="9">
                  <a:txBody>
                    <a:bodyPr/>
                    <a:lstStyle/>
                    <a:p>
                      <a:r>
                        <a:rPr lang="en-US" sz="900" dirty="0">
                          <a:effectLst/>
                          <a:latin typeface="+mn-lt"/>
                          <a:ea typeface="Arial" panose="020B0604020202020204" pitchFamily="34" charset="0"/>
                        </a:rPr>
                        <a:t>It appears that there is no standard measure for benchmarking the thermal model of different AR devices. Heat distribution is primarily a hardware problem with the chips being one of the main heat-generating components (</a:t>
                      </a:r>
                      <a:r>
                        <a:rPr lang="en-US" sz="900" dirty="0">
                          <a:effectLst/>
                          <a:latin typeface="+mn-lt"/>
                          <a:ea typeface="Arial" panose="020B0604020202020204" pitchFamily="34" charset="0"/>
                          <a:hlinkClick r:id="rId13"/>
                        </a:rPr>
                        <a:t>source</a:t>
                      </a:r>
                      <a:r>
                        <a:rPr lang="en-US" sz="900" dirty="0">
                          <a:effectLst/>
                          <a:latin typeface="+mn-lt"/>
                          <a:ea typeface="Arial" panose="020B0604020202020204" pitchFamily="34" charset="0"/>
                        </a:rPr>
                        <a:t>). Therefore, it is recommended to experiment with different AR devices for the target usage conditions and select the most comfortable headset. </a:t>
                      </a:r>
                      <a:endParaRPr lang="en-US" sz="900" dirty="0">
                        <a:latin typeface="+mn-lt"/>
                      </a:endParaRP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solidFill>
                      <a:schemeClr val="bg1"/>
                    </a:solidFill>
                  </a:tcPr>
                </a:tc>
                <a:tc hMerge="1">
                  <a:txBody>
                    <a:bodyPr/>
                    <a:lstStyle/>
                    <a:p>
                      <a:pPr algn="l"/>
                      <a:endParaRPr lang="en-US" sz="1000" b="0" i="0">
                        <a:solidFill>
                          <a:schemeClr val="tx1"/>
                        </a:solidFill>
                        <a:effectLst/>
                        <a:latin typeface="akkurat"/>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a:p>
                  </a:txBody>
                  <a:tcPr>
                    <a:solidFill>
                      <a:schemeClr val="bg1"/>
                    </a:solidFill>
                  </a:tcPr>
                </a:tc>
                <a:tc hMerge="1">
                  <a:txBody>
                    <a:bodyPr/>
                    <a:lstStyle/>
                    <a:p>
                      <a:endParaRPr lang="en-US" sz="1000" dirty="0"/>
                    </a:p>
                  </a:txBody>
                  <a:tcPr>
                    <a:solidFill>
                      <a:schemeClr val="bg1"/>
                    </a:solidFill>
                  </a:tcPr>
                </a:tc>
                <a:extLst>
                  <a:ext uri="{0D108BD9-81ED-4DB2-BD59-A6C34878D82A}">
                    <a16:rowId xmlns:a16="http://schemas.microsoft.com/office/drawing/2014/main" val="3097943847"/>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13. Cost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the cost of using the AR platforms. </a:t>
                      </a:r>
                      <a:endParaRPr lang="en-US" sz="900" dirty="0">
                        <a:latin typeface="+mn-lt"/>
                      </a:endParaRPr>
                    </a:p>
                  </a:txBody>
                  <a:tcPr>
                    <a:solidFill>
                      <a:schemeClr val="bg1"/>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algn="l"/>
                      <a:r>
                        <a:rPr lang="en-US" sz="900" b="0" i="0">
                          <a:solidFill>
                            <a:schemeClr val="tx1"/>
                          </a:solidFill>
                          <a:effectLst/>
                          <a:latin typeface="+mn-lt"/>
                          <a:hlinkClick r:id="rId14"/>
                        </a:rPr>
                        <a:t>€6.495</a:t>
                      </a:r>
                      <a:r>
                        <a:rPr lang="en-US" sz="900" b="0" i="0">
                          <a:solidFill>
                            <a:schemeClr val="tx1"/>
                          </a:solidFill>
                          <a:effectLst/>
                          <a:latin typeface="+mn-lt"/>
                        </a:rPr>
                        <a:t> + </a:t>
                      </a:r>
                      <a:r>
                        <a:rPr lang="en-US" sz="900" b="0" i="0">
                          <a:solidFill>
                            <a:schemeClr val="tx1"/>
                          </a:solidFill>
                          <a:effectLst/>
                          <a:latin typeface="+mn-lt"/>
                          <a:hlinkClick r:id="rId15"/>
                        </a:rPr>
                        <a:t>mandatory XR Subscription</a:t>
                      </a:r>
                      <a:endParaRPr lang="en-US" sz="900" b="0" i="0">
                        <a:solidFill>
                          <a:schemeClr val="tx1"/>
                        </a:solidFill>
                        <a:effectLst/>
                        <a:latin typeface="+mn-lt"/>
                      </a:endParaRPr>
                    </a:p>
                  </a:txBody>
                  <a:tcPr>
                    <a:solidFill>
                      <a:schemeClr val="bg1"/>
                    </a:solidFill>
                  </a:tcPr>
                </a:tc>
                <a:tc>
                  <a:txBody>
                    <a:bodyPr/>
                    <a:lstStyle/>
                    <a:p>
                      <a:r>
                        <a:rPr lang="en-US" sz="900">
                          <a:latin typeface="+mn-lt"/>
                          <a:hlinkClick r:id="rId16"/>
                        </a:rPr>
                        <a:t>€ 3.849,00+</a:t>
                      </a:r>
                      <a:r>
                        <a:rPr lang="en-US" sz="900">
                          <a:latin typeface="+mn-lt"/>
                        </a:rPr>
                        <a:t> + </a:t>
                      </a:r>
                      <a:r>
                        <a:rPr lang="en-US" sz="900">
                          <a:latin typeface="+mn-lt"/>
                          <a:hlinkClick r:id="rId17"/>
                        </a:rPr>
                        <a:t>optional HoloLens subscription</a:t>
                      </a:r>
                      <a:endParaRPr lang="en-US" sz="900">
                        <a:latin typeface="+mn-lt"/>
                      </a:endParaRPr>
                    </a:p>
                  </a:txBody>
                  <a:tcPr>
                    <a:solidFill>
                      <a:schemeClr val="bg1"/>
                    </a:solidFill>
                  </a:tcPr>
                </a:tc>
                <a:tc>
                  <a:txBody>
                    <a:bodyPr/>
                    <a:lstStyle/>
                    <a:p>
                      <a:r>
                        <a:rPr lang="en-US" sz="900" kern="1200">
                          <a:solidFill>
                            <a:schemeClr val="tx1"/>
                          </a:solidFill>
                          <a:latin typeface="+mn-lt"/>
                          <a:ea typeface="+mn-ea"/>
                          <a:cs typeface="+mn-cs"/>
                        </a:rPr>
                        <a:t>~</a:t>
                      </a:r>
                      <a:r>
                        <a:rPr lang="en-US" sz="900">
                          <a:latin typeface="+mn-lt"/>
                        </a:rPr>
                        <a:t>€</a:t>
                      </a:r>
                      <a:r>
                        <a:rPr lang="en-US" sz="900" kern="1200">
                          <a:solidFill>
                            <a:schemeClr val="tx1"/>
                          </a:solidFill>
                          <a:latin typeface="+mn-lt"/>
                          <a:ea typeface="+mn-ea"/>
                          <a:cs typeface="+mn-cs"/>
                        </a:rPr>
                        <a:t>3,167+</a:t>
                      </a:r>
                    </a:p>
                    <a:p>
                      <a:r>
                        <a:rPr lang="en-US" sz="900" kern="1200">
                          <a:solidFill>
                            <a:schemeClr val="tx1"/>
                          </a:solidFill>
                          <a:latin typeface="+mn-lt"/>
                          <a:ea typeface="+mn-ea"/>
                          <a:cs typeface="+mn-cs"/>
                        </a:rPr>
                        <a:t>(</a:t>
                      </a:r>
                      <a:r>
                        <a:rPr lang="en-US" sz="900" kern="1200">
                          <a:solidFill>
                            <a:schemeClr val="tx1"/>
                          </a:solidFill>
                          <a:latin typeface="+mn-lt"/>
                          <a:ea typeface="+mn-ea"/>
                          <a:cs typeface="+mn-cs"/>
                          <a:hlinkClick r:id="rId18"/>
                        </a:rPr>
                        <a:t>$3.299+</a:t>
                      </a:r>
                      <a:r>
                        <a:rPr lang="en-US" sz="900" kern="1200">
                          <a:solidFill>
                            <a:schemeClr val="tx1"/>
                          </a:solidFill>
                          <a:latin typeface="+mn-lt"/>
                          <a:ea typeface="+mn-ea"/>
                          <a:cs typeface="+mn-cs"/>
                        </a:rPr>
                        <a:t>)</a:t>
                      </a:r>
                    </a:p>
                  </a:txBody>
                  <a:tcPr>
                    <a:solidFill>
                      <a:schemeClr val="bg1"/>
                    </a:solidFill>
                  </a:tcPr>
                </a:tc>
                <a:tc>
                  <a:txBody>
                    <a:bodyPr/>
                    <a:lstStyle/>
                    <a:p>
                      <a:r>
                        <a:rPr lang="en-US" sz="900" kern="1200">
                          <a:solidFill>
                            <a:schemeClr val="tx1"/>
                          </a:solidFill>
                          <a:latin typeface="+mn-lt"/>
                          <a:ea typeface="+mn-ea"/>
                          <a:cs typeface="+mn-cs"/>
                          <a:hlinkClick r:id="rId19"/>
                        </a:rPr>
                        <a:t>€1.799,99</a:t>
                      </a:r>
                      <a:endParaRPr lang="en-US" sz="900" kern="1200">
                        <a:solidFill>
                          <a:schemeClr val="tx1"/>
                        </a:solidFill>
                        <a:latin typeface="+mn-lt"/>
                        <a:ea typeface="+mn-ea"/>
                        <a:cs typeface="+mn-cs"/>
                      </a:endParaRPr>
                    </a:p>
                  </a:txBody>
                  <a:tcPr>
                    <a:solidFill>
                      <a:schemeClr val="bg1"/>
                    </a:solidFill>
                  </a:tcPr>
                </a:tc>
                <a:tc>
                  <a:txBody>
                    <a:bodyPr/>
                    <a:lstStyle/>
                    <a:p>
                      <a:r>
                        <a:rPr lang="en-US" sz="900">
                          <a:latin typeface="+mn-lt"/>
                          <a:hlinkClick r:id="rId20"/>
                        </a:rPr>
                        <a:t>€1,669.80</a:t>
                      </a:r>
                      <a:endParaRPr lang="en-US" sz="900">
                        <a:latin typeface="+mn-lt"/>
                      </a:endParaRPr>
                    </a:p>
                  </a:txBody>
                  <a:tcPr>
                    <a:solidFill>
                      <a:schemeClr val="bg1"/>
                    </a:solidFill>
                  </a:tcPr>
                </a:tc>
                <a:tc>
                  <a:txBody>
                    <a:bodyPr/>
                    <a:lstStyle/>
                    <a:p>
                      <a:r>
                        <a:rPr lang="en-US" sz="900">
                          <a:latin typeface="+mn-lt"/>
                          <a:hlinkClick r:id="rId21"/>
                        </a:rPr>
                        <a:t>€2.311,10</a:t>
                      </a:r>
                      <a:endParaRPr lang="en-US" sz="900">
                        <a:latin typeface="+mn-lt"/>
                      </a:endParaRPr>
                    </a:p>
                  </a:txBody>
                  <a:tcPr>
                    <a:solidFill>
                      <a:schemeClr val="bg1"/>
                    </a:solidFill>
                  </a:tcPr>
                </a:tc>
                <a:tc>
                  <a:txBody>
                    <a:bodyPr/>
                    <a:lstStyle/>
                    <a:p>
                      <a:r>
                        <a:rPr lang="en-US" sz="900" dirty="0">
                          <a:latin typeface="+mn-lt"/>
                        </a:rPr>
                        <a:t>~€1,090 (</a:t>
                      </a:r>
                      <a:r>
                        <a:rPr lang="en-US" sz="900" dirty="0">
                          <a:latin typeface="+mn-lt"/>
                          <a:hlinkClick r:id="rId22"/>
                        </a:rPr>
                        <a:t>$1,144</a:t>
                      </a:r>
                      <a:r>
                        <a:rPr lang="en-US" sz="900" dirty="0">
                          <a:latin typeface="+mn-lt"/>
                        </a:rPr>
                        <a:t>)</a:t>
                      </a:r>
                    </a:p>
                  </a:txBody>
                  <a:tcPr>
                    <a:solidFill>
                      <a:schemeClr val="bg1"/>
                    </a:solidFill>
                  </a:tcPr>
                </a:tc>
                <a:extLst>
                  <a:ext uri="{0D108BD9-81ED-4DB2-BD59-A6C34878D82A}">
                    <a16:rowId xmlns:a16="http://schemas.microsoft.com/office/drawing/2014/main" val="2165875308"/>
                  </a:ext>
                </a:extLst>
              </a:tr>
            </a:tbl>
          </a:graphicData>
        </a:graphic>
      </p:graphicFrame>
      <p:sp>
        <p:nvSpPr>
          <p:cNvPr id="4" name="TextBox 3">
            <a:extLst>
              <a:ext uri="{FF2B5EF4-FFF2-40B4-BE49-F238E27FC236}">
                <a16:creationId xmlns:a16="http://schemas.microsoft.com/office/drawing/2014/main" id="{5D32FA63-A696-243C-1499-D2B4BC768420}"/>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4/4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368326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aphicFrame>
        <p:nvGraphicFramePr>
          <p:cNvPr id="61" name="Table 12">
            <a:extLst>
              <a:ext uri="{FF2B5EF4-FFF2-40B4-BE49-F238E27FC236}">
                <a16:creationId xmlns:a16="http://schemas.microsoft.com/office/drawing/2014/main" id="{EB51E14E-9107-827B-A8B6-5A21C9C895F6}"/>
              </a:ext>
            </a:extLst>
          </p:cNvPr>
          <p:cNvGraphicFramePr>
            <a:graphicFrameLocks noGrp="1"/>
          </p:cNvGraphicFramePr>
          <p:nvPr>
            <p:extLst>
              <p:ext uri="{D42A27DB-BD31-4B8C-83A1-F6EECF244321}">
                <p14:modId xmlns:p14="http://schemas.microsoft.com/office/powerpoint/2010/main" val="30036664"/>
              </p:ext>
            </p:extLst>
          </p:nvPr>
        </p:nvGraphicFramePr>
        <p:xfrm>
          <a:off x="41816" y="1282921"/>
          <a:ext cx="11959191" cy="4886058"/>
        </p:xfrm>
        <a:graphic>
          <a:graphicData uri="http://schemas.openxmlformats.org/drawingml/2006/table">
            <a:tbl>
              <a:tblPr firstRow="1" bandRow="1">
                <a:tableStyleId>{5940675A-B579-460E-94D1-54222C63F5DA}</a:tableStyleId>
              </a:tblPr>
              <a:tblGrid>
                <a:gridCol w="692531">
                  <a:extLst>
                    <a:ext uri="{9D8B030D-6E8A-4147-A177-3AD203B41FA5}">
                      <a16:colId xmlns:a16="http://schemas.microsoft.com/office/drawing/2014/main" val="2323611179"/>
                    </a:ext>
                  </a:extLst>
                </a:gridCol>
                <a:gridCol w="759469">
                  <a:extLst>
                    <a:ext uri="{9D8B030D-6E8A-4147-A177-3AD203B41FA5}">
                      <a16:colId xmlns:a16="http://schemas.microsoft.com/office/drawing/2014/main" val="4120118734"/>
                    </a:ext>
                  </a:extLst>
                </a:gridCol>
                <a:gridCol w="644240">
                  <a:extLst>
                    <a:ext uri="{9D8B030D-6E8A-4147-A177-3AD203B41FA5}">
                      <a16:colId xmlns:a16="http://schemas.microsoft.com/office/drawing/2014/main" val="2483199254"/>
                    </a:ext>
                  </a:extLst>
                </a:gridCol>
                <a:gridCol w="565673">
                  <a:extLst>
                    <a:ext uri="{9D8B030D-6E8A-4147-A177-3AD203B41FA5}">
                      <a16:colId xmlns:a16="http://schemas.microsoft.com/office/drawing/2014/main" val="187081944"/>
                    </a:ext>
                  </a:extLst>
                </a:gridCol>
                <a:gridCol w="633763">
                  <a:extLst>
                    <a:ext uri="{9D8B030D-6E8A-4147-A177-3AD203B41FA5}">
                      <a16:colId xmlns:a16="http://schemas.microsoft.com/office/drawing/2014/main" val="2093929946"/>
                    </a:ext>
                  </a:extLst>
                </a:gridCol>
                <a:gridCol w="623289">
                  <a:extLst>
                    <a:ext uri="{9D8B030D-6E8A-4147-A177-3AD203B41FA5}">
                      <a16:colId xmlns:a16="http://schemas.microsoft.com/office/drawing/2014/main" val="3110558412"/>
                    </a:ext>
                  </a:extLst>
                </a:gridCol>
                <a:gridCol w="623288">
                  <a:extLst>
                    <a:ext uri="{9D8B030D-6E8A-4147-A177-3AD203B41FA5}">
                      <a16:colId xmlns:a16="http://schemas.microsoft.com/office/drawing/2014/main" val="2507871209"/>
                    </a:ext>
                  </a:extLst>
                </a:gridCol>
                <a:gridCol w="628526">
                  <a:extLst>
                    <a:ext uri="{9D8B030D-6E8A-4147-A177-3AD203B41FA5}">
                      <a16:colId xmlns:a16="http://schemas.microsoft.com/office/drawing/2014/main" val="1663943699"/>
                    </a:ext>
                  </a:extLst>
                </a:gridCol>
                <a:gridCol w="618051">
                  <a:extLst>
                    <a:ext uri="{9D8B030D-6E8A-4147-A177-3AD203B41FA5}">
                      <a16:colId xmlns:a16="http://schemas.microsoft.com/office/drawing/2014/main" val="3070917951"/>
                    </a:ext>
                  </a:extLst>
                </a:gridCol>
                <a:gridCol w="623289">
                  <a:extLst>
                    <a:ext uri="{9D8B030D-6E8A-4147-A177-3AD203B41FA5}">
                      <a16:colId xmlns:a16="http://schemas.microsoft.com/office/drawing/2014/main" val="406122392"/>
                    </a:ext>
                  </a:extLst>
                </a:gridCol>
                <a:gridCol w="612812">
                  <a:extLst>
                    <a:ext uri="{9D8B030D-6E8A-4147-A177-3AD203B41FA5}">
                      <a16:colId xmlns:a16="http://schemas.microsoft.com/office/drawing/2014/main" val="293828829"/>
                    </a:ext>
                  </a:extLst>
                </a:gridCol>
                <a:gridCol w="628526">
                  <a:extLst>
                    <a:ext uri="{9D8B030D-6E8A-4147-A177-3AD203B41FA5}">
                      <a16:colId xmlns:a16="http://schemas.microsoft.com/office/drawing/2014/main" val="2481721800"/>
                    </a:ext>
                  </a:extLst>
                </a:gridCol>
                <a:gridCol w="628526">
                  <a:extLst>
                    <a:ext uri="{9D8B030D-6E8A-4147-A177-3AD203B41FA5}">
                      <a16:colId xmlns:a16="http://schemas.microsoft.com/office/drawing/2014/main" val="2135979661"/>
                    </a:ext>
                  </a:extLst>
                </a:gridCol>
                <a:gridCol w="607575">
                  <a:extLst>
                    <a:ext uri="{9D8B030D-6E8A-4147-A177-3AD203B41FA5}">
                      <a16:colId xmlns:a16="http://schemas.microsoft.com/office/drawing/2014/main" val="3855223192"/>
                    </a:ext>
                  </a:extLst>
                </a:gridCol>
                <a:gridCol w="612814">
                  <a:extLst>
                    <a:ext uri="{9D8B030D-6E8A-4147-A177-3AD203B41FA5}">
                      <a16:colId xmlns:a16="http://schemas.microsoft.com/office/drawing/2014/main" val="2856167367"/>
                    </a:ext>
                  </a:extLst>
                </a:gridCol>
                <a:gridCol w="612812">
                  <a:extLst>
                    <a:ext uri="{9D8B030D-6E8A-4147-A177-3AD203B41FA5}">
                      <a16:colId xmlns:a16="http://schemas.microsoft.com/office/drawing/2014/main" val="576925426"/>
                    </a:ext>
                  </a:extLst>
                </a:gridCol>
                <a:gridCol w="618051">
                  <a:extLst>
                    <a:ext uri="{9D8B030D-6E8A-4147-A177-3AD203B41FA5}">
                      <a16:colId xmlns:a16="http://schemas.microsoft.com/office/drawing/2014/main" val="2911881343"/>
                    </a:ext>
                  </a:extLst>
                </a:gridCol>
                <a:gridCol w="623288">
                  <a:extLst>
                    <a:ext uri="{9D8B030D-6E8A-4147-A177-3AD203B41FA5}">
                      <a16:colId xmlns:a16="http://schemas.microsoft.com/office/drawing/2014/main" val="861361964"/>
                    </a:ext>
                  </a:extLst>
                </a:gridCol>
                <a:gridCol w="602668">
                  <a:extLst>
                    <a:ext uri="{9D8B030D-6E8A-4147-A177-3AD203B41FA5}">
                      <a16:colId xmlns:a16="http://schemas.microsoft.com/office/drawing/2014/main" val="2604250241"/>
                    </a:ext>
                  </a:extLst>
                </a:gridCol>
              </a:tblGrid>
              <a:tr h="293681">
                <a:tc>
                  <a:txBody>
                    <a:bodyPr/>
                    <a:lstStyle/>
                    <a:p>
                      <a:endParaRPr lang="en-US" sz="900" b="1">
                        <a:solidFill>
                          <a:srgbClr val="A100FF"/>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dirty="0">
                          <a:solidFill>
                            <a:schemeClr val="tx1"/>
                          </a:solidFill>
                          <a:latin typeface="+mn-lt"/>
                          <a:hlinkClick r:id="rId5"/>
                        </a:rPr>
                        <a:t>AR.js</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dirty="0" err="1">
                          <a:solidFill>
                            <a:schemeClr val="tx1"/>
                          </a:solidFill>
                          <a:latin typeface="+mn-lt"/>
                          <a:hlinkClick r:id="rId6"/>
                        </a:rPr>
                        <a:t>WebXR</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7"/>
                        </a:rPr>
                        <a:t>8</a:t>
                      </a:r>
                      <a:r>
                        <a:rPr lang="en-US" sz="900" baseline="30000" dirty="0">
                          <a:solidFill>
                            <a:schemeClr val="tx1"/>
                          </a:solidFill>
                          <a:latin typeface="+mn-lt"/>
                          <a:hlinkClick r:id="rId7"/>
                        </a:rPr>
                        <a:t>th</a:t>
                      </a:r>
                      <a:r>
                        <a:rPr lang="en-US" sz="900" dirty="0">
                          <a:solidFill>
                            <a:schemeClr val="tx1"/>
                          </a:solidFill>
                          <a:latin typeface="+mn-lt"/>
                          <a:hlinkClick r:id="rId7"/>
                        </a:rPr>
                        <a:t> Wall</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8"/>
                        </a:rPr>
                        <a:t>Lightship ARDK</a:t>
                      </a:r>
                      <a:r>
                        <a:rPr lang="en-US" sz="900" dirty="0">
                          <a:solidFill>
                            <a:schemeClr val="tx1"/>
                          </a:solidFill>
                          <a:latin typeface="+mn-lt"/>
                        </a:rPr>
                        <a:t> (2021)</a:t>
                      </a:r>
                    </a:p>
                  </a:txBody>
                  <a:tcPr>
                    <a:solidFill>
                      <a:schemeClr val="accent4"/>
                    </a:solidFill>
                  </a:tcPr>
                </a:tc>
                <a:tc>
                  <a:txBody>
                    <a:bodyPr/>
                    <a:lstStyle/>
                    <a:p>
                      <a:pPr algn="ctr"/>
                      <a:r>
                        <a:rPr lang="en-US" sz="900" dirty="0">
                          <a:solidFill>
                            <a:schemeClr val="tx1"/>
                          </a:solidFill>
                          <a:latin typeface="+mn-lt"/>
                          <a:hlinkClick r:id="rId9"/>
                        </a:rPr>
                        <a:t>Vuforia</a:t>
                      </a:r>
                      <a:r>
                        <a:rPr lang="en-US" sz="900" dirty="0">
                          <a:solidFill>
                            <a:schemeClr val="tx1"/>
                          </a:solidFill>
                          <a:latin typeface="+mn-lt"/>
                        </a:rPr>
                        <a:t> (2011)</a:t>
                      </a:r>
                    </a:p>
                  </a:txBody>
                  <a:tcPr>
                    <a:solidFill>
                      <a:schemeClr val="accent4"/>
                    </a:solidFill>
                  </a:tcPr>
                </a:tc>
                <a:tc>
                  <a:txBody>
                    <a:bodyPr/>
                    <a:lstStyle/>
                    <a:p>
                      <a:pPr algn="ctr"/>
                      <a:r>
                        <a:rPr lang="en-US" sz="900" dirty="0">
                          <a:solidFill>
                            <a:schemeClr val="tx1"/>
                          </a:solidFill>
                          <a:latin typeface="+mn-lt"/>
                          <a:hlinkClick r:id="rId10"/>
                        </a:rPr>
                        <a:t>Azure Spatial Anchors</a:t>
                      </a:r>
                      <a:endParaRPr lang="en-US" sz="900" dirty="0">
                        <a:solidFill>
                          <a:schemeClr val="tx1"/>
                        </a:solidFill>
                        <a:latin typeface="+mn-lt"/>
                      </a:endParaRPr>
                    </a:p>
                  </a:txBody>
                  <a:tcPr>
                    <a:solidFill>
                      <a:schemeClr val="accent4"/>
                    </a:solidFill>
                  </a:tcPr>
                </a:tc>
                <a:tc>
                  <a:txBody>
                    <a:bodyPr/>
                    <a:lstStyle/>
                    <a:p>
                      <a:pPr algn="ctr"/>
                      <a:r>
                        <a:rPr lang="en-US" sz="900" dirty="0" err="1">
                          <a:solidFill>
                            <a:schemeClr val="tx1"/>
                          </a:solidFill>
                          <a:latin typeface="+mn-lt"/>
                          <a:hlinkClick r:id="rId11"/>
                        </a:rPr>
                        <a:t>ARCore</a:t>
                      </a:r>
                      <a:r>
                        <a:rPr lang="en-US" sz="900" dirty="0">
                          <a:solidFill>
                            <a:schemeClr val="tx1"/>
                          </a:solidFill>
                          <a:latin typeface="+mn-lt"/>
                        </a:rPr>
                        <a:t> (2018)</a:t>
                      </a:r>
                    </a:p>
                  </a:txBody>
                  <a:tcPr>
                    <a:solidFill>
                      <a:schemeClr val="accent4"/>
                    </a:solidFill>
                  </a:tcPr>
                </a:tc>
                <a:tc>
                  <a:txBody>
                    <a:bodyPr/>
                    <a:lstStyle/>
                    <a:p>
                      <a:pPr algn="ctr"/>
                      <a:r>
                        <a:rPr lang="en-US" sz="900" dirty="0" err="1">
                          <a:solidFill>
                            <a:schemeClr val="tx1"/>
                          </a:solidFill>
                          <a:latin typeface="+mn-lt"/>
                          <a:hlinkClick r:id="rId12"/>
                        </a:rPr>
                        <a:t>ARKit</a:t>
                      </a:r>
                      <a:r>
                        <a:rPr lang="en-US" sz="900" dirty="0">
                          <a:solidFill>
                            <a:schemeClr val="tx1"/>
                          </a:solidFill>
                          <a:latin typeface="+mn-lt"/>
                        </a:rPr>
                        <a:t> (2017)</a:t>
                      </a:r>
                    </a:p>
                  </a:txBody>
                  <a:tcPr>
                    <a:solidFill>
                      <a:srgbClr val="FFC000"/>
                    </a:solidFill>
                  </a:tcPr>
                </a:tc>
                <a:tc>
                  <a:txBody>
                    <a:bodyPr/>
                    <a:lstStyle/>
                    <a:p>
                      <a:pPr algn="ctr"/>
                      <a:r>
                        <a:rPr lang="en-US" sz="900" dirty="0">
                          <a:solidFill>
                            <a:schemeClr val="tx1"/>
                          </a:solidFill>
                          <a:latin typeface="+mn-lt"/>
                          <a:hlinkClick r:id="rId13"/>
                        </a:rPr>
                        <a:t>Manifest</a:t>
                      </a:r>
                      <a:endParaRPr lang="en-US" sz="900" dirty="0">
                        <a:solidFill>
                          <a:schemeClr val="tx1"/>
                        </a:solidFill>
                        <a:latin typeface="+mn-lt"/>
                      </a:endParaRPr>
                    </a:p>
                    <a:p>
                      <a:pPr algn="ctr"/>
                      <a:r>
                        <a:rPr lang="en-US" sz="900" dirty="0">
                          <a:solidFill>
                            <a:schemeClr val="tx1"/>
                          </a:solidFill>
                          <a:latin typeface="+mn-lt"/>
                        </a:rPr>
                        <a:t>(2017)</a:t>
                      </a:r>
                    </a:p>
                  </a:txBody>
                  <a:tcPr>
                    <a:solidFill>
                      <a:schemeClr val="accent4"/>
                    </a:solidFill>
                  </a:tcPr>
                </a:tc>
                <a:tc>
                  <a:txBody>
                    <a:bodyPr/>
                    <a:lstStyle/>
                    <a:p>
                      <a:pPr algn="ctr"/>
                      <a:r>
                        <a:rPr lang="en-US" sz="900" dirty="0">
                          <a:solidFill>
                            <a:schemeClr val="tx1"/>
                          </a:solidFill>
                          <a:latin typeface="+mn-lt"/>
                          <a:hlinkClick r:id="rId14"/>
                        </a:rPr>
                        <a:t>Three.js</a:t>
                      </a:r>
                      <a:endParaRPr lang="en-US" sz="900" dirty="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A-frame</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latin typeface="+mn-lt"/>
                          <a:hlinkClick r:id="rId16"/>
                        </a:rPr>
                        <a:t>Unity</a:t>
                      </a:r>
                      <a:endParaRPr lang="en-US" sz="900" dirty="0">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7"/>
                        </a:rPr>
                        <a:t>Unreal</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err="1">
                          <a:solidFill>
                            <a:schemeClr val="tx1"/>
                          </a:solidFill>
                          <a:latin typeface="+mn-lt"/>
                          <a:hlinkClick r:id="rId18"/>
                        </a:rPr>
                        <a:t>RealityKit</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9"/>
                        </a:rPr>
                        <a:t>Adobe Aero </a:t>
                      </a:r>
                    </a:p>
                    <a:p>
                      <a:pPr algn="ctr"/>
                      <a:r>
                        <a:rPr lang="en-US" sz="900" dirty="0">
                          <a:solidFill>
                            <a:schemeClr val="tx1"/>
                          </a:solidFill>
                          <a:latin typeface="+mn-lt"/>
                          <a:hlinkClick r:id="rId19"/>
                        </a:rPr>
                        <a:t>(2019)</a:t>
                      </a:r>
                      <a:endParaRPr lang="en-US" sz="900" dirty="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0"/>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55206">
                <a:tc>
                  <a:txBody>
                    <a:bodyPr/>
                    <a:lstStyle/>
                    <a:p>
                      <a:endParaRPr lang="en-US" sz="9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rPr>
                        <a:t>WebAR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8"/>
                        </a:rPr>
                        <a:t>Native AR (Android, iOS)</a:t>
                      </a:r>
                      <a:endParaRPr lang="en-US" sz="900" dirty="0">
                        <a:latin typeface="+mn-lt"/>
                      </a:endParaRPr>
                    </a:p>
                  </a:txBody>
                  <a:tcPr>
                    <a:solidFill>
                      <a:schemeClr val="bg1"/>
                    </a:solidFill>
                  </a:tcPr>
                </a:tc>
                <a:tc>
                  <a:txBody>
                    <a:bodyPr/>
                    <a:lstStyle/>
                    <a:p>
                      <a:pPr algn="ctr"/>
                      <a:r>
                        <a:rPr lang="en-US" sz="900" dirty="0">
                          <a:latin typeface="+mn-lt"/>
                          <a:hlinkClick r:id="rId21"/>
                        </a:rPr>
                        <a:t>Native AR, </a:t>
                      </a:r>
                    </a:p>
                    <a:p>
                      <a:pPr algn="ctr"/>
                      <a:r>
                        <a:rPr lang="en-US" sz="900" dirty="0">
                          <a:latin typeface="+mn-lt"/>
                          <a:hlinkClick r:id="rId21"/>
                        </a:rPr>
                        <a:t>AR headset (HoloLens 2, Magic Leap 2, Vuzix, </a:t>
                      </a:r>
                      <a:r>
                        <a:rPr lang="en-US" sz="900" dirty="0" err="1">
                          <a:latin typeface="+mn-lt"/>
                          <a:hlinkClick r:id="rId21"/>
                        </a:rPr>
                        <a:t>RealWear</a:t>
                      </a:r>
                      <a:r>
                        <a:rPr lang="en-US" sz="900" dirty="0">
                          <a:latin typeface="+mn-lt"/>
                          <a:hlinkClick r:id="rId21"/>
                        </a:rPr>
                        <a:t>)</a:t>
                      </a:r>
                      <a:endParaRPr lang="en-US" sz="900" dirty="0">
                        <a:latin typeface="+mn-lt"/>
                      </a:endParaRPr>
                    </a:p>
                  </a:txBody>
                  <a:tcPr>
                    <a:solidFill>
                      <a:schemeClr val="bg1"/>
                    </a:solidFill>
                  </a:tcPr>
                </a:tc>
                <a:tc>
                  <a:txBody>
                    <a:bodyPr/>
                    <a:lstStyle/>
                    <a:p>
                      <a:pPr algn="ctr"/>
                      <a:r>
                        <a:rPr lang="en-US" sz="900" dirty="0">
                          <a:latin typeface="+mn-lt"/>
                          <a:hlinkClick r:id="rId10"/>
                        </a:rPr>
                        <a:t>Native AR (Android, iOS), </a:t>
                      </a:r>
                    </a:p>
                    <a:p>
                      <a:pPr algn="ctr"/>
                      <a:r>
                        <a:rPr lang="en-US" sz="900" dirty="0">
                          <a:latin typeface="+mn-lt"/>
                          <a:hlinkClick r:id="rId10"/>
                        </a:rPr>
                        <a:t>AR headset (HoloLens)</a:t>
                      </a:r>
                      <a:endParaRPr lang="en-US" sz="900" dirty="0">
                        <a:latin typeface="+mn-lt"/>
                      </a:endParaRPr>
                    </a:p>
                  </a:txBody>
                  <a:tcPr>
                    <a:solidFill>
                      <a:schemeClr val="bg1"/>
                    </a:solidFill>
                  </a:tcPr>
                </a:tc>
                <a:tc>
                  <a:txBody>
                    <a:bodyPr/>
                    <a:lstStyle/>
                    <a:p>
                      <a:pPr algn="ctr"/>
                      <a:r>
                        <a:rPr lang="en-US" sz="900" dirty="0">
                          <a:latin typeface="+mn-lt"/>
                        </a:rPr>
                        <a:t>Native AR (Android)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(iOS)</a:t>
                      </a:r>
                    </a:p>
                  </a:txBody>
                  <a:tcPr>
                    <a:solidFill>
                      <a:schemeClr val="bg1"/>
                    </a:solidFill>
                  </a:tcPr>
                </a:tc>
                <a:tc>
                  <a:txBody>
                    <a:bodyPr/>
                    <a:lstStyle/>
                    <a:p>
                      <a:pPr algn="ctr"/>
                      <a:r>
                        <a:rPr lang="en-US" sz="900" dirty="0">
                          <a:latin typeface="+mn-lt"/>
                        </a:rPr>
                        <a:t>Native AR,</a:t>
                      </a:r>
                    </a:p>
                    <a:p>
                      <a:pPr algn="ctr"/>
                      <a:r>
                        <a:rPr lang="en-US" sz="900" dirty="0">
                          <a:latin typeface="+mn-lt"/>
                          <a:hlinkClick r:id="rId22"/>
                        </a:rPr>
                        <a:t>AR headset (HoloLens, Magic Leap, </a:t>
                      </a:r>
                      <a:r>
                        <a:rPr lang="en-US" sz="900" dirty="0" err="1">
                          <a:latin typeface="+mn-lt"/>
                          <a:hlinkClick r:id="rId22"/>
                        </a:rPr>
                        <a:t>Realwear</a:t>
                      </a:r>
                      <a:r>
                        <a:rPr lang="en-US" sz="900" dirty="0">
                          <a:latin typeface="+mn-lt"/>
                          <a:hlinkClick r:id="rId22"/>
                        </a:rPr>
                        <a:t>)</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p>
                      <a:pPr algn="ctr"/>
                      <a:endParaRPr lang="en-US" sz="900" dirty="0">
                        <a:latin typeface="+mn-lt"/>
                      </a:endParaRPr>
                    </a:p>
                  </a:txBody>
                  <a:tcPr>
                    <a:solidFill>
                      <a:schemeClr val="bg1"/>
                    </a:solidFill>
                  </a:tcPr>
                </a:tc>
                <a:tc>
                  <a:txBody>
                    <a:bodyPr/>
                    <a:lstStyle/>
                    <a:p>
                      <a:pPr algn="ctr"/>
                      <a:r>
                        <a:rPr lang="en-US" sz="900" dirty="0">
                          <a:latin typeface="+mn-lt"/>
                        </a:rPr>
                        <a:t>Native AR</a:t>
                      </a:r>
                    </a:p>
                    <a:p>
                      <a:pPr algn="ctr"/>
                      <a:r>
                        <a:rPr lang="en-US" sz="900" dirty="0">
                          <a:latin typeface="+mn-lt"/>
                        </a:rPr>
                        <a:t>(</a:t>
                      </a:r>
                      <a:r>
                        <a:rPr lang="en-US" sz="900" dirty="0">
                          <a:latin typeface="+mn-lt"/>
                          <a:hlinkClick r:id="rId18"/>
                        </a:rPr>
                        <a:t>iOS</a:t>
                      </a:r>
                      <a:r>
                        <a:rPr lang="en-US" sz="900" dirty="0">
                          <a:latin typeface="+mn-lt"/>
                        </a:rPr>
                        <a:t>)</a:t>
                      </a:r>
                    </a:p>
                  </a:txBody>
                  <a:tcPr>
                    <a:solidFill>
                      <a:schemeClr val="bg1"/>
                    </a:solidFill>
                  </a:tcPr>
                </a:tc>
                <a:tc>
                  <a:txBody>
                    <a:bodyPr/>
                    <a:lstStyle/>
                    <a:p>
                      <a:pPr algn="ctr"/>
                      <a:r>
                        <a:rPr lang="en-US" sz="900" dirty="0">
                          <a:latin typeface="+mn-lt"/>
                          <a:hlinkClick r:id="rId23"/>
                        </a:rPr>
                        <a:t>WebAR (Aero URL)</a:t>
                      </a:r>
                      <a:r>
                        <a:rPr lang="en-US" sz="900" dirty="0">
                          <a:latin typeface="+mn-lt"/>
                        </a:rPr>
                        <a:t>;</a:t>
                      </a:r>
                    </a:p>
                    <a:p>
                      <a:pPr algn="ctr"/>
                      <a:r>
                        <a:rPr lang="en-US" sz="900" dirty="0">
                          <a:latin typeface="+mn-lt"/>
                        </a:rPr>
                        <a:t>Native AR (</a:t>
                      </a:r>
                      <a:r>
                        <a:rPr lang="en-US" sz="900" dirty="0">
                          <a:latin typeface="+mn-lt"/>
                          <a:hlinkClick r:id="rId24"/>
                        </a:rPr>
                        <a:t>Android, iOS</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Android, iOS),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AR headset (Meta Quest Pro)</a:t>
                      </a:r>
                      <a:endParaRPr lang="en-US" sz="900" dirty="0">
                        <a:latin typeface="+mn-lt"/>
                      </a:endParaRPr>
                    </a:p>
                  </a:txBody>
                  <a:tcPr>
                    <a:solidFill>
                      <a:schemeClr val="bg1"/>
                    </a:solidFill>
                  </a:tcPr>
                </a:tc>
                <a:extLst>
                  <a:ext uri="{0D108BD9-81ED-4DB2-BD59-A6C34878D82A}">
                    <a16:rowId xmlns:a16="http://schemas.microsoft.com/office/drawing/2014/main" val="4053690211"/>
                  </a:ext>
                </a:extLst>
              </a:tr>
              <a:tr h="455206">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a:latin typeface="+mn-lt"/>
                        </a:rPr>
                        <a:t>Tracking capabilities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Fiducial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7"/>
                        </a:rPr>
                        <a:t>X </a:t>
                      </a:r>
                    </a:p>
                    <a:p>
                      <a:pPr algn="ctr"/>
                      <a:r>
                        <a:rPr lang="en-US" sz="600" dirty="0">
                          <a:latin typeface="+mn-lt"/>
                          <a:hlinkClick r:id="rId27"/>
                        </a:rPr>
                        <a:t>(</a:t>
                      </a:r>
                      <a:r>
                        <a:rPr lang="en-US" sz="600" dirty="0" err="1">
                          <a:latin typeface="+mn-lt"/>
                          <a:hlinkClick r:id="rId27"/>
                        </a:rPr>
                        <a:t>VuMark</a:t>
                      </a:r>
                      <a:r>
                        <a:rPr lang="en-US" sz="600" dirty="0">
                          <a:latin typeface="+mn-lt"/>
                          <a:hlinkClick r:id="rId27"/>
                        </a:rPr>
                        <a:t>)</a:t>
                      </a:r>
                      <a:endParaRPr lang="en-US" sz="6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a:latin typeface="+mn-lt"/>
                        </a:rPr>
                        <a:t>No info</a:t>
                      </a:r>
                    </a:p>
                  </a:txBody>
                  <a:tcPr>
                    <a:solidFill>
                      <a:schemeClr val="bg1">
                        <a:lumMod val="85000"/>
                      </a:schemeClr>
                    </a:solidFill>
                  </a:tcPr>
                </a:tc>
                <a:tc>
                  <a:txBody>
                    <a:bodyPr/>
                    <a:lstStyle/>
                    <a:p>
                      <a:pPr algn="ct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2. Image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r>
                        <a:rPr lang="en-US" sz="900" dirty="0">
                          <a:latin typeface="+mn-lt"/>
                          <a:hlinkClick r:id="rId31"/>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a:latin typeface="+mn-lt"/>
                          <a:hlinkClick r:id="rId32"/>
                        </a:rPr>
                        <a:t>Image</a:t>
                      </a:r>
                      <a:r>
                        <a:rPr lang="en-US" sz="600" dirty="0">
                          <a:latin typeface="+mn-lt"/>
                        </a:rPr>
                        <a:t>, </a:t>
                      </a:r>
                      <a:r>
                        <a:rPr lang="en-US" sz="600" dirty="0">
                          <a:latin typeface="+mn-lt"/>
                          <a:hlinkClick r:id="rId33"/>
                        </a:rPr>
                        <a:t>cylinder</a:t>
                      </a:r>
                      <a:r>
                        <a:rPr lang="en-US" sz="600" dirty="0">
                          <a:latin typeface="+mn-lt"/>
                        </a:rPr>
                        <a:t>, </a:t>
                      </a:r>
                      <a:r>
                        <a:rPr lang="en-US" sz="600" dirty="0">
                          <a:latin typeface="+mn-lt"/>
                          <a:hlinkClick r:id="rId34"/>
                        </a:rPr>
                        <a:t>multi targets</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5"/>
                        </a:rPr>
                        <a:t>X</a:t>
                      </a:r>
                      <a:endParaRPr lang="en-US" sz="900" dirty="0">
                        <a:latin typeface="+mn-lt"/>
                      </a:endParaRPr>
                    </a:p>
                  </a:txBody>
                  <a:tcPr>
                    <a:solidFill>
                      <a:schemeClr val="bg1"/>
                    </a:solidFill>
                  </a:tcPr>
                </a:tc>
                <a:tc>
                  <a:txBody>
                    <a:bodyPr/>
                    <a:lstStyle/>
                    <a:p>
                      <a:pPr algn="ctr"/>
                      <a:r>
                        <a:rPr lang="en-US" sz="900" dirty="0">
                          <a:latin typeface="+mn-lt"/>
                          <a:hlinkClick r:id="rId3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7"/>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37"/>
                        </a:rPr>
                        <a:t>(Image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rPr>
                        <a:t>(</a:t>
                      </a:r>
                      <a:r>
                        <a:rPr kumimoji="0" lang="en-US" sz="600" b="0" i="0" u="none" strike="noStrike" kern="1200" cap="none" spc="0" normalizeH="0" baseline="0" noProof="0" dirty="0">
                          <a:ln>
                            <a:noFill/>
                          </a:ln>
                          <a:solidFill>
                            <a:prstClr val="black"/>
                          </a:solidFill>
                          <a:effectLst/>
                          <a:uLnTx/>
                          <a:uFillTx/>
                          <a:latin typeface="+mn-lt"/>
                          <a:ea typeface="+mn-ea"/>
                          <a:cs typeface="+mn-cs"/>
                          <a:hlinkClick r:id="rId38"/>
                        </a:rPr>
                        <a:t>target tracking</a:t>
                      </a:r>
                      <a:r>
                        <a:rPr kumimoji="0" lang="en-US" sz="6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635094896"/>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a:t>
                      </a:r>
                      <a:endParaRPr lang="en-US" sz="9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42"/>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968509739"/>
                  </a:ext>
                </a:extLst>
              </a:tr>
              <a:tr h="455206">
                <a:tc vMerge="1">
                  <a:txBody>
                    <a:bodyPr/>
                    <a:lstStyle/>
                    <a:p>
                      <a:endParaRPr lang="en-US"/>
                    </a:p>
                  </a:txBody>
                  <a:tcPr/>
                </a:tc>
                <a:tc>
                  <a:txBody>
                    <a:bodyPr/>
                    <a:lstStyle/>
                    <a:p>
                      <a:r>
                        <a:rPr lang="en-US" sz="900" dirty="0">
                          <a:solidFill>
                            <a:schemeClr val="bg1"/>
                          </a:solidFill>
                          <a:latin typeface="+mn-lt"/>
                        </a:rPr>
                        <a:t>4. Location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r>
                        <a:rPr lang="en-US" sz="900" dirty="0">
                          <a:latin typeface="+mn-lt"/>
                        </a:rPr>
                        <a:t> </a:t>
                      </a: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5"/>
                        </a:rPr>
                        <a:t>X</a:t>
                      </a:r>
                      <a:endParaRPr lang="en-US" sz="900" dirty="0">
                        <a:latin typeface="+mn-lt"/>
                      </a:endParaRPr>
                    </a:p>
                  </a:txBody>
                  <a:tcPr>
                    <a:solidFill>
                      <a:schemeClr val="bg1"/>
                    </a:solidFill>
                  </a:tcPr>
                </a:tc>
                <a:tc>
                  <a:txBody>
                    <a:bodyPr/>
                    <a:lstStyle/>
                    <a:p>
                      <a:pPr algn="ctr"/>
                      <a:r>
                        <a:rPr lang="en-US" sz="900" dirty="0">
                          <a:latin typeface="+mn-lt"/>
                          <a:hlinkClick r:id="rId4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4268244579"/>
                  </a:ext>
                </a:extLst>
              </a:tr>
              <a:tr h="455206">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5. Object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7"/>
                        </a:rPr>
                        <a:t>X </a:t>
                      </a:r>
                    </a:p>
                    <a:p>
                      <a:pPr algn="ctr"/>
                      <a:r>
                        <a:rPr lang="en-US" sz="600" dirty="0">
                          <a:latin typeface="+mn-lt"/>
                          <a:hlinkClick r:id="rId47"/>
                        </a:rPr>
                        <a:t>(Model targets)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8"/>
                        </a:rPr>
                        <a:t>X </a:t>
                      </a:r>
                      <a:r>
                        <a:rPr lang="en-US" sz="600" dirty="0">
                          <a:latin typeface="+mn-lt"/>
                          <a:hlinkClick r:id="rId48"/>
                        </a:rPr>
                        <a:t>(Physical objects)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928177257"/>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6. Surface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(Hit test)</a:t>
                      </a:r>
                      <a:endParaRPr lang="en-US" sz="600" dirty="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r>
                        <a:rPr lang="en-US" sz="900" dirty="0">
                          <a:latin typeface="+mn-lt"/>
                          <a:hlinkClick r:id="rId50"/>
                        </a:rPr>
                        <a:t>X</a:t>
                      </a:r>
                      <a:endParaRPr lang="en-US" sz="900" dirty="0">
                        <a:latin typeface="+mn-lt"/>
                      </a:endParaRPr>
                    </a:p>
                  </a:txBody>
                  <a:tcPr>
                    <a:solidFill>
                      <a:schemeClr val="bg1"/>
                    </a:solidFill>
                  </a:tcPr>
                </a:tc>
                <a:tc>
                  <a:txBody>
                    <a:bodyPr/>
                    <a:lstStyle/>
                    <a:p>
                      <a:pPr algn="ctr"/>
                      <a:r>
                        <a:rPr lang="en-US" sz="900" dirty="0">
                          <a:latin typeface="+mn-lt"/>
                          <a:hlinkClick r:id="rId51"/>
                        </a:rPr>
                        <a:t>X </a:t>
                      </a:r>
                    </a:p>
                    <a:p>
                      <a:pPr algn="ctr"/>
                      <a:r>
                        <a:rPr lang="en-US" sz="600" dirty="0">
                          <a:latin typeface="+mn-lt"/>
                          <a:hlinkClick r:id="rId51"/>
                        </a:rPr>
                        <a:t>(Ground plane)</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52"/>
                        </a:rPr>
                        <a:t>X</a:t>
                      </a:r>
                    </a:p>
                    <a:p>
                      <a:pPr algn="ctr"/>
                      <a:r>
                        <a:rPr lang="en-US" sz="500" dirty="0">
                          <a:latin typeface="+mn-lt"/>
                          <a:hlinkClick r:id="rId52"/>
                        </a:rPr>
                        <a:t>(Hit test)</a:t>
                      </a:r>
                      <a:endParaRPr lang="en-US" sz="500" dirty="0">
                        <a:latin typeface="+mn-lt"/>
                      </a:endParaRPr>
                    </a:p>
                  </a:txBody>
                  <a:tcPr>
                    <a:solidFill>
                      <a:schemeClr val="bg1"/>
                    </a:solidFill>
                  </a:tcPr>
                </a:tc>
                <a:tc>
                  <a:txBody>
                    <a:bodyPr/>
                    <a:lstStyle/>
                    <a:p>
                      <a:pPr algn="ctr"/>
                      <a:r>
                        <a:rPr lang="en-US" sz="900" dirty="0">
                          <a:latin typeface="+mn-lt"/>
                          <a:hlinkClick r:id="rId53"/>
                        </a:rPr>
                        <a:t>X </a:t>
                      </a:r>
                    </a:p>
                    <a:p>
                      <a:pPr algn="ctr"/>
                      <a:r>
                        <a:rPr lang="en-US" sz="600" dirty="0">
                          <a:latin typeface="+mn-lt"/>
                          <a:hlinkClick r:id="rId53"/>
                        </a:rPr>
                        <a:t>(Surface detection)</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4"/>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4"/>
                        </a:rPr>
                        <a:t>(Surface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5"/>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5"/>
                        </a:rPr>
                        <a:t>(plane tracking)</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793984239"/>
                  </a:ext>
                </a:extLst>
              </a:tr>
            </a:tbl>
          </a:graphicData>
        </a:graphic>
      </p:graphicFrame>
      <p:grpSp>
        <p:nvGrpSpPr>
          <p:cNvPr id="62" name="Group 61">
            <a:extLst>
              <a:ext uri="{FF2B5EF4-FFF2-40B4-BE49-F238E27FC236}">
                <a16:creationId xmlns:a16="http://schemas.microsoft.com/office/drawing/2014/main" id="{9A9F08E8-DD40-CE9A-241B-623AAFF4DB24}"/>
              </a:ext>
            </a:extLst>
          </p:cNvPr>
          <p:cNvGrpSpPr/>
          <p:nvPr/>
        </p:nvGrpSpPr>
        <p:grpSpPr>
          <a:xfrm>
            <a:off x="9560449" y="767043"/>
            <a:ext cx="2440557" cy="324000"/>
            <a:chOff x="109785" y="1392855"/>
            <a:chExt cx="2440557" cy="324000"/>
          </a:xfrm>
        </p:grpSpPr>
        <p:sp>
          <p:nvSpPr>
            <p:cNvPr id="63" name="Rectangle 62">
              <a:extLst>
                <a:ext uri="{FF2B5EF4-FFF2-40B4-BE49-F238E27FC236}">
                  <a16:creationId xmlns:a16="http://schemas.microsoft.com/office/drawing/2014/main" id="{1B22BB72-28A1-285F-4BFF-25CC7DAA955B}"/>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64" name="Rectangle 63">
              <a:extLst>
                <a:ext uri="{FF2B5EF4-FFF2-40B4-BE49-F238E27FC236}">
                  <a16:creationId xmlns:a16="http://schemas.microsoft.com/office/drawing/2014/main" id="{0BB935AE-6492-4633-4E6D-7B7093B33C1D}"/>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65" name="Rectangle 64">
              <a:extLst>
                <a:ext uri="{FF2B5EF4-FFF2-40B4-BE49-F238E27FC236}">
                  <a16:creationId xmlns:a16="http://schemas.microsoft.com/office/drawing/2014/main" id="{466F0155-DACA-0CAC-4562-F39C0E6C14C4}"/>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2" name="TextBox 1">
            <a:extLst>
              <a:ext uri="{FF2B5EF4-FFF2-40B4-BE49-F238E27FC236}">
                <a16:creationId xmlns:a16="http://schemas.microsoft.com/office/drawing/2014/main" id="{4643F6B4-41A0-03B5-0B3F-41A524686F7D}"/>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685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2314262834"/>
              </p:ext>
            </p:extLst>
          </p:nvPr>
        </p:nvGraphicFramePr>
        <p:xfrm>
          <a:off x="47572" y="1282920"/>
          <a:ext cx="11953433" cy="5246716"/>
        </p:xfrm>
        <a:graphic>
          <a:graphicData uri="http://schemas.openxmlformats.org/drawingml/2006/table">
            <a:tbl>
              <a:tblPr firstRow="1" bandRow="1">
                <a:tableStyleId>{5940675A-B579-460E-94D1-54222C63F5DA}</a:tableStyleId>
              </a:tblPr>
              <a:tblGrid>
                <a:gridCol w="663871">
                  <a:extLst>
                    <a:ext uri="{9D8B030D-6E8A-4147-A177-3AD203B41FA5}">
                      <a16:colId xmlns:a16="http://schemas.microsoft.com/office/drawing/2014/main" val="2323611179"/>
                    </a:ext>
                  </a:extLst>
                </a:gridCol>
                <a:gridCol w="780608">
                  <a:extLst>
                    <a:ext uri="{9D8B030D-6E8A-4147-A177-3AD203B41FA5}">
                      <a16:colId xmlns:a16="http://schemas.microsoft.com/office/drawing/2014/main" val="4120118734"/>
                    </a:ext>
                  </a:extLst>
                </a:gridCol>
                <a:gridCol w="653337">
                  <a:extLst>
                    <a:ext uri="{9D8B030D-6E8A-4147-A177-3AD203B41FA5}">
                      <a16:colId xmlns:a16="http://schemas.microsoft.com/office/drawing/2014/main" val="794994967"/>
                    </a:ext>
                  </a:extLst>
                </a:gridCol>
                <a:gridCol w="565979">
                  <a:extLst>
                    <a:ext uri="{9D8B030D-6E8A-4147-A177-3AD203B41FA5}">
                      <a16:colId xmlns:a16="http://schemas.microsoft.com/office/drawing/2014/main" val="187081944"/>
                    </a:ext>
                  </a:extLst>
                </a:gridCol>
                <a:gridCol w="636137">
                  <a:extLst>
                    <a:ext uri="{9D8B030D-6E8A-4147-A177-3AD203B41FA5}">
                      <a16:colId xmlns:a16="http://schemas.microsoft.com/office/drawing/2014/main" val="2093929946"/>
                    </a:ext>
                  </a:extLst>
                </a:gridCol>
                <a:gridCol w="614201">
                  <a:extLst>
                    <a:ext uri="{9D8B030D-6E8A-4147-A177-3AD203B41FA5}">
                      <a16:colId xmlns:a16="http://schemas.microsoft.com/office/drawing/2014/main" val="3110558412"/>
                    </a:ext>
                  </a:extLst>
                </a:gridCol>
                <a:gridCol w="621512">
                  <a:extLst>
                    <a:ext uri="{9D8B030D-6E8A-4147-A177-3AD203B41FA5}">
                      <a16:colId xmlns:a16="http://schemas.microsoft.com/office/drawing/2014/main" val="2507871209"/>
                    </a:ext>
                  </a:extLst>
                </a:gridCol>
                <a:gridCol w="636136">
                  <a:extLst>
                    <a:ext uri="{9D8B030D-6E8A-4147-A177-3AD203B41FA5}">
                      <a16:colId xmlns:a16="http://schemas.microsoft.com/office/drawing/2014/main" val="406122392"/>
                    </a:ext>
                  </a:extLst>
                </a:gridCol>
                <a:gridCol w="606891">
                  <a:extLst>
                    <a:ext uri="{9D8B030D-6E8A-4147-A177-3AD203B41FA5}">
                      <a16:colId xmlns:a16="http://schemas.microsoft.com/office/drawing/2014/main" val="2628517794"/>
                    </a:ext>
                  </a:extLst>
                </a:gridCol>
                <a:gridCol w="628825">
                  <a:extLst>
                    <a:ext uri="{9D8B030D-6E8A-4147-A177-3AD203B41FA5}">
                      <a16:colId xmlns:a16="http://schemas.microsoft.com/office/drawing/2014/main" val="294317954"/>
                    </a:ext>
                  </a:extLst>
                </a:gridCol>
                <a:gridCol w="614202">
                  <a:extLst>
                    <a:ext uri="{9D8B030D-6E8A-4147-A177-3AD203B41FA5}">
                      <a16:colId xmlns:a16="http://schemas.microsoft.com/office/drawing/2014/main" val="2358411173"/>
                    </a:ext>
                  </a:extLst>
                </a:gridCol>
                <a:gridCol w="628825">
                  <a:extLst>
                    <a:ext uri="{9D8B030D-6E8A-4147-A177-3AD203B41FA5}">
                      <a16:colId xmlns:a16="http://schemas.microsoft.com/office/drawing/2014/main" val="3833381831"/>
                    </a:ext>
                  </a:extLst>
                </a:gridCol>
                <a:gridCol w="617153">
                  <a:extLst>
                    <a:ext uri="{9D8B030D-6E8A-4147-A177-3AD203B41FA5}">
                      <a16:colId xmlns:a16="http://schemas.microsoft.com/office/drawing/2014/main" val="743037752"/>
                    </a:ext>
                  </a:extLst>
                </a:gridCol>
                <a:gridCol w="609139">
                  <a:extLst>
                    <a:ext uri="{9D8B030D-6E8A-4147-A177-3AD203B41FA5}">
                      <a16:colId xmlns:a16="http://schemas.microsoft.com/office/drawing/2014/main" val="2135979661"/>
                    </a:ext>
                  </a:extLst>
                </a:gridCol>
                <a:gridCol w="617153">
                  <a:extLst>
                    <a:ext uri="{9D8B030D-6E8A-4147-A177-3AD203B41FA5}">
                      <a16:colId xmlns:a16="http://schemas.microsoft.com/office/drawing/2014/main" val="3855223192"/>
                    </a:ext>
                  </a:extLst>
                </a:gridCol>
                <a:gridCol w="614866">
                  <a:extLst>
                    <a:ext uri="{9D8B030D-6E8A-4147-A177-3AD203B41FA5}">
                      <a16:colId xmlns:a16="http://schemas.microsoft.com/office/drawing/2014/main" val="4038558119"/>
                    </a:ext>
                  </a:extLst>
                </a:gridCol>
                <a:gridCol w="614866">
                  <a:extLst>
                    <a:ext uri="{9D8B030D-6E8A-4147-A177-3AD203B41FA5}">
                      <a16:colId xmlns:a16="http://schemas.microsoft.com/office/drawing/2014/main" val="3412552683"/>
                    </a:ext>
                  </a:extLst>
                </a:gridCol>
                <a:gridCol w="614866">
                  <a:extLst>
                    <a:ext uri="{9D8B030D-6E8A-4147-A177-3AD203B41FA5}">
                      <a16:colId xmlns:a16="http://schemas.microsoft.com/office/drawing/2014/main" val="1484834208"/>
                    </a:ext>
                  </a:extLst>
                </a:gridCol>
                <a:gridCol w="614866">
                  <a:extLst>
                    <a:ext uri="{9D8B030D-6E8A-4147-A177-3AD203B41FA5}">
                      <a16:colId xmlns:a16="http://schemas.microsoft.com/office/drawing/2014/main" val="1679535815"/>
                    </a:ext>
                  </a:extLst>
                </a:gridCol>
              </a:tblGrid>
              <a:tr h="640626">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1"/>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42337">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dirty="0">
                          <a:latin typeface="+mn-lt"/>
                        </a:rPr>
                        <a:t>Tracking capabilities</a:t>
                      </a:r>
                    </a:p>
                    <a:p>
                      <a:endParaRPr lang="en-US" sz="900" dirty="0">
                        <a:solidFill>
                          <a:srgbClr val="FF00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Spatial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2"/>
                        </a:rPr>
                        <a:t>X</a:t>
                      </a:r>
                      <a:endParaRPr lang="en-US" sz="900" dirty="0">
                        <a:latin typeface="+mn-lt"/>
                      </a:endParaRPr>
                    </a:p>
                  </a:txBody>
                  <a:tcPr>
                    <a:solidFill>
                      <a:schemeClr val="bg1"/>
                    </a:solidFill>
                  </a:tcPr>
                </a:tc>
                <a:tc>
                  <a:txBody>
                    <a:bodyPr/>
                    <a:lstStyle/>
                    <a:p>
                      <a:pPr algn="ctr"/>
                      <a:r>
                        <a:rPr lang="en-US" sz="900" dirty="0">
                          <a:latin typeface="+mn-lt"/>
                          <a:hlinkClick r:id="rId23"/>
                        </a:rPr>
                        <a:t>X </a:t>
                      </a:r>
                    </a:p>
                    <a:p>
                      <a:pPr algn="ctr"/>
                      <a:r>
                        <a:rPr lang="en-US" sz="700" dirty="0">
                          <a:latin typeface="+mn-lt"/>
                          <a:hlinkClick r:id="rId23"/>
                        </a:rPr>
                        <a:t>(Area targets)</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4"/>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mn-lt"/>
                          <a:ea typeface="+mn-ea"/>
                          <a:cs typeface="+mn-cs"/>
                          <a:hlinkClick r:id="rId24"/>
                        </a:rPr>
                        <a:t>(Spatial anchors)</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669201426"/>
                  </a:ext>
                </a:extLst>
              </a:tr>
              <a:tr h="1052456">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8. Other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5"/>
                        </a:rPr>
                        <a:t>Body tracking</a:t>
                      </a:r>
                      <a:r>
                        <a:rPr lang="en-US" sz="900" dirty="0">
                          <a:latin typeface="+mn-lt"/>
                        </a:rPr>
                        <a:t>;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6"/>
                        </a:rPr>
                        <a:t>Iris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7"/>
                        </a:rPr>
                        <a:t>body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8"/>
                        </a:rPr>
                        <a:t>Hand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571541292"/>
                  </a:ext>
                </a:extLst>
              </a:tr>
              <a:tr h="915179">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r>
                        <a:rPr lang="en-US" sz="900" dirty="0">
                          <a:solidFill>
                            <a:schemeClr val="bg1"/>
                          </a:solidFill>
                          <a:latin typeface="+mn-lt"/>
                        </a:rPr>
                        <a:t>9. Multi-marker tracking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1"/>
                        </a:rPr>
                        <a:t>X</a:t>
                      </a:r>
                    </a:p>
                    <a:p>
                      <a:pPr algn="ctr"/>
                      <a:r>
                        <a:rPr lang="en-US" sz="700" dirty="0">
                          <a:latin typeface="+mn-lt"/>
                          <a:hlinkClick r:id="rId31"/>
                        </a:rPr>
                        <a:t>(image tracking)</a:t>
                      </a:r>
                      <a:endParaRPr lang="en-US" sz="7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2"/>
                        </a:rPr>
                        <a:t>X</a:t>
                      </a: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3"/>
                        </a:rPr>
                        <a:t>X </a:t>
                      </a:r>
                    </a:p>
                    <a:p>
                      <a:pPr algn="ctr"/>
                      <a:r>
                        <a:rPr lang="en-US" sz="700" dirty="0">
                          <a:latin typeface="+mn-lt"/>
                          <a:hlinkClick r:id="rId33"/>
                        </a:rPr>
                        <a:t>(image tracking)</a:t>
                      </a:r>
                      <a:endParaRPr lang="en-US" sz="700" dirty="0">
                        <a:latin typeface="+mn-lt"/>
                      </a:endParaRPr>
                    </a:p>
                  </a:txBody>
                  <a:tcPr>
                    <a:solidFill>
                      <a:schemeClr val="bg1"/>
                    </a:solidFill>
                  </a:tcPr>
                </a:tc>
                <a:tc>
                  <a:txBody>
                    <a:bodyPr/>
                    <a:lstStyle/>
                    <a:p>
                      <a:pPr algn="ctr"/>
                      <a:r>
                        <a:rPr lang="en-US" sz="900" dirty="0">
                          <a:latin typeface="+mn-lt"/>
                          <a:hlinkClick r:id="rId13"/>
                        </a:rPr>
                        <a:t>X </a:t>
                      </a:r>
                    </a:p>
                    <a:p>
                      <a:pPr algn="ctr"/>
                      <a:r>
                        <a:rPr lang="en-US" sz="700" dirty="0">
                          <a:latin typeface="+mn-lt"/>
                          <a:hlinkClick r:id="rId13"/>
                        </a:rPr>
                        <a:t>(image tracking)</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4"/>
                        </a:rPr>
                        <a:t>image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5"/>
                        </a:rPr>
                        <a:t>plane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2007824250"/>
                  </a:ext>
                </a:extLst>
              </a:tr>
              <a:tr h="91517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10. Multi-user AR session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rPr>
                        <a:t>Possible with tools like  </a:t>
                      </a:r>
                      <a:r>
                        <a:rPr lang="en-US" sz="900" dirty="0">
                          <a:latin typeface="+mn-lt"/>
                          <a:hlinkClick r:id="rId36"/>
                        </a:rPr>
                        <a:t>Wrapper.js</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37"/>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700" dirty="0">
                          <a:latin typeface="+mn-lt"/>
                        </a:rPr>
                        <a:t>(</a:t>
                      </a:r>
                      <a:r>
                        <a:rPr lang="en-US" sz="700" dirty="0">
                          <a:latin typeface="+mn-lt"/>
                          <a:hlinkClick r:id="rId38"/>
                        </a:rPr>
                        <a:t>Vuforia Chalk remote assist</a:t>
                      </a:r>
                      <a:r>
                        <a:rPr lang="en-US" sz="7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9"/>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 </a:t>
                      </a:r>
                    </a:p>
                    <a:p>
                      <a:pPr algn="ctr"/>
                      <a:r>
                        <a:rPr lang="en-US" sz="700" dirty="0">
                          <a:latin typeface="+mn-lt"/>
                          <a:hlinkClick r:id="rId40"/>
                        </a:rPr>
                        <a:t>(Cloud anchors)</a:t>
                      </a:r>
                      <a:endParaRPr lang="en-US" sz="7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40278064"/>
                  </a:ext>
                </a:extLst>
              </a:tr>
              <a:tr h="316361">
                <a:tc vMerge="1">
                  <a:txBody>
                    <a:bodyPr/>
                    <a:lstStyle/>
                    <a:p>
                      <a:endParaRPr lang="en-US"/>
                    </a:p>
                  </a:txBody>
                  <a:tcPr/>
                </a:tc>
                <a:tc>
                  <a:txBody>
                    <a:bodyPr/>
                    <a:lstStyle/>
                    <a:p>
                      <a:r>
                        <a:rPr lang="en-US" sz="900" dirty="0">
                          <a:solidFill>
                            <a:schemeClr val="bg1"/>
                          </a:solidFill>
                          <a:latin typeface="+mn-lt"/>
                        </a:rPr>
                        <a:t>11. Depth tracking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2"/>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r>
                        <a:rPr lang="en-US" sz="900" dirty="0">
                          <a:latin typeface="+mn-lt"/>
                          <a:hlinkClick r:id="rId13"/>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598579233"/>
                  </a:ext>
                </a:extLst>
              </a:tr>
              <a:tr h="915179">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12. Lighting effects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5"/>
                        </a:rPr>
                        <a:t>Light estimate</a:t>
                      </a:r>
                      <a:r>
                        <a:rPr lang="en-US" sz="900" dirty="0">
                          <a:latin typeface="+mn-lt"/>
                        </a:rPr>
                        <a:t>; </a:t>
                      </a:r>
                    </a:p>
                  </a:txBody>
                  <a:tcPr>
                    <a:solidFill>
                      <a:schemeClr val="bg1"/>
                    </a:solidFill>
                  </a:tcPr>
                </a:tc>
                <a:tc>
                  <a:txBody>
                    <a:bodyPr/>
                    <a:lstStyle/>
                    <a:p>
                      <a:pPr algn="ctr"/>
                      <a:r>
                        <a:rPr lang="en-US" sz="900" dirty="0">
                          <a:latin typeface="+mn-lt"/>
                          <a:hlinkClick r:id="rId46"/>
                        </a:rPr>
                        <a:t>Light estimate</a:t>
                      </a:r>
                      <a:r>
                        <a:rPr lang="en-US" sz="900" dirty="0">
                          <a:latin typeface="+mn-lt"/>
                        </a:rPr>
                        <a:t>;</a:t>
                      </a:r>
                    </a:p>
                  </a:txBody>
                  <a:tcPr>
                    <a:solidFill>
                      <a:schemeClr val="bg1"/>
                    </a:solidFill>
                  </a:tcPr>
                </a:tc>
                <a:tc>
                  <a:txBody>
                    <a:bodyPr/>
                    <a:lstStyle/>
                    <a:p>
                      <a:pPr algn="ctr"/>
                      <a:r>
                        <a:rPr lang="en-US" sz="900" dirty="0">
                          <a:latin typeface="+mn-lt"/>
                          <a:hlinkClick r:id="rId47"/>
                        </a:rPr>
                        <a:t>Light estimate</a:t>
                      </a:r>
                      <a:r>
                        <a:rPr lang="en-US" sz="900" dirty="0">
                          <a:latin typeface="+mn-lt"/>
                        </a:rPr>
                        <a:t>;</a:t>
                      </a: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48"/>
                        </a:rPr>
                        <a:t>Light estimate</a:t>
                      </a:r>
                      <a:r>
                        <a:rPr lang="en-US" sz="900" dirty="0">
                          <a:latin typeface="+mn-lt"/>
                        </a:rPr>
                        <a:t>; </a:t>
                      </a:r>
                      <a:r>
                        <a:rPr lang="en-US" sz="900" dirty="0">
                          <a:latin typeface="+mn-lt"/>
                          <a:hlinkClick r:id="rId49"/>
                        </a:rPr>
                        <a:t>realistic reflection</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43669384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D7796DAF-C9C4-6672-40CF-725B2D7DD19F}"/>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7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6"/>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7"/>
            <a:srcRect/>
            <a:stretch>
              <a:fillRect/>
            </a:stretch>
          </p:blipFill>
          <p:spPr>
            <a:xfrm>
              <a:off x="9639870" y="6543263"/>
              <a:ext cx="1674124" cy="223786"/>
            </a:xfrm>
            <a:prstGeom prst="rect">
              <a:avLst/>
            </a:prstGeom>
            <a:ln/>
          </p:spPr>
        </p:pic>
      </p:grpSp>
      <p:pic>
        <p:nvPicPr>
          <p:cNvPr id="26" name="Picture 25" descr="A picture containing text, indoor&#10;&#10;Description automatically generated">
            <a:extLst>
              <a:ext uri="{FF2B5EF4-FFF2-40B4-BE49-F238E27FC236}">
                <a16:creationId xmlns:a16="http://schemas.microsoft.com/office/drawing/2014/main" id="{49496877-A34A-2E05-F6B5-37698BFAD4B6}"/>
              </a:ext>
            </a:extLst>
          </p:cNvPr>
          <p:cNvPicPr>
            <a:picLocks noChangeAspect="1"/>
          </p:cNvPicPr>
          <p:nvPr/>
        </p:nvPicPr>
        <p:blipFill>
          <a:blip r:embed="rId8"/>
          <a:stretch>
            <a:fillRect/>
          </a:stretch>
        </p:blipFill>
        <p:spPr>
          <a:xfrm>
            <a:off x="9557886" y="1608650"/>
            <a:ext cx="2377186" cy="2547064"/>
          </a:xfrm>
          <a:prstGeom prst="rect">
            <a:avLst/>
          </a:prstGeom>
          <a:ln w="19050">
            <a:solidFill>
              <a:schemeClr val="tx1"/>
            </a:solidFill>
          </a:ln>
        </p:spPr>
      </p:pic>
      <p:pic>
        <p:nvPicPr>
          <p:cNvPr id="27" name="Picture 26" descr="A person holding a phone&#10;&#10;Description automatically generated with medium confidence">
            <a:extLst>
              <a:ext uri="{FF2B5EF4-FFF2-40B4-BE49-F238E27FC236}">
                <a16:creationId xmlns:a16="http://schemas.microsoft.com/office/drawing/2014/main" id="{238076DB-0AA4-4684-DA82-5C8B1A3D759B}"/>
              </a:ext>
            </a:extLst>
          </p:cNvPr>
          <p:cNvPicPr>
            <a:picLocks noChangeAspect="1"/>
          </p:cNvPicPr>
          <p:nvPr/>
        </p:nvPicPr>
        <p:blipFill>
          <a:blip r:embed="rId9"/>
          <a:stretch>
            <a:fillRect/>
          </a:stretch>
        </p:blipFill>
        <p:spPr>
          <a:xfrm>
            <a:off x="4988892" y="4666264"/>
            <a:ext cx="2496984" cy="1594580"/>
          </a:xfrm>
          <a:prstGeom prst="rect">
            <a:avLst/>
          </a:prstGeom>
          <a:ln w="19050">
            <a:solidFill>
              <a:schemeClr val="tx1"/>
            </a:solidFill>
          </a:ln>
        </p:spPr>
      </p:pic>
      <p:sp>
        <p:nvSpPr>
          <p:cNvPr id="29" name="TextBox 28">
            <a:extLst>
              <a:ext uri="{FF2B5EF4-FFF2-40B4-BE49-F238E27FC236}">
                <a16:creationId xmlns:a16="http://schemas.microsoft.com/office/drawing/2014/main" id="{D097BF69-3560-BE85-C847-E0DFB2CDA4DA}"/>
              </a:ext>
            </a:extLst>
          </p:cNvPr>
          <p:cNvSpPr txBox="1"/>
          <p:nvPr/>
        </p:nvSpPr>
        <p:spPr>
          <a:xfrm>
            <a:off x="193339" y="1628658"/>
            <a:ext cx="3952662" cy="646331"/>
          </a:xfrm>
          <a:prstGeom prst="rect">
            <a:avLst/>
          </a:prstGeom>
          <a:noFill/>
        </p:spPr>
        <p:txBody>
          <a:bodyPr wrap="square" rtlCol="0">
            <a:spAutoFit/>
          </a:bodyPr>
          <a:lstStyle/>
          <a:p>
            <a:r>
              <a:rPr lang="en-US" b="1" dirty="0"/>
              <a:t>Common tracking techniques:</a:t>
            </a:r>
          </a:p>
          <a:p>
            <a:r>
              <a:rPr lang="en-US" dirty="0"/>
              <a:t>1. Fiducial/ image marker: 2D images</a:t>
            </a:r>
          </a:p>
        </p:txBody>
      </p:sp>
      <p:sp>
        <p:nvSpPr>
          <p:cNvPr id="30" name="TextBox 29">
            <a:extLst>
              <a:ext uri="{FF2B5EF4-FFF2-40B4-BE49-F238E27FC236}">
                <a16:creationId xmlns:a16="http://schemas.microsoft.com/office/drawing/2014/main" id="{BA6F7D4A-CA0C-6F81-DC32-454F9DA4622D}"/>
              </a:ext>
            </a:extLst>
          </p:cNvPr>
          <p:cNvSpPr txBox="1"/>
          <p:nvPr/>
        </p:nvSpPr>
        <p:spPr>
          <a:xfrm>
            <a:off x="193339" y="2178092"/>
            <a:ext cx="3724062" cy="646331"/>
          </a:xfrm>
          <a:prstGeom prst="rect">
            <a:avLst/>
          </a:prstGeom>
          <a:noFill/>
        </p:spPr>
        <p:txBody>
          <a:bodyPr wrap="square" rtlCol="0">
            <a:spAutoFit/>
          </a:bodyPr>
          <a:lstStyle/>
          <a:p>
            <a:r>
              <a:rPr lang="en-US" dirty="0"/>
              <a:t>2. Object: 3D objects</a:t>
            </a:r>
          </a:p>
          <a:p>
            <a:r>
              <a:rPr lang="en-US" dirty="0"/>
              <a:t> </a:t>
            </a:r>
          </a:p>
        </p:txBody>
      </p:sp>
      <p:pic>
        <p:nvPicPr>
          <p:cNvPr id="32" name="Online Media 31" title="Augmented Reality Exhibition REALITIES – Vienna Design Week">
            <a:hlinkClick r:id="" action="ppaction://media"/>
            <a:extLst>
              <a:ext uri="{FF2B5EF4-FFF2-40B4-BE49-F238E27FC236}">
                <a16:creationId xmlns:a16="http://schemas.microsoft.com/office/drawing/2014/main" id="{5C6E963A-F224-D0EC-4FA5-999B044A6C55}"/>
              </a:ext>
            </a:extLst>
          </p:cNvPr>
          <p:cNvPicPr>
            <a:picLocks noRot="1" noChangeAspect="1"/>
          </p:cNvPicPr>
          <p:nvPr>
            <a:videoFile r:link="rId1"/>
          </p:nvPr>
        </p:nvPicPr>
        <p:blipFill>
          <a:blip r:embed="rId10"/>
          <a:stretch>
            <a:fillRect/>
          </a:stretch>
        </p:blipFill>
        <p:spPr>
          <a:xfrm>
            <a:off x="4815893" y="1714269"/>
            <a:ext cx="4321142" cy="2441445"/>
          </a:xfrm>
          <a:prstGeom prst="rect">
            <a:avLst/>
          </a:prstGeom>
        </p:spPr>
      </p:pic>
      <p:sp>
        <p:nvSpPr>
          <p:cNvPr id="35" name="TextBox 34">
            <a:extLst>
              <a:ext uri="{FF2B5EF4-FFF2-40B4-BE49-F238E27FC236}">
                <a16:creationId xmlns:a16="http://schemas.microsoft.com/office/drawing/2014/main" id="{92FAE441-F3FF-536E-5DBC-5B43232199E3}"/>
              </a:ext>
            </a:extLst>
          </p:cNvPr>
          <p:cNvSpPr txBox="1"/>
          <p:nvPr/>
        </p:nvSpPr>
        <p:spPr>
          <a:xfrm>
            <a:off x="202654" y="2468839"/>
            <a:ext cx="3724062" cy="369332"/>
          </a:xfrm>
          <a:prstGeom prst="rect">
            <a:avLst/>
          </a:prstGeom>
          <a:noFill/>
        </p:spPr>
        <p:txBody>
          <a:bodyPr wrap="square" rtlCol="0">
            <a:spAutoFit/>
          </a:bodyPr>
          <a:lstStyle/>
          <a:p>
            <a:r>
              <a:rPr lang="en-US"/>
              <a:t>3. Face: Snapchat filters </a:t>
            </a:r>
          </a:p>
        </p:txBody>
      </p:sp>
      <p:sp>
        <p:nvSpPr>
          <p:cNvPr id="36" name="TextBox 35">
            <a:extLst>
              <a:ext uri="{FF2B5EF4-FFF2-40B4-BE49-F238E27FC236}">
                <a16:creationId xmlns:a16="http://schemas.microsoft.com/office/drawing/2014/main" id="{016A624A-8914-A4CD-AAE7-7FAC0C719AE6}"/>
              </a:ext>
            </a:extLst>
          </p:cNvPr>
          <p:cNvSpPr txBox="1"/>
          <p:nvPr/>
        </p:nvSpPr>
        <p:spPr>
          <a:xfrm>
            <a:off x="193339" y="2763824"/>
            <a:ext cx="3724062" cy="369332"/>
          </a:xfrm>
          <a:prstGeom prst="rect">
            <a:avLst/>
          </a:prstGeom>
          <a:noFill/>
        </p:spPr>
        <p:txBody>
          <a:bodyPr wrap="square" rtlCol="0">
            <a:spAutoFit/>
          </a:bodyPr>
          <a:lstStyle/>
          <a:p>
            <a:r>
              <a:rPr lang="en-US" dirty="0"/>
              <a:t>4. Location</a:t>
            </a:r>
          </a:p>
        </p:txBody>
      </p:sp>
      <p:sp>
        <p:nvSpPr>
          <p:cNvPr id="37" name="TextBox 36">
            <a:extLst>
              <a:ext uri="{FF2B5EF4-FFF2-40B4-BE49-F238E27FC236}">
                <a16:creationId xmlns:a16="http://schemas.microsoft.com/office/drawing/2014/main" id="{5584172F-C752-28D6-DA8D-E51DC0F83DD8}"/>
              </a:ext>
            </a:extLst>
          </p:cNvPr>
          <p:cNvSpPr txBox="1"/>
          <p:nvPr/>
        </p:nvSpPr>
        <p:spPr>
          <a:xfrm>
            <a:off x="200835" y="3064552"/>
            <a:ext cx="3724062" cy="369332"/>
          </a:xfrm>
          <a:prstGeom prst="rect">
            <a:avLst/>
          </a:prstGeom>
          <a:noFill/>
        </p:spPr>
        <p:txBody>
          <a:bodyPr wrap="square" rtlCol="0">
            <a:spAutoFit/>
          </a:bodyPr>
          <a:lstStyle/>
          <a:p>
            <a:r>
              <a:rPr lang="en-US" dirty="0"/>
              <a:t>5. Surface: planar surface</a:t>
            </a:r>
          </a:p>
        </p:txBody>
      </p:sp>
      <p:sp>
        <p:nvSpPr>
          <p:cNvPr id="38" name="TextBox 37">
            <a:extLst>
              <a:ext uri="{FF2B5EF4-FFF2-40B4-BE49-F238E27FC236}">
                <a16:creationId xmlns:a16="http://schemas.microsoft.com/office/drawing/2014/main" id="{20904FF8-17A7-2094-E4BA-2ADBFF2210E6}"/>
              </a:ext>
            </a:extLst>
          </p:cNvPr>
          <p:cNvSpPr txBox="1"/>
          <p:nvPr/>
        </p:nvSpPr>
        <p:spPr>
          <a:xfrm>
            <a:off x="192422" y="3355513"/>
            <a:ext cx="4143162" cy="369332"/>
          </a:xfrm>
          <a:prstGeom prst="rect">
            <a:avLst/>
          </a:prstGeom>
          <a:noFill/>
        </p:spPr>
        <p:txBody>
          <a:bodyPr wrap="square" rtlCol="0">
            <a:spAutoFit/>
          </a:bodyPr>
          <a:lstStyle/>
          <a:p>
            <a:r>
              <a:rPr lang="en-US"/>
              <a:t>6. Spatial: 3D mesh of an environment</a:t>
            </a:r>
          </a:p>
        </p:txBody>
      </p:sp>
      <p:sp>
        <p:nvSpPr>
          <p:cNvPr id="2" name="Oval 1">
            <a:extLst>
              <a:ext uri="{FF2B5EF4-FFF2-40B4-BE49-F238E27FC236}">
                <a16:creationId xmlns:a16="http://schemas.microsoft.com/office/drawing/2014/main" id="{00416B13-3D4C-88C1-8732-8100533E704B}"/>
              </a:ext>
            </a:extLst>
          </p:cNvPr>
          <p:cNvSpPr/>
          <p:nvPr/>
        </p:nvSpPr>
        <p:spPr>
          <a:xfrm>
            <a:off x="473142" y="435088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4" name="Oval 3">
            <a:extLst>
              <a:ext uri="{FF2B5EF4-FFF2-40B4-BE49-F238E27FC236}">
                <a16:creationId xmlns:a16="http://schemas.microsoft.com/office/drawing/2014/main" id="{F366B16A-69C2-D6ED-1543-D22574DB3CD7}"/>
              </a:ext>
            </a:extLst>
          </p:cNvPr>
          <p:cNvSpPr/>
          <p:nvPr/>
        </p:nvSpPr>
        <p:spPr>
          <a:xfrm>
            <a:off x="5000322" y="4690930"/>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14" name="Oval 13">
            <a:extLst>
              <a:ext uri="{FF2B5EF4-FFF2-40B4-BE49-F238E27FC236}">
                <a16:creationId xmlns:a16="http://schemas.microsoft.com/office/drawing/2014/main" id="{9297B959-C3C9-8B48-B0C6-1C552E44613E}"/>
              </a:ext>
            </a:extLst>
          </p:cNvPr>
          <p:cNvSpPr/>
          <p:nvPr/>
        </p:nvSpPr>
        <p:spPr>
          <a:xfrm>
            <a:off x="7566860" y="4374384"/>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18" name="Oval 17">
            <a:extLst>
              <a:ext uri="{FF2B5EF4-FFF2-40B4-BE49-F238E27FC236}">
                <a16:creationId xmlns:a16="http://schemas.microsoft.com/office/drawing/2014/main" id="{093F9A2B-9855-0CC9-8C69-BDB43E2BCF89}"/>
              </a:ext>
            </a:extLst>
          </p:cNvPr>
          <p:cNvSpPr/>
          <p:nvPr/>
        </p:nvSpPr>
        <p:spPr>
          <a:xfrm>
            <a:off x="9612048" y="164681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1" name="Oval 20">
            <a:extLst>
              <a:ext uri="{FF2B5EF4-FFF2-40B4-BE49-F238E27FC236}">
                <a16:creationId xmlns:a16="http://schemas.microsoft.com/office/drawing/2014/main" id="{E268EFA0-CC2D-E63A-89AC-88B5136CB9E1}"/>
              </a:ext>
            </a:extLst>
          </p:cNvPr>
          <p:cNvSpPr/>
          <p:nvPr/>
        </p:nvSpPr>
        <p:spPr>
          <a:xfrm>
            <a:off x="4588297" y="1725699"/>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55" name="TextBox 54">
            <a:extLst>
              <a:ext uri="{FF2B5EF4-FFF2-40B4-BE49-F238E27FC236}">
                <a16:creationId xmlns:a16="http://schemas.microsoft.com/office/drawing/2014/main" id="{01EB2D47-47A3-EC82-9138-7EB0D0753759}"/>
              </a:ext>
            </a:extLst>
          </p:cNvPr>
          <p:cNvSpPr txBox="1"/>
          <p:nvPr/>
        </p:nvSpPr>
        <p:spPr>
          <a:xfrm>
            <a:off x="4904929" y="6260844"/>
            <a:ext cx="2730337" cy="153888"/>
          </a:xfrm>
          <a:prstGeom prst="rect">
            <a:avLst/>
          </a:prstGeom>
          <a:noFill/>
        </p:spPr>
        <p:txBody>
          <a:bodyPr wrap="square" rtlCol="0">
            <a:spAutoFit/>
          </a:bodyPr>
          <a:lstStyle/>
          <a:p>
            <a:r>
              <a:rPr lang="en-US" sz="400" u="sng">
                <a:solidFill>
                  <a:srgbClr val="0000FF"/>
                </a:solidFill>
                <a:effectLst/>
                <a:latin typeface="Arial" panose="020B0604020202020204" pitchFamily="34" charset="0"/>
                <a:ea typeface="Arial" panose="020B0604020202020204" pitchFamily="34" charset="0"/>
                <a:hlinkClick r:id="rId11"/>
              </a:rPr>
              <a:t>https://www.ikea.com/au/en/customer-service/mobile-apps/say-hej-to-ikea-place-pub1f8af050</a:t>
            </a:r>
            <a:endParaRPr lang="en-US" sz="400"/>
          </a:p>
        </p:txBody>
      </p:sp>
      <p:sp>
        <p:nvSpPr>
          <p:cNvPr id="6" name="TextBox 5">
            <a:extLst>
              <a:ext uri="{FF2B5EF4-FFF2-40B4-BE49-F238E27FC236}">
                <a16:creationId xmlns:a16="http://schemas.microsoft.com/office/drawing/2014/main" id="{FE547265-F1E3-B9E0-4EE4-AEAD0C20F36A}"/>
              </a:ext>
            </a:extLst>
          </p:cNvPr>
          <p:cNvSpPr txBox="1"/>
          <p:nvPr/>
        </p:nvSpPr>
        <p:spPr>
          <a:xfrm>
            <a:off x="202653" y="3690921"/>
            <a:ext cx="4603294" cy="646331"/>
          </a:xfrm>
          <a:prstGeom prst="rect">
            <a:avLst/>
          </a:prstGeom>
          <a:noFill/>
        </p:spPr>
        <p:txBody>
          <a:bodyPr wrap="square" lIns="91440" tIns="45720" rIns="91440" bIns="45720" rtlCol="0" anchor="t">
            <a:spAutoFit/>
          </a:bodyPr>
          <a:lstStyle/>
          <a:p>
            <a:r>
              <a:rPr lang="en-US" dirty="0"/>
              <a:t>7. Others: Depth, hand, eye, body, head, controller tracking</a:t>
            </a:r>
          </a:p>
        </p:txBody>
      </p:sp>
      <p:grpSp>
        <p:nvGrpSpPr>
          <p:cNvPr id="7" name="Group 6">
            <a:extLst>
              <a:ext uri="{FF2B5EF4-FFF2-40B4-BE49-F238E27FC236}">
                <a16:creationId xmlns:a16="http://schemas.microsoft.com/office/drawing/2014/main" id="{7B1E920C-CF24-4B0D-ACD6-61F35149CCE7}"/>
              </a:ext>
            </a:extLst>
          </p:cNvPr>
          <p:cNvGrpSpPr/>
          <p:nvPr/>
        </p:nvGrpSpPr>
        <p:grpSpPr>
          <a:xfrm>
            <a:off x="95202" y="110946"/>
            <a:ext cx="9551910" cy="1542567"/>
            <a:chOff x="95202" y="110946"/>
            <a:chExt cx="9551910" cy="1542567"/>
          </a:xfrm>
        </p:grpSpPr>
        <p:sp>
          <p:nvSpPr>
            <p:cNvPr id="8" name="TextBox 7">
              <a:extLst>
                <a:ext uri="{FF2B5EF4-FFF2-40B4-BE49-F238E27FC236}">
                  <a16:creationId xmlns:a16="http://schemas.microsoft.com/office/drawing/2014/main" id="{3FD1CE54-172E-B9AF-0620-67A9811F952A}"/>
                </a:ext>
              </a:extLst>
            </p:cNvPr>
            <p:cNvSpPr txBox="1"/>
            <p:nvPr/>
          </p:nvSpPr>
          <p:spPr>
            <a:xfrm>
              <a:off x="95202" y="391629"/>
              <a:ext cx="9551910" cy="1261884"/>
            </a:xfrm>
            <a:prstGeom prst="rect">
              <a:avLst/>
            </a:prstGeom>
            <a:noFill/>
          </p:spPr>
          <p:txBody>
            <a:bodyPr wrap="none" rtlCol="0">
              <a:spAutoFit/>
            </a:bodyPr>
            <a:lstStyle/>
            <a:p>
              <a:r>
                <a:rPr lang="en-US" sz="2800" b="1" dirty="0">
                  <a:solidFill>
                    <a:srgbClr val="A100FF"/>
                  </a:solidFill>
                </a:rPr>
                <a:t>AR: How Does It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Two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technologies underpin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AR: </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Tracking engine = Tracking the location + orientation of a physical object/ environment from live camera feed.</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Rendering engine = Displaying a virtual object as anchored to the physical object/ environment</a:t>
              </a:r>
              <a:endParaRPr kumimoji="0" lang="en-US" sz="1600" b="0" i="1"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AB7D387-AB95-A001-5A0A-C1CB5A57576F}"/>
                </a:ext>
              </a:extLst>
            </p:cNvPr>
            <p:cNvGrpSpPr/>
            <p:nvPr/>
          </p:nvGrpSpPr>
          <p:grpSpPr>
            <a:xfrm>
              <a:off x="165824" y="110946"/>
              <a:ext cx="7562100" cy="324000"/>
              <a:chOff x="165824" y="85547"/>
              <a:chExt cx="5465613" cy="252013"/>
            </a:xfrm>
          </p:grpSpPr>
          <p:sp>
            <p:nvSpPr>
              <p:cNvPr id="10" name="Arrow: Pentagon 9">
                <a:extLst>
                  <a:ext uri="{FF2B5EF4-FFF2-40B4-BE49-F238E27FC236}">
                    <a16:creationId xmlns:a16="http://schemas.microsoft.com/office/drawing/2014/main" id="{25DD9B6E-50FB-0462-5C47-94A9DB739C5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11" name="Arrow: Chevron 10">
                <a:extLst>
                  <a:ext uri="{FF2B5EF4-FFF2-40B4-BE49-F238E27FC236}">
                    <a16:creationId xmlns:a16="http://schemas.microsoft.com/office/drawing/2014/main" id="{259F53DF-611E-65D7-FB39-01145F12C0C6}"/>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2" name="Arrow: Chevron 11">
                <a:extLst>
                  <a:ext uri="{FF2B5EF4-FFF2-40B4-BE49-F238E27FC236}">
                    <a16:creationId xmlns:a16="http://schemas.microsoft.com/office/drawing/2014/main" id="{037FFDF7-99CE-8CE8-B6F3-EF86E4346A8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3" name="Arrow: Chevron 12">
                <a:extLst>
                  <a:ext uri="{FF2B5EF4-FFF2-40B4-BE49-F238E27FC236}">
                    <a16:creationId xmlns:a16="http://schemas.microsoft.com/office/drawing/2014/main" id="{AD33A2EA-F733-E6C7-BAA2-D1383EEFC3E9}"/>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6" name="Arrow: Chevron 15">
                <a:extLst>
                  <a:ext uri="{FF2B5EF4-FFF2-40B4-BE49-F238E27FC236}">
                    <a16:creationId xmlns:a16="http://schemas.microsoft.com/office/drawing/2014/main" id="{A8BC7941-AF69-2AAD-F551-F58691AF67A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pic>
        <p:nvPicPr>
          <p:cNvPr id="23" name="Online Media 22" title="Microsoft HoloLens: Partner Spotlight with Black Marble">
            <a:hlinkClick r:id="" action="ppaction://media"/>
            <a:extLst>
              <a:ext uri="{FF2B5EF4-FFF2-40B4-BE49-F238E27FC236}">
                <a16:creationId xmlns:a16="http://schemas.microsoft.com/office/drawing/2014/main" id="{AB5D545D-B077-D073-2B14-A47E7157C49B}"/>
              </a:ext>
            </a:extLst>
          </p:cNvPr>
          <p:cNvPicPr>
            <a:picLocks noRot="1" noChangeAspect="1"/>
          </p:cNvPicPr>
          <p:nvPr>
            <a:videoFile r:link="rId2"/>
          </p:nvPr>
        </p:nvPicPr>
        <p:blipFill>
          <a:blip r:embed="rId12"/>
          <a:stretch>
            <a:fillRect/>
          </a:stretch>
        </p:blipFill>
        <p:spPr>
          <a:xfrm>
            <a:off x="7840093" y="4342344"/>
            <a:ext cx="4065239" cy="2296860"/>
          </a:xfrm>
          <a:prstGeom prst="rect">
            <a:avLst/>
          </a:prstGeom>
        </p:spPr>
      </p:pic>
      <p:pic>
        <p:nvPicPr>
          <p:cNvPr id="19" name="Online Media 18" title="Microsoft HoloLens 2: Partner Spotlight with VisualLive and NOX Innovations">
            <a:hlinkClick r:id="" action="ppaction://media"/>
            <a:extLst>
              <a:ext uri="{FF2B5EF4-FFF2-40B4-BE49-F238E27FC236}">
                <a16:creationId xmlns:a16="http://schemas.microsoft.com/office/drawing/2014/main" id="{835B7242-BEA9-DAA0-35B0-F37C592295F1}"/>
              </a:ext>
            </a:extLst>
          </p:cNvPr>
          <p:cNvPicPr>
            <a:picLocks noRot="1" noChangeAspect="1"/>
          </p:cNvPicPr>
          <p:nvPr>
            <a:videoFile r:link="rId3"/>
          </p:nvPr>
        </p:nvPicPr>
        <p:blipFill>
          <a:blip r:embed="rId13"/>
          <a:stretch>
            <a:fillRect/>
          </a:stretch>
        </p:blipFill>
        <p:spPr>
          <a:xfrm>
            <a:off x="746375" y="4350887"/>
            <a:ext cx="4050119" cy="2288317"/>
          </a:xfrm>
          <a:prstGeom prst="rect">
            <a:avLst/>
          </a:prstGeom>
        </p:spPr>
      </p:pic>
    </p:spTree>
    <p:extLst>
      <p:ext uri="{BB962C8B-B14F-4D97-AF65-F5344CB8AC3E}">
        <p14:creationId xmlns:p14="http://schemas.microsoft.com/office/powerpoint/2010/main" val="191923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32"/>
                </p:tgtEl>
              </p:cMediaNode>
            </p:video>
            <p:video>
              <p:cMediaNode vol="80000">
                <p:cTn id="54" fill="hold" display="0">
                  <p:stCondLst>
                    <p:cond delay="indefinite"/>
                  </p:stCondLst>
                </p:cTn>
                <p:tgtEl>
                  <p:spTgt spid="23"/>
                </p:tgtEl>
              </p:cMediaNode>
            </p:video>
            <p:video>
              <p:cMediaNode vol="80000">
                <p:cTn id="55" fill="hold" display="0">
                  <p:stCondLst>
                    <p:cond delay="indefinite"/>
                  </p:stCondLst>
                </p:cTn>
                <p:tgtEl>
                  <p:spTgt spid="19"/>
                </p:tgtEl>
              </p:cMediaNode>
            </p:video>
          </p:childTnLst>
        </p:cTn>
      </p:par>
    </p:tnLst>
    <p:bldLst>
      <p:bldP spid="29" grpId="0"/>
      <p:bldP spid="30" grpId="0"/>
      <p:bldP spid="35" grpId="0"/>
      <p:bldP spid="36" grpId="0"/>
      <p:bldP spid="37" grpId="0"/>
      <p:bldP spid="38" grpId="0"/>
      <p:bldP spid="2" grpId="0" animBg="1"/>
      <p:bldP spid="4" grpId="0" animBg="1"/>
      <p:bldP spid="14" grpId="0" animBg="1"/>
      <p:bldP spid="18" grpId="0" animBg="1"/>
      <p:bldP spid="21" grpId="0" animBg="1"/>
      <p:bldP spid="5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4077873930"/>
              </p:ext>
            </p:extLst>
          </p:nvPr>
        </p:nvGraphicFramePr>
        <p:xfrm>
          <a:off x="95198" y="1282921"/>
          <a:ext cx="11905809" cy="4206240"/>
        </p:xfrm>
        <a:graphic>
          <a:graphicData uri="http://schemas.openxmlformats.org/drawingml/2006/table">
            <a:tbl>
              <a:tblPr firstRow="1" bandRow="1">
                <a:tableStyleId>{5940675A-B579-460E-94D1-54222C63F5DA}</a:tableStyleId>
              </a:tblPr>
              <a:tblGrid>
                <a:gridCol w="659516">
                  <a:extLst>
                    <a:ext uri="{9D8B030D-6E8A-4147-A177-3AD203B41FA5}">
                      <a16:colId xmlns:a16="http://schemas.microsoft.com/office/drawing/2014/main" val="2323611179"/>
                    </a:ext>
                  </a:extLst>
                </a:gridCol>
                <a:gridCol w="775485">
                  <a:extLst>
                    <a:ext uri="{9D8B030D-6E8A-4147-A177-3AD203B41FA5}">
                      <a16:colId xmlns:a16="http://schemas.microsoft.com/office/drawing/2014/main" val="4120118734"/>
                    </a:ext>
                  </a:extLst>
                </a:gridCol>
                <a:gridCol w="631963">
                  <a:extLst>
                    <a:ext uri="{9D8B030D-6E8A-4147-A177-3AD203B41FA5}">
                      <a16:colId xmlns:a16="http://schemas.microsoft.com/office/drawing/2014/main" val="794994967"/>
                    </a:ext>
                  </a:extLst>
                </a:gridCol>
                <a:gridCol w="610171">
                  <a:extLst>
                    <a:ext uri="{9D8B030D-6E8A-4147-A177-3AD203B41FA5}">
                      <a16:colId xmlns:a16="http://schemas.microsoft.com/office/drawing/2014/main" val="187081944"/>
                    </a:ext>
                  </a:extLst>
                </a:gridCol>
                <a:gridCol w="631963">
                  <a:extLst>
                    <a:ext uri="{9D8B030D-6E8A-4147-A177-3AD203B41FA5}">
                      <a16:colId xmlns:a16="http://schemas.microsoft.com/office/drawing/2014/main" val="2093929946"/>
                    </a:ext>
                  </a:extLst>
                </a:gridCol>
                <a:gridCol w="610171">
                  <a:extLst>
                    <a:ext uri="{9D8B030D-6E8A-4147-A177-3AD203B41FA5}">
                      <a16:colId xmlns:a16="http://schemas.microsoft.com/office/drawing/2014/main" val="3110558412"/>
                    </a:ext>
                  </a:extLst>
                </a:gridCol>
                <a:gridCol w="617432">
                  <a:extLst>
                    <a:ext uri="{9D8B030D-6E8A-4147-A177-3AD203B41FA5}">
                      <a16:colId xmlns:a16="http://schemas.microsoft.com/office/drawing/2014/main" val="2507871209"/>
                    </a:ext>
                  </a:extLst>
                </a:gridCol>
                <a:gridCol w="631962">
                  <a:extLst>
                    <a:ext uri="{9D8B030D-6E8A-4147-A177-3AD203B41FA5}">
                      <a16:colId xmlns:a16="http://schemas.microsoft.com/office/drawing/2014/main" val="406122392"/>
                    </a:ext>
                  </a:extLst>
                </a:gridCol>
                <a:gridCol w="602908">
                  <a:extLst>
                    <a:ext uri="{9D8B030D-6E8A-4147-A177-3AD203B41FA5}">
                      <a16:colId xmlns:a16="http://schemas.microsoft.com/office/drawing/2014/main" val="2628517794"/>
                    </a:ext>
                  </a:extLst>
                </a:gridCol>
                <a:gridCol w="624699">
                  <a:extLst>
                    <a:ext uri="{9D8B030D-6E8A-4147-A177-3AD203B41FA5}">
                      <a16:colId xmlns:a16="http://schemas.microsoft.com/office/drawing/2014/main" val="294317954"/>
                    </a:ext>
                  </a:extLst>
                </a:gridCol>
                <a:gridCol w="610173">
                  <a:extLst>
                    <a:ext uri="{9D8B030D-6E8A-4147-A177-3AD203B41FA5}">
                      <a16:colId xmlns:a16="http://schemas.microsoft.com/office/drawing/2014/main" val="2358411173"/>
                    </a:ext>
                  </a:extLst>
                </a:gridCol>
                <a:gridCol w="624699">
                  <a:extLst>
                    <a:ext uri="{9D8B030D-6E8A-4147-A177-3AD203B41FA5}">
                      <a16:colId xmlns:a16="http://schemas.microsoft.com/office/drawing/2014/main" val="3833381831"/>
                    </a:ext>
                  </a:extLst>
                </a:gridCol>
                <a:gridCol w="613103">
                  <a:extLst>
                    <a:ext uri="{9D8B030D-6E8A-4147-A177-3AD203B41FA5}">
                      <a16:colId xmlns:a16="http://schemas.microsoft.com/office/drawing/2014/main" val="743037752"/>
                    </a:ext>
                  </a:extLst>
                </a:gridCol>
                <a:gridCol w="605141">
                  <a:extLst>
                    <a:ext uri="{9D8B030D-6E8A-4147-A177-3AD203B41FA5}">
                      <a16:colId xmlns:a16="http://schemas.microsoft.com/office/drawing/2014/main" val="2135979661"/>
                    </a:ext>
                  </a:extLst>
                </a:gridCol>
                <a:gridCol w="613103">
                  <a:extLst>
                    <a:ext uri="{9D8B030D-6E8A-4147-A177-3AD203B41FA5}">
                      <a16:colId xmlns:a16="http://schemas.microsoft.com/office/drawing/2014/main" val="3855223192"/>
                    </a:ext>
                  </a:extLst>
                </a:gridCol>
                <a:gridCol w="610830">
                  <a:extLst>
                    <a:ext uri="{9D8B030D-6E8A-4147-A177-3AD203B41FA5}">
                      <a16:colId xmlns:a16="http://schemas.microsoft.com/office/drawing/2014/main" val="4038558119"/>
                    </a:ext>
                  </a:extLst>
                </a:gridCol>
                <a:gridCol w="610830">
                  <a:extLst>
                    <a:ext uri="{9D8B030D-6E8A-4147-A177-3AD203B41FA5}">
                      <a16:colId xmlns:a16="http://schemas.microsoft.com/office/drawing/2014/main" val="3412552683"/>
                    </a:ext>
                  </a:extLst>
                </a:gridCol>
                <a:gridCol w="610830">
                  <a:extLst>
                    <a:ext uri="{9D8B030D-6E8A-4147-A177-3AD203B41FA5}">
                      <a16:colId xmlns:a16="http://schemas.microsoft.com/office/drawing/2014/main" val="1484834208"/>
                    </a:ext>
                  </a:extLst>
                </a:gridCol>
                <a:gridCol w="610830">
                  <a:extLst>
                    <a:ext uri="{9D8B030D-6E8A-4147-A177-3AD203B41FA5}">
                      <a16:colId xmlns:a16="http://schemas.microsoft.com/office/drawing/2014/main" val="1679535815"/>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a:solidFill>
                            <a:schemeClr val="tx1"/>
                          </a:solidFill>
                          <a:latin typeface="+mn-lt"/>
                          <a:hlinkClick r:id="rId21"/>
                        </a:rPr>
                        <a:t>Meta Spark Studio</a:t>
                      </a:r>
                      <a:r>
                        <a:rPr lang="en-US" sz="90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329369">
                <a:tc rowSpan="2">
                  <a:txBody>
                    <a:bodyPr/>
                    <a:lstStyle/>
                    <a:p>
                      <a:r>
                        <a:rPr lang="en-US" sz="900" b="0" u="none" dirty="0">
                          <a:solidFill>
                            <a:schemeClr val="tx1"/>
                          </a:solidFill>
                          <a:latin typeface="+mn-lt"/>
                        </a:rPr>
                        <a:t>2. </a:t>
                      </a:r>
                      <a:r>
                        <a:rPr lang="en-US" sz="900" dirty="0">
                          <a:solidFill>
                            <a:schemeClr val="tx1"/>
                          </a:solidFill>
                          <a:latin typeface="+mn-lt"/>
                        </a:rPr>
                        <a:t>Rendering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Light estimation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2"/>
                        </a:rPr>
                        <a:t>WebXR</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3"/>
                        </a:rPr>
                        <a:t>WebXR</a:t>
                      </a:r>
                      <a:r>
                        <a:rPr lang="en-US" sz="600" dirty="0">
                          <a:latin typeface="+mn-lt"/>
                        </a:rPr>
                        <a:t>)</a:t>
                      </a: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5"/>
                        </a:rPr>
                        <a:t>ARCore</a:t>
                      </a:r>
                      <a:r>
                        <a:rPr lang="en-US" sz="600" dirty="0">
                          <a:latin typeface="+mn-lt"/>
                        </a:rPr>
                        <a:t>; </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7"/>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056192558"/>
                  </a:ext>
                </a:extLst>
              </a:tr>
              <a:tr h="329369">
                <a:tc vMerge="1">
                  <a:txBody>
                    <a:bodyPr/>
                    <a:lstStyle/>
                    <a:p>
                      <a:endParaRPr lang="en-US"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Occlusion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 </a:t>
                      </a:r>
                      <a:r>
                        <a:rPr lang="en-US" sz="600" dirty="0">
                          <a:latin typeface="+mn-lt"/>
                        </a:rPr>
                        <a:t>(</a:t>
                      </a:r>
                      <a:r>
                        <a:rPr lang="en-US" sz="600" dirty="0" err="1">
                          <a:latin typeface="+mn-lt"/>
                          <a:hlinkClick r:id="rId25"/>
                        </a:rPr>
                        <a:t>ARCore</a:t>
                      </a:r>
                      <a:r>
                        <a:rPr lang="en-US" sz="600" dirty="0" err="1">
                          <a:latin typeface="+mn-lt"/>
                        </a:rPr>
                        <a:t>;</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8"/>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842421528"/>
                  </a:ext>
                </a:extLst>
              </a:tr>
              <a:tr h="329369">
                <a:tc rowSpan="3">
                  <a:txBody>
                    <a:bodyPr/>
                    <a:lstStyle/>
                    <a:p>
                      <a:r>
                        <a:rPr lang="en-US" sz="900" b="0" u="none" dirty="0">
                          <a:latin typeface="+mn-lt"/>
                        </a:rPr>
                        <a:t>3. Ease of develop-</a:t>
                      </a:r>
                      <a:r>
                        <a:rPr lang="en-US" sz="900" b="0" u="none" dirty="0" err="1">
                          <a:latin typeface="+mn-lt"/>
                        </a:rPr>
                        <a:t>ment</a:t>
                      </a: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 Integration with other AR dev. tools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29"/>
                        </a:rPr>
                        <a:t>Unity</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 </a:t>
                      </a:r>
                      <a:r>
                        <a:rPr lang="en-US" sz="900" dirty="0">
                          <a:solidFill>
                            <a:schemeClr val="tx1"/>
                          </a:solidFill>
                          <a:latin typeface="+mn-lt"/>
                          <a:hlinkClick r:id="rId31"/>
                        </a:rPr>
                        <a:t>Magic Leap OS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2"/>
                        </a:rPr>
                        <a:t>ARCore</a:t>
                      </a:r>
                      <a:r>
                        <a:rPr lang="en-US" sz="900" dirty="0">
                          <a:solidFill>
                            <a:schemeClr val="tx1"/>
                          </a:solidFill>
                          <a:latin typeface="+mn-lt"/>
                          <a:hlinkClick r:id="rId32"/>
                        </a:rPr>
                        <a:t>/</a:t>
                      </a:r>
                      <a:r>
                        <a:rPr lang="en-US" sz="900" dirty="0" err="1">
                          <a:solidFill>
                            <a:schemeClr val="tx1"/>
                          </a:solidFill>
                          <a:latin typeface="+mn-lt"/>
                          <a:hlinkClick r:id="rId32"/>
                        </a:rPr>
                        <a:t>ARKit</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3"/>
                        </a:rPr>
                        <a:t>Unity</a:t>
                      </a:r>
                      <a:r>
                        <a:rPr lang="en-US" sz="900" dirty="0">
                          <a:solidFill>
                            <a:schemeClr val="tx1"/>
                          </a:solidFill>
                          <a:latin typeface="+mn-lt"/>
                        </a:rPr>
                        <a:t>; </a:t>
                      </a:r>
                      <a:r>
                        <a:rPr lang="en-US" sz="900" dirty="0" err="1">
                          <a:solidFill>
                            <a:schemeClr val="tx1"/>
                          </a:solidFill>
                          <a:latin typeface="+mn-lt"/>
                          <a:hlinkClick r:id="rId34"/>
                        </a:rPr>
                        <a:t>ARCore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1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5"/>
                        </a:rPr>
                        <a:t>Unreal</a:t>
                      </a:r>
                      <a:r>
                        <a:rPr lang="en-US" sz="900" dirty="0">
                          <a:solidFill>
                            <a:schemeClr val="tx1"/>
                          </a:solidFill>
                          <a:latin typeface="+mn-lt"/>
                        </a:rPr>
                        <a:t>; </a:t>
                      </a:r>
                      <a:endParaRPr lang="en-US" sz="900" dirty="0">
                        <a:solidFill>
                          <a:schemeClr val="tx1"/>
                        </a:solidFill>
                        <a:latin typeface="+mn-lt"/>
                        <a:hlinkClick r:id="rId3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6"/>
                        </a:rPr>
                        <a:t>WebXR</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3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8"/>
                        </a:rPr>
                        <a:t>Unreal</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9"/>
                        </a:rPr>
                        <a:t>Unity</a:t>
                      </a:r>
                      <a:r>
                        <a:rPr lang="en-US" sz="900" dirty="0">
                          <a:solidFill>
                            <a:schemeClr val="tx1"/>
                          </a:solidFill>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0"/>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1"/>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2"/>
                        </a:rPr>
                        <a:t>OpenXR</a:t>
                      </a:r>
                      <a:r>
                        <a:rPr lang="en-US" sz="900" dirty="0">
                          <a:solidFill>
                            <a:schemeClr val="tx1"/>
                          </a:solidFill>
                          <a:latin typeface="+mn-lt"/>
                        </a:rPr>
                        <a:t>;</a:t>
                      </a:r>
                      <a:endParaRPr lang="en-US" sz="900" dirty="0">
                        <a:solidFill>
                          <a:schemeClr val="tx1"/>
                        </a:solidFill>
                        <a:latin typeface="+mn-lt"/>
                        <a:hlinkClick r:id="rId3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3"/>
                        </a:rPr>
                        <a:t>ARCore</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4"/>
                        </a:rPr>
                        <a:t>ARKit</a:t>
                      </a:r>
                      <a:r>
                        <a:rPr lang="en-US" sz="900" dirty="0">
                          <a:solidFill>
                            <a:schemeClr val="tx1"/>
                          </a:solidFill>
                          <a:latin typeface="+mn-lt"/>
                        </a:rPr>
                        <a:t>;</a:t>
                      </a:r>
                    </a:p>
                  </a:txBody>
                  <a:tcPr>
                    <a:solidFill>
                      <a:schemeClr val="bg1"/>
                    </a:solidFill>
                  </a:tcPr>
                </a:tc>
                <a:tc>
                  <a:txBody>
                    <a:bodyPr/>
                    <a:lstStyle/>
                    <a:p>
                      <a:r>
                        <a:rPr lang="en-US" sz="900" dirty="0" err="1">
                          <a:latin typeface="+mn-lt"/>
                          <a:hlinkClick r:id="rId45"/>
                        </a:rPr>
                        <a:t>OpenXR</a:t>
                      </a:r>
                      <a:r>
                        <a:rPr lang="en-US" sz="9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46"/>
                        </a:rPr>
                        <a:t>MRTK</a:t>
                      </a:r>
                      <a:r>
                        <a:rPr lang="en-US" sz="900" dirty="0">
                          <a:latin typeface="+mn-lt"/>
                        </a:rPr>
                        <a:t>;</a:t>
                      </a:r>
                    </a:p>
                    <a:p>
                      <a:r>
                        <a:rPr lang="en-US" sz="900" dirty="0" err="1">
                          <a:latin typeface="+mn-lt"/>
                          <a:hlinkClick r:id="rId47"/>
                        </a:rPr>
                        <a:t>ARCore</a:t>
                      </a:r>
                      <a:r>
                        <a:rPr lang="en-US" sz="900" dirty="0">
                          <a:latin typeface="+mn-lt"/>
                        </a:rPr>
                        <a:t>;</a:t>
                      </a:r>
                    </a:p>
                    <a:p>
                      <a:r>
                        <a:rPr lang="en-US" sz="900" dirty="0" err="1">
                          <a:latin typeface="+mn-lt"/>
                          <a:hlinkClick r:id="rId48"/>
                        </a:rPr>
                        <a:t>ARKit</a:t>
                      </a:r>
                      <a:r>
                        <a:rPr lang="en-US" sz="900" dirty="0">
                          <a:latin typeface="+mn-lt"/>
                        </a:rPr>
                        <a:t>;</a:t>
                      </a:r>
                    </a:p>
                  </a:txBody>
                  <a:tcPr>
                    <a:solidFill>
                      <a:schemeClr val="bg1"/>
                    </a:solidFill>
                  </a:tcPr>
                </a:tc>
                <a:tc>
                  <a:txBody>
                    <a:bodyPr/>
                    <a:lstStyle/>
                    <a:p>
                      <a:r>
                        <a:rPr lang="en-US" sz="900" dirty="0" err="1">
                          <a:latin typeface="+mn-lt"/>
                          <a:hlinkClick r:id="rId19"/>
                        </a:rPr>
                        <a:t>ARKit</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2641647965"/>
                  </a:ext>
                </a:extLst>
              </a:tr>
              <a:tr h="329369">
                <a:tc vMerge="1">
                  <a:txBody>
                    <a:bodyPr/>
                    <a:lstStyle/>
                    <a:p>
                      <a:endParaRPr lang="en-US" sz="12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Simulation/ remote testing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a:t>
                      </a:r>
                      <a:r>
                        <a:rPr lang="en-US" sz="600" dirty="0" err="1">
                          <a:latin typeface="+mn-lt"/>
                          <a:hlinkClick r:id="rId49"/>
                        </a:rPr>
                        <a:t>WebXR</a:t>
                      </a:r>
                      <a:r>
                        <a:rPr lang="en-US" sz="600" dirty="0">
                          <a:latin typeface="+mn-lt"/>
                          <a:hlinkClick r:id="rId49"/>
                        </a:rPr>
                        <a:t> API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0"/>
                        </a:rPr>
                        <a:t>X</a:t>
                      </a:r>
                    </a:p>
                    <a:p>
                      <a:pPr algn="ctr"/>
                      <a:r>
                        <a:rPr lang="en-US" sz="600" dirty="0">
                          <a:latin typeface="+mn-lt"/>
                          <a:hlinkClick r:id="rId50"/>
                        </a:rPr>
                        <a:t>(Mock mode)</a:t>
                      </a:r>
                      <a:endParaRPr lang="en-US" sz="600" dirty="0">
                        <a:latin typeface="+mn-lt"/>
                      </a:endParaRPr>
                    </a:p>
                  </a:txBody>
                  <a:tcPr>
                    <a:solidFill>
                      <a:schemeClr val="bg1"/>
                    </a:solidFill>
                  </a:tcPr>
                </a:tc>
                <a:tc>
                  <a:txBody>
                    <a:bodyPr/>
                    <a:lstStyle/>
                    <a:p>
                      <a:pPr algn="ctr"/>
                      <a:r>
                        <a:rPr lang="en-US" sz="900" dirty="0">
                          <a:latin typeface="+mn-lt"/>
                          <a:hlinkClick r:id="rId51"/>
                        </a:rPr>
                        <a:t>X</a:t>
                      </a:r>
                    </a:p>
                    <a:p>
                      <a:pPr algn="ctr"/>
                      <a:r>
                        <a:rPr lang="en-US" sz="600" dirty="0">
                          <a:latin typeface="+mn-lt"/>
                          <a:hlinkClick r:id="rId51"/>
                        </a:rPr>
                        <a:t>(Play mode)</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2"/>
                        </a:rPr>
                        <a:t>X </a:t>
                      </a:r>
                    </a:p>
                    <a:p>
                      <a:pPr algn="ctr"/>
                      <a:r>
                        <a:rPr lang="en-US" sz="600" dirty="0">
                          <a:latin typeface="+mn-lt"/>
                          <a:hlinkClick r:id="rId52"/>
                        </a:rPr>
                        <a:t>(Android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a:latin typeface="+mn-lt"/>
                          <a:hlinkClick r:id="rId53"/>
                        </a:rPr>
                        <a:t>AR Foundation Remote for </a:t>
                      </a:r>
                      <a:r>
                        <a:rPr lang="en-US" sz="600" dirty="0" err="1">
                          <a:latin typeface="+mn-lt"/>
                          <a:hlinkClick r:id="rId53"/>
                        </a:rPr>
                        <a:t>ARCore+ARKit</a:t>
                      </a:r>
                      <a:r>
                        <a:rPr lang="en-US" sz="600" dirty="0">
                          <a:latin typeface="+mn-lt"/>
                        </a:rPr>
                        <a:t>)</a:t>
                      </a:r>
                    </a:p>
                  </a:txBody>
                  <a:tcPr>
                    <a:solidFill>
                      <a:schemeClr val="bg1"/>
                    </a:solidFill>
                  </a:tcPr>
                </a:tc>
                <a:tc>
                  <a:txBody>
                    <a:bodyPr/>
                    <a:lstStyle/>
                    <a:p>
                      <a:pPr algn="ctr"/>
                      <a:r>
                        <a:rPr lang="en-US" sz="900" dirty="0">
                          <a:latin typeface="+mn-lt"/>
                          <a:hlinkClick r:id="rId54"/>
                        </a:rPr>
                        <a:t>X</a:t>
                      </a:r>
                    </a:p>
                    <a:p>
                      <a:pPr algn="ctr"/>
                      <a:r>
                        <a:rPr lang="en-US" sz="600" dirty="0">
                          <a:latin typeface="+mn-lt"/>
                          <a:hlinkClick r:id="rId54"/>
                        </a:rPr>
                        <a:t>(In-editor testing)</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5"/>
                        </a:rPr>
                        <a:t>X</a:t>
                      </a:r>
                    </a:p>
                    <a:p>
                      <a:pPr algn="ctr"/>
                      <a:r>
                        <a:rPr lang="en-US" sz="600" dirty="0">
                          <a:latin typeface="+mn-lt"/>
                          <a:hlinkClick r:id="rId55"/>
                        </a:rPr>
                        <a:t>(simulator)</a:t>
                      </a:r>
                      <a:endParaRPr lang="en-US" sz="600" dirty="0">
                        <a:latin typeface="+mn-lt"/>
                      </a:endParaRPr>
                    </a:p>
                  </a:txBody>
                  <a:tcPr>
                    <a:solidFill>
                      <a:schemeClr val="bg1"/>
                    </a:solidFill>
                  </a:tcPr>
                </a:tc>
                <a:extLst>
                  <a:ext uri="{0D108BD9-81ED-4DB2-BD59-A6C34878D82A}">
                    <a16:rowId xmlns:a16="http://schemas.microsoft.com/office/drawing/2014/main" val="1256754903"/>
                  </a:ext>
                </a:extLst>
              </a:tr>
              <a:tr h="329369">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Low-code/ no-code development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schemeClr val="tx1"/>
                        </a:solidFill>
                        <a:latin typeface="+mn-lt"/>
                      </a:endParaRPr>
                    </a:p>
                  </a:txBody>
                  <a:tcPr>
                    <a:solidFill>
                      <a:schemeClr val="bg1"/>
                    </a:solidFill>
                  </a:tcPr>
                </a:tc>
                <a:tc>
                  <a:txBody>
                    <a:bodyPr/>
                    <a:lstStyle/>
                    <a:p>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6"/>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6"/>
                        </a:rPr>
                        <a:t>(Vuforia Chalk, Expert Capture, Instruct, Studio)</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7"/>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7"/>
                        </a:rPr>
                        <a:t>(Manifest Maker)</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58"/>
                        </a:rPr>
                        <a:t>X</a:t>
                      </a:r>
                      <a:endParaRPr lang="en-US" sz="900" dirty="0">
                        <a:latin typeface="+mn-lt"/>
                      </a:endParaRPr>
                    </a:p>
                  </a:txBody>
                  <a:tcPr>
                    <a:solidFill>
                      <a:schemeClr val="bg1"/>
                    </a:solidFill>
                  </a:tcPr>
                </a:tc>
                <a:extLst>
                  <a:ext uri="{0D108BD9-81ED-4DB2-BD59-A6C34878D82A}">
                    <a16:rowId xmlns:a16="http://schemas.microsoft.com/office/drawing/2014/main" val="2039723563"/>
                  </a:ext>
                </a:extLst>
              </a:tr>
              <a:tr h="329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4. Licensing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Open-source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59"/>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1"/>
                        </a:rPr>
                        <a:t>X</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2"/>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180145730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545DD59E-A0B6-AFBC-496F-CD0CCA722FD7}"/>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395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ABEF77-9AC7-1343-8262-0EAC9774B225}"/>
              </a:ext>
            </a:extLst>
          </p:cNvPr>
          <p:cNvSpPr>
            <a:spLocks noGrp="1"/>
          </p:cNvSpPr>
          <p:nvPr>
            <p:ph type="body" sz="quarter" idx="13"/>
          </p:nvPr>
        </p:nvSpPr>
        <p:spPr/>
        <p:txBody>
          <a:bodyPr/>
          <a:lstStyle/>
          <a:p>
            <a:r>
              <a:rPr lang="en-US" dirty="0"/>
              <a:t>Example Pack</a:t>
            </a:r>
          </a:p>
        </p:txBody>
      </p:sp>
      <p:sp>
        <p:nvSpPr>
          <p:cNvPr id="3" name="Text Placeholder 2">
            <a:extLst>
              <a:ext uri="{FF2B5EF4-FFF2-40B4-BE49-F238E27FC236}">
                <a16:creationId xmlns:a16="http://schemas.microsoft.com/office/drawing/2014/main" id="{F5A447FA-ECED-8B45-A641-F20C04F51EF1}"/>
              </a:ext>
            </a:extLst>
          </p:cNvPr>
          <p:cNvSpPr>
            <a:spLocks noGrp="1"/>
          </p:cNvSpPr>
          <p:nvPr>
            <p:ph type="body" sz="quarter" idx="14"/>
          </p:nvPr>
        </p:nvSpPr>
        <p:spPr/>
        <p:txBody>
          <a:bodyPr/>
          <a:lstStyle/>
          <a:p>
            <a:r>
              <a:rPr lang="en-US" dirty="0"/>
              <a:t>May 2022</a:t>
            </a:r>
          </a:p>
        </p:txBody>
      </p:sp>
      <p:sp>
        <p:nvSpPr>
          <p:cNvPr id="4" name="Title 3">
            <a:extLst>
              <a:ext uri="{FF2B5EF4-FFF2-40B4-BE49-F238E27FC236}">
                <a16:creationId xmlns:a16="http://schemas.microsoft.com/office/drawing/2014/main" id="{640737E2-80E4-3446-ABD1-FCC7014884B3}"/>
              </a:ext>
            </a:extLst>
          </p:cNvPr>
          <p:cNvSpPr>
            <a:spLocks noGrp="1"/>
          </p:cNvSpPr>
          <p:nvPr>
            <p:ph type="title"/>
          </p:nvPr>
        </p:nvSpPr>
        <p:spPr>
          <a:xfrm>
            <a:off x="464962" y="1574044"/>
            <a:ext cx="7040753" cy="3129886"/>
          </a:xfrm>
        </p:spPr>
        <p:txBody>
          <a:bodyPr/>
          <a:lstStyle/>
          <a:p>
            <a:r>
              <a:rPr lang="en-US" sz="6000" dirty="0">
                <a:solidFill>
                  <a:schemeClr val="bg1"/>
                </a:solidFill>
              </a:rPr>
              <a:t>Augmented</a:t>
            </a:r>
            <a:br>
              <a:rPr lang="en-US" sz="6000" dirty="0">
                <a:solidFill>
                  <a:schemeClr val="bg1"/>
                </a:solidFill>
              </a:rPr>
            </a:br>
            <a:r>
              <a:rPr lang="en-US" sz="6000" dirty="0">
                <a:solidFill>
                  <a:schemeClr val="bg1"/>
                </a:solidFill>
              </a:rPr>
              <a:t>Reality Implementation Methodology</a:t>
            </a:r>
          </a:p>
        </p:txBody>
      </p:sp>
      <p:sp>
        <p:nvSpPr>
          <p:cNvPr id="5" name="Text Placeholder 1">
            <a:extLst>
              <a:ext uri="{FF2B5EF4-FFF2-40B4-BE49-F238E27FC236}">
                <a16:creationId xmlns:a16="http://schemas.microsoft.com/office/drawing/2014/main" id="{69CF55E4-AB7C-9045-972C-CD7FC5B955B3}"/>
              </a:ext>
            </a:extLst>
          </p:cNvPr>
          <p:cNvSpPr txBox="1">
            <a:spLocks/>
          </p:cNvSpPr>
          <p:nvPr/>
        </p:nvSpPr>
        <p:spPr>
          <a:xfrm>
            <a:off x="464962" y="4874795"/>
            <a:ext cx="5620405" cy="1526006"/>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1200"/>
              </a:spcAft>
              <a:buFont typeface="Arial" panose="020B0604020202020204" pitchFamily="34" charset="0"/>
              <a:buNone/>
              <a:defRPr lang="en-US" sz="2400" b="1" i="0" kern="1200" spc="0" dirty="0" smtClean="0">
                <a:solidFill>
                  <a:schemeClr val="tx1"/>
                </a:solidFill>
                <a:latin typeface="Graphik-Semibold" panose="020B0503030202060203" pitchFamily="34" charset="77"/>
                <a:ea typeface="+mn-ea"/>
                <a:cs typeface="+mn-cs"/>
              </a:defRPr>
            </a:lvl1pPr>
            <a:lvl2pPr marL="0" indent="-228600" algn="ctr" defTabSz="228600" rtl="0" eaLnBrk="1" latinLnBrk="0" hangingPunct="1">
              <a:lnSpc>
                <a:spcPct val="90000"/>
              </a:lnSpc>
              <a:spcBef>
                <a:spcPts val="0"/>
              </a:spcBef>
              <a:spcAft>
                <a:spcPts val="600"/>
              </a:spcAft>
              <a:buClrTx/>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2pPr>
            <a:lvl3pPr marL="0" indent="-228600" algn="ctr" defTabSz="228600" rtl="0" eaLnBrk="1" latinLnBrk="0" hangingPunct="1">
              <a:lnSpc>
                <a:spcPct val="90000"/>
              </a:lnSpc>
              <a:spcBef>
                <a:spcPts val="0"/>
              </a:spcBef>
              <a:spcAft>
                <a:spcPts val="600"/>
              </a:spcAft>
              <a:buFont typeface="System Font"/>
              <a:buChar char="–"/>
              <a:defRPr lang="en-US" sz="2400" kern="1200" dirty="0" smtClean="0">
                <a:solidFill>
                  <a:srgbClr val="E6DCFF"/>
                </a:solidFill>
                <a:latin typeface="GT Sectra Fine" panose="00000500000000000000" pitchFamily="50" charset="0"/>
                <a:ea typeface="+mn-ea"/>
                <a:cs typeface="+mn-cs"/>
              </a:defRPr>
            </a:lvl3pPr>
            <a:lvl4pPr marL="0" indent="-228600" algn="ctr" defTabSz="228600" rtl="0" eaLnBrk="1" latinLnBrk="0" hangingPunct="1">
              <a:lnSpc>
                <a:spcPct val="90000"/>
              </a:lnSpc>
              <a:spcBef>
                <a:spcPts val="0"/>
              </a:spcBef>
              <a:spcAft>
                <a:spcPts val="600"/>
              </a:spcAft>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4pPr>
            <a:lvl5pPr marL="0" indent="-228600" algn="ctr" defTabSz="228600" rtl="0" eaLnBrk="1" latinLnBrk="0" hangingPunct="1">
              <a:lnSpc>
                <a:spcPct val="90000"/>
              </a:lnSpc>
              <a:spcBef>
                <a:spcPts val="0"/>
              </a:spcBef>
              <a:spcAft>
                <a:spcPts val="600"/>
              </a:spcAft>
              <a:buFont typeface="System Font"/>
              <a:buChar char="–"/>
              <a:defRPr lang="en-US" sz="2400" kern="1200" dirty="0">
                <a:solidFill>
                  <a:srgbClr val="E6DCFF"/>
                </a:solidFill>
                <a:latin typeface="GT Sectra Fine" panose="00000500000000000000" pitchFamily="50" charset="0"/>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7500C0"/>
                </a:solidFill>
                <a:effectLst/>
                <a:uLnTx/>
                <a:uFillTx/>
                <a:latin typeface="Graphik" panose="020B0503030202060203" pitchFamily="34" charset="77"/>
                <a:ea typeface="+mn-ea"/>
                <a:cs typeface="+mn-cs"/>
              </a:rPr>
              <a:t>Kristen Phan</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0" i="1" u="none" strike="noStrike" kern="1200" cap="none" spc="0" normalizeH="0" baseline="0" noProof="0" dirty="0">
                <a:ln>
                  <a:noFill/>
                </a:ln>
                <a:solidFill>
                  <a:srgbClr val="000000"/>
                </a:solidFill>
                <a:effectLst/>
                <a:uLnTx/>
                <a:uFillTx/>
                <a:latin typeface="Graphik" panose="020B0503030202060203" pitchFamily="34" charset="77"/>
                <a:ea typeface="+mn-ea"/>
                <a:cs typeface="+mn-cs"/>
              </a:rPr>
              <a:t>MSc Business Information Technology</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i="1" dirty="0">
                <a:solidFill>
                  <a:srgbClr val="000000"/>
                </a:solidFill>
                <a:latin typeface="Graphik" panose="020B0503030202060203" pitchFamily="34" charset="77"/>
              </a:rPr>
              <a:t>Supervisors: </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pt-BR" sz="1400" b="0" i="1" dirty="0">
                <a:solidFill>
                  <a:srgbClr val="000000"/>
                </a:solidFill>
                <a:latin typeface="Graphik" panose="020B0503030202060203" pitchFamily="34" charset="77"/>
              </a:rPr>
              <a:t>UT: Prof. Dr. Maria E. Iacob, </a:t>
            </a:r>
            <a:r>
              <a:rPr lang="en-US" sz="1400" b="0" i="1" dirty="0">
                <a:solidFill>
                  <a:srgbClr val="000000"/>
                </a:solidFill>
                <a:latin typeface="Graphik" panose="020B0503030202060203" pitchFamily="34" charset="77"/>
              </a:rPr>
              <a:t>Dr-Ing. Florian W. Hahn</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rgbClr val="000000"/>
                </a:solidFill>
                <a:latin typeface="Graphik" panose="020B0503030202060203" pitchFamily="34" charset="77"/>
              </a:rPr>
              <a:t>Accenture: Ilia Shakitko</a:t>
            </a:r>
          </a:p>
        </p:txBody>
      </p:sp>
      <p:grpSp>
        <p:nvGrpSpPr>
          <p:cNvPr id="6" name="Group 5">
            <a:extLst>
              <a:ext uri="{FF2B5EF4-FFF2-40B4-BE49-F238E27FC236}">
                <a16:creationId xmlns:a16="http://schemas.microsoft.com/office/drawing/2014/main" id="{E59570EE-D8D2-AB30-8ABF-CB4C18372629}"/>
              </a:ext>
            </a:extLst>
          </p:cNvPr>
          <p:cNvGrpSpPr/>
          <p:nvPr/>
        </p:nvGrpSpPr>
        <p:grpSpPr>
          <a:xfrm>
            <a:off x="9621673" y="6226825"/>
            <a:ext cx="2379333" cy="526911"/>
            <a:chOff x="9639870" y="6240138"/>
            <a:chExt cx="2379333" cy="526911"/>
          </a:xfrm>
        </p:grpSpPr>
        <p:pic>
          <p:nvPicPr>
            <p:cNvPr id="7" name="Picture 6">
              <a:extLst>
                <a:ext uri="{FF2B5EF4-FFF2-40B4-BE49-F238E27FC236}">
                  <a16:creationId xmlns:a16="http://schemas.microsoft.com/office/drawing/2014/main" id="{1919FDCC-B81D-D994-868B-C8F1DA0C1BD2}"/>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8" name="image10.png">
              <a:extLst>
                <a:ext uri="{FF2B5EF4-FFF2-40B4-BE49-F238E27FC236}">
                  <a16:creationId xmlns:a16="http://schemas.microsoft.com/office/drawing/2014/main" id="{03DDFC4E-58E5-2AEF-270A-76E3AA349A62}"/>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1361186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1EF0B4-3181-0857-F589-1C80BF0C977A}"/>
              </a:ext>
            </a:extLst>
          </p:cNvPr>
          <p:cNvSpPr txBox="1"/>
          <p:nvPr/>
        </p:nvSpPr>
        <p:spPr>
          <a:xfrm>
            <a:off x="718782" y="1601337"/>
            <a:ext cx="11191163" cy="4326341"/>
          </a:xfrm>
          <a:prstGeom prst="rect">
            <a:avLst/>
          </a:prstGeom>
          <a:noFill/>
        </p:spPr>
        <p:txBody>
          <a:bodyPr wrap="square" lIns="0" tIns="0" rIns="0" bIns="0" rtlCol="0">
            <a:noAutofit/>
          </a:bodyPr>
          <a:lstStyle/>
          <a:p>
            <a:pPr marL="342900" indent="-342900" algn="l" defTabSz="228600">
              <a:spcAft>
                <a:spcPts val="1200"/>
              </a:spcAft>
              <a:buAutoNum type="arabicPeriod"/>
            </a:pPr>
            <a:r>
              <a:rPr lang="en-US" sz="2400" b="0" dirty="0">
                <a:latin typeface="Calibri" panose="020F0502020204030204" pitchFamily="34" charset="0"/>
                <a:cs typeface="Calibri" panose="020F0502020204030204" pitchFamily="34" charset="0"/>
              </a:rPr>
              <a:t>Augmented Reality (AR) 101</a:t>
            </a:r>
            <a:endParaRPr lang="en-US" sz="2400" dirty="0">
              <a:latin typeface="Calibri" panose="020F0502020204030204" pitchFamily="34" charset="0"/>
              <a:cs typeface="Calibri" panose="020F0502020204030204" pitchFamily="34" charset="0"/>
            </a:endParaRPr>
          </a:p>
          <a:p>
            <a:pPr marL="342900" indent="-342900" algn="l" defTabSz="228600">
              <a:spcAft>
                <a:spcPts val="1200"/>
              </a:spcAft>
              <a:buAutoNum type="arabicPeriod"/>
            </a:pPr>
            <a:r>
              <a:rPr lang="en-US" sz="2400" b="0" dirty="0">
                <a:latin typeface="Calibri" panose="020F0502020204030204" pitchFamily="34" charset="0"/>
                <a:cs typeface="Calibri" panose="020F0502020204030204" pitchFamily="34" charset="0"/>
              </a:rPr>
              <a:t>Literature Review: Research Gaps + Researc</a:t>
            </a:r>
            <a:r>
              <a:rPr lang="en-US" sz="2400" dirty="0">
                <a:latin typeface="Calibri" panose="020F0502020204030204" pitchFamily="34" charset="0"/>
                <a:cs typeface="Calibri" panose="020F0502020204030204" pitchFamily="34" charset="0"/>
              </a:rPr>
              <a:t>h Questions</a:t>
            </a:r>
            <a:endParaRPr lang="en-US" sz="2400" b="0" dirty="0">
              <a:latin typeface="Calibri" panose="020F0502020204030204" pitchFamily="34" charset="0"/>
              <a:cs typeface="Calibri" panose="020F0502020204030204" pitchFamily="34" charset="0"/>
            </a:endParaRPr>
          </a:p>
          <a:p>
            <a:pPr marL="342900" indent="-342900" algn="l" defTabSz="228600">
              <a:spcAft>
                <a:spcPts val="1200"/>
              </a:spcAft>
              <a:buAutoNum type="arabicPeriod"/>
            </a:pPr>
            <a:r>
              <a:rPr lang="en-US" sz="2400" b="0" dirty="0">
                <a:latin typeface="Calibri" panose="020F0502020204030204" pitchFamily="34" charset="0"/>
                <a:cs typeface="Calibri" panose="020F0502020204030204" pitchFamily="34" charset="0"/>
              </a:rPr>
              <a:t>A</a:t>
            </a:r>
            <a:r>
              <a:rPr lang="en-US" sz="2400" dirty="0">
                <a:latin typeface="Calibri" panose="020F0502020204030204" pitchFamily="34" charset="0"/>
                <a:cs typeface="Calibri" panose="020F0502020204030204" pitchFamily="34" charset="0"/>
              </a:rPr>
              <a:t>rtifact Design: ARIM</a:t>
            </a:r>
          </a:p>
          <a:p>
            <a:pPr marL="342900" indent="-342900" algn="l" defTabSz="228600">
              <a:spcAft>
                <a:spcPts val="1200"/>
              </a:spcAft>
              <a:buAutoNum type="arabicPeriod"/>
            </a:pPr>
            <a:r>
              <a:rPr lang="en-US" sz="2400" b="0" dirty="0">
                <a:latin typeface="Calibri" panose="020F0502020204030204" pitchFamily="34" charset="0"/>
                <a:cs typeface="Calibri" panose="020F0502020204030204" pitchFamily="34" charset="0"/>
              </a:rPr>
              <a:t>Artifact Demonstration: WebAR Prototype</a:t>
            </a:r>
          </a:p>
          <a:p>
            <a:pPr marL="342900" indent="-342900" algn="l" defTabSz="228600">
              <a:spcAft>
                <a:spcPts val="1200"/>
              </a:spcAft>
              <a:buAutoNum type="arabicPeriod"/>
            </a:pPr>
            <a:r>
              <a:rPr lang="en-US" sz="2400" dirty="0">
                <a:latin typeface="Calibri" panose="020F0502020204030204" pitchFamily="34" charset="0"/>
                <a:cs typeface="Calibri" panose="020F0502020204030204" pitchFamily="34" charset="0"/>
              </a:rPr>
              <a:t>Artifact Evaluation: Expert Interviews</a:t>
            </a:r>
          </a:p>
          <a:p>
            <a:pPr marL="342900" indent="-342900" algn="l" defTabSz="228600">
              <a:spcAft>
                <a:spcPts val="1200"/>
              </a:spcAft>
              <a:buAutoNum type="arabicPeriod"/>
            </a:pPr>
            <a:r>
              <a:rPr lang="en-US" sz="2400" b="0" dirty="0">
                <a:latin typeface="Calibri" panose="020F0502020204030204" pitchFamily="34" charset="0"/>
                <a:cs typeface="Calibri" panose="020F0502020204030204" pitchFamily="34" charset="0"/>
              </a:rPr>
              <a:t>Artifact Revision: Revised ARIM</a:t>
            </a:r>
          </a:p>
          <a:p>
            <a:pPr marL="342900" indent="-342900" algn="l" defTabSz="228600">
              <a:spcAft>
                <a:spcPts val="1200"/>
              </a:spcAft>
              <a:buAutoNum type="arabicPeriod"/>
            </a:pPr>
            <a:r>
              <a:rPr lang="en-US" sz="2400" dirty="0">
                <a:latin typeface="Calibri" panose="020F0502020204030204" pitchFamily="34" charset="0"/>
                <a:cs typeface="Calibri" panose="020F0502020204030204" pitchFamily="34" charset="0"/>
              </a:rPr>
              <a:t>Conclusion</a:t>
            </a:r>
            <a:endParaRPr lang="en-US" sz="2400" b="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8A2E52D6-7A42-B546-05B1-1DFDB25B716D}"/>
              </a:ext>
            </a:extLst>
          </p:cNvPr>
          <p:cNvSpPr txBox="1">
            <a:spLocks/>
          </p:cNvSpPr>
          <p:nvPr/>
        </p:nvSpPr>
        <p:spPr>
          <a:xfrm>
            <a:off x="756105" y="384492"/>
            <a:ext cx="10913659" cy="1161908"/>
          </a:xfrm>
          <a:prstGeom prst="rect">
            <a:avLst/>
          </a:prstGeom>
        </p:spPr>
        <p:txBody>
          <a:bodyPr lIns="0" tIns="0" rIns="0" bIns="0" anchor="t"/>
          <a:lstStyle>
            <a:lvl1pPr algn="ctr" defTabSz="914400" rtl="0" eaLnBrk="1" latinLnBrk="0" hangingPunct="1">
              <a:lnSpc>
                <a:spcPct val="80000"/>
              </a:lnSpc>
              <a:spcBef>
                <a:spcPct val="0"/>
              </a:spcBef>
              <a:buNone/>
              <a:defRPr sz="8800" b="1" kern="1200">
                <a:solidFill>
                  <a:schemeClr val="tx1"/>
                </a:solidFill>
                <a:latin typeface="+mj-lt"/>
                <a:ea typeface="+mj-ea"/>
                <a:cs typeface="+mj-cs"/>
              </a:defRPr>
            </a:lvl1pPr>
          </a:lstStyle>
          <a:p>
            <a:pPr algn="l"/>
            <a:r>
              <a:rPr lang="en-US" dirty="0"/>
              <a:t>Agenda</a:t>
            </a:r>
            <a:endParaRPr lang="en-US" sz="40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003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pic>
        <p:nvPicPr>
          <p:cNvPr id="14" name="Picture 13">
            <a:extLst>
              <a:ext uri="{FF2B5EF4-FFF2-40B4-BE49-F238E27FC236}">
                <a16:creationId xmlns:a16="http://schemas.microsoft.com/office/drawing/2014/main" id="{6C3E25DC-C559-1501-7277-F3E45850714A}"/>
              </a:ext>
            </a:extLst>
          </p:cNvPr>
          <p:cNvPicPr>
            <a:picLocks noChangeAspect="1"/>
          </p:cNvPicPr>
          <p:nvPr/>
        </p:nvPicPr>
        <p:blipFill>
          <a:blip r:embed="rId4"/>
          <a:stretch>
            <a:fillRect/>
          </a:stretch>
        </p:blipFill>
        <p:spPr>
          <a:xfrm>
            <a:off x="3598344" y="1190626"/>
            <a:ext cx="4704475" cy="1481565"/>
          </a:xfrm>
          <a:prstGeom prst="rect">
            <a:avLst/>
          </a:prstGeom>
        </p:spPr>
      </p:pic>
      <p:sp>
        <p:nvSpPr>
          <p:cNvPr id="18" name="TextBox 17">
            <a:extLst>
              <a:ext uri="{FF2B5EF4-FFF2-40B4-BE49-F238E27FC236}">
                <a16:creationId xmlns:a16="http://schemas.microsoft.com/office/drawing/2014/main" id="{112447FC-23EC-BCE2-F09E-2980CD596A6E}"/>
              </a:ext>
            </a:extLst>
          </p:cNvPr>
          <p:cNvSpPr txBox="1"/>
          <p:nvPr/>
        </p:nvSpPr>
        <p:spPr>
          <a:xfrm flipH="1">
            <a:off x="232362" y="6152885"/>
            <a:ext cx="8729686"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P. Milgram, H. </a:t>
            </a:r>
            <a:r>
              <a:rPr lang="en-US" sz="700" err="1"/>
              <a:t>Takemura</a:t>
            </a:r>
            <a:r>
              <a:rPr lang="en-US" sz="700"/>
              <a:t>, A. </a:t>
            </a:r>
            <a:r>
              <a:rPr lang="en-US" sz="700" err="1"/>
              <a:t>Utsumi</a:t>
            </a:r>
            <a:r>
              <a:rPr lang="en-US" sz="700"/>
              <a:t>, and F. </a:t>
            </a:r>
            <a:r>
              <a:rPr lang="en-US" sz="700" err="1"/>
              <a:t>Kishino</a:t>
            </a:r>
            <a:r>
              <a:rPr lang="en-US" sz="700"/>
              <a:t>, "Augmented reality: A class of displays on the reality-virtuality continuum," in </a:t>
            </a:r>
            <a:r>
              <a:rPr lang="en-US" sz="700" err="1"/>
              <a:t>Telemanipulator</a:t>
            </a:r>
            <a:r>
              <a:rPr lang="en-US" sz="700"/>
              <a:t> and telepresence technologies, 1995, vol. 2351: </a:t>
            </a:r>
            <a:r>
              <a:rPr lang="en-US" sz="700" err="1"/>
              <a:t>Spie</a:t>
            </a:r>
            <a:r>
              <a:rPr lang="en-US" sz="700"/>
              <a:t>, pp. 282-292.</a:t>
            </a:r>
          </a:p>
          <a:p>
            <a:pPr lvl="0">
              <a:defRPr/>
            </a:pPr>
            <a:r>
              <a:rPr lang="en-US" sz="700"/>
              <a:t>Photo credits:</a:t>
            </a:r>
          </a:p>
          <a:p>
            <a:pPr lvl="0">
              <a:defRPr/>
            </a:pPr>
            <a:r>
              <a:rPr lang="en-US" sz="700">
                <a:hlinkClick r:id="rId5"/>
              </a:rPr>
              <a:t>https://gfycat.com/animatedmadbobcat </a:t>
            </a:r>
          </a:p>
          <a:p>
            <a:pPr lvl="0">
              <a:defRPr/>
            </a:pPr>
            <a:r>
              <a:rPr lang="en-US" sz="700">
                <a:hlinkClick r:id="rId5"/>
              </a:rPr>
              <a:t>https://observer.com/2022/10/microsoft-teams-goes-virtual-and-avatars-finally-get-legs-as-mark-zuckerberg-announces-new-metaverse-developments/</a:t>
            </a:r>
            <a:r>
              <a:rPr lang="en-US" sz="700"/>
              <a:t> </a:t>
            </a:r>
          </a:p>
          <a:p>
            <a:pPr lvl="0">
              <a:defRPr/>
            </a:pPr>
            <a:r>
              <a:rPr lang="en-US" sz="700">
                <a:hlinkClick r:id="rId6"/>
              </a:rPr>
              <a:t>https://www.rtlnieuws.nl/tech/artikel/5264551/microsoft-stort-zich-op-metaverse-teams-krijgt-live-3d-avatars</a:t>
            </a:r>
            <a:r>
              <a:rPr lang="en-US" sz="700"/>
              <a:t> </a:t>
            </a:r>
          </a:p>
          <a:p>
            <a:pPr lvl="0">
              <a:defRPr/>
            </a:pPr>
            <a:r>
              <a:rPr lang="en-US" sz="700"/>
              <a:t> </a:t>
            </a:r>
            <a:endParaRPr lang="en-US" sz="700" b="0" i="0" u="sng">
              <a:solidFill>
                <a:srgbClr val="1155CC"/>
              </a:solidFill>
              <a:effectLst/>
            </a:endParaRPr>
          </a:p>
          <a:p>
            <a:endParaRPr lang="en-US" sz="700"/>
          </a:p>
        </p:txBody>
      </p:sp>
      <p:pic>
        <p:nvPicPr>
          <p:cNvPr id="1026" name="Picture 2" descr="Microsoft Teams Goes Virtual and Avatars Finally Get Legs as Mark  Zuckerberg Announces New Metaverse Developments | Observer">
            <a:extLst>
              <a:ext uri="{FF2B5EF4-FFF2-40B4-BE49-F238E27FC236}">
                <a16:creationId xmlns:a16="http://schemas.microsoft.com/office/drawing/2014/main" id="{27C425DC-16B0-1FD0-7BDB-00CFAF76E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264" y="3376670"/>
            <a:ext cx="3840001"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A1620B-734C-4EEE-9164-2B29E6D4F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1673" y="3386268"/>
            <a:ext cx="3840000"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7658CB9-109B-A01F-F499-C54215CC00E0}"/>
              </a:ext>
            </a:extLst>
          </p:cNvPr>
          <p:cNvCxnSpPr>
            <a:cxnSpLocks/>
          </p:cNvCxnSpPr>
          <p:nvPr/>
        </p:nvCxnSpPr>
        <p:spPr>
          <a:xfrm flipH="1">
            <a:off x="2176463" y="2139949"/>
            <a:ext cx="2428043" cy="1069976"/>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12000C-085C-6CCA-129C-3BAAA578D505}"/>
              </a:ext>
            </a:extLst>
          </p:cNvPr>
          <p:cNvCxnSpPr/>
          <p:nvPr/>
        </p:nvCxnSpPr>
        <p:spPr>
          <a:xfrm>
            <a:off x="8043257" y="2205038"/>
            <a:ext cx="1243618" cy="104298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9A52F0-8E1D-AFE3-0A4F-26B9F57E4201}"/>
              </a:ext>
            </a:extLst>
          </p:cNvPr>
          <p:cNvCxnSpPr/>
          <p:nvPr/>
        </p:nvCxnSpPr>
        <p:spPr>
          <a:xfrm>
            <a:off x="7158038" y="2147888"/>
            <a:ext cx="0" cy="110013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483A80F3-D2C4-F95E-8B83-DA1E7681CF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4664" y="3345277"/>
            <a:ext cx="1232919" cy="220000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6B02B9D-0D11-17E1-DE9D-4050CE7E3E06}"/>
              </a:ext>
            </a:extLst>
          </p:cNvPr>
          <p:cNvGrpSpPr/>
          <p:nvPr/>
        </p:nvGrpSpPr>
        <p:grpSpPr>
          <a:xfrm>
            <a:off x="95202" y="104264"/>
            <a:ext cx="10596882" cy="810585"/>
            <a:chOff x="95202" y="104264"/>
            <a:chExt cx="10596882" cy="810585"/>
          </a:xfrm>
        </p:grpSpPr>
        <p:sp>
          <p:nvSpPr>
            <p:cNvPr id="6" name="TextBox 5">
              <a:extLst>
                <a:ext uri="{FF2B5EF4-FFF2-40B4-BE49-F238E27FC236}">
                  <a16:creationId xmlns:a16="http://schemas.microsoft.com/office/drawing/2014/main" id="{0205A9BF-C02A-5BFE-2B40-7312F55467BB}"/>
                </a:ext>
              </a:extLst>
            </p:cNvPr>
            <p:cNvSpPr txBox="1"/>
            <p:nvPr/>
          </p:nvSpPr>
          <p:spPr>
            <a:xfrm>
              <a:off x="95202" y="391629"/>
              <a:ext cx="3739101" cy="523220"/>
            </a:xfrm>
            <a:prstGeom prst="rect">
              <a:avLst/>
            </a:prstGeom>
            <a:noFill/>
          </p:spPr>
          <p:txBody>
            <a:bodyPr wrap="none" rtlCol="0">
              <a:spAutoFit/>
            </a:bodyPr>
            <a:lstStyle/>
            <a:p>
              <a:r>
                <a:rPr lang="en-US" sz="2800" b="1" dirty="0">
                  <a:solidFill>
                    <a:srgbClr val="A100FF"/>
                  </a:solidFill>
                </a:rPr>
                <a:t>Mixed Reality Spectrum</a:t>
              </a:r>
            </a:p>
          </p:txBody>
        </p:sp>
        <p:sp>
          <p:nvSpPr>
            <p:cNvPr id="8" name="Arrow: Pentagon 7">
              <a:extLst>
                <a:ext uri="{FF2B5EF4-FFF2-40B4-BE49-F238E27FC236}">
                  <a16:creationId xmlns:a16="http://schemas.microsoft.com/office/drawing/2014/main" id="{01246D0C-3294-704F-5B32-D488DFFC3328}"/>
                </a:ext>
              </a:extLst>
            </p:cNvPr>
            <p:cNvSpPr/>
            <p:nvPr/>
          </p:nvSpPr>
          <p:spPr>
            <a:xfrm>
              <a:off x="165824" y="104264"/>
              <a:ext cx="1593881" cy="323983"/>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9" name="Arrow: Chevron 8">
              <a:extLst>
                <a:ext uri="{FF2B5EF4-FFF2-40B4-BE49-F238E27FC236}">
                  <a16:creationId xmlns:a16="http://schemas.microsoft.com/office/drawing/2014/main" id="{046F90B8-B7F1-504D-B5F0-469EF00449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10" name="Arrow: Chevron 9">
              <a:extLst>
                <a:ext uri="{FF2B5EF4-FFF2-40B4-BE49-F238E27FC236}">
                  <a16:creationId xmlns:a16="http://schemas.microsoft.com/office/drawing/2014/main" id="{BBA3FA20-C1EA-D90E-13E5-3E2803610A53}"/>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11" name="Arrow: Chevron 10">
              <a:extLst>
                <a:ext uri="{FF2B5EF4-FFF2-40B4-BE49-F238E27FC236}">
                  <a16:creationId xmlns:a16="http://schemas.microsoft.com/office/drawing/2014/main" id="{AB1F09D8-5207-6A95-FC05-F4EB3FB45F3C}"/>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12" name="Arrow: Chevron 11">
              <a:extLst>
                <a:ext uri="{FF2B5EF4-FFF2-40B4-BE49-F238E27FC236}">
                  <a16:creationId xmlns:a16="http://schemas.microsoft.com/office/drawing/2014/main" id="{52AB3468-D085-E112-6F2D-616DAA63B8EA}"/>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13" name="Arrow: Chevron 12">
              <a:extLst>
                <a:ext uri="{FF2B5EF4-FFF2-40B4-BE49-F238E27FC236}">
                  <a16:creationId xmlns:a16="http://schemas.microsoft.com/office/drawing/2014/main" id="{054B91F4-7018-D9A5-EC14-E32066981CE6}"/>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6" name="Arrow: Chevron 15">
              <a:extLst>
                <a:ext uri="{FF2B5EF4-FFF2-40B4-BE49-F238E27FC236}">
                  <a16:creationId xmlns:a16="http://schemas.microsoft.com/office/drawing/2014/main" id="{F17DDC10-2322-3405-98FE-898880A95DC2}"/>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Tree>
    <p:extLst>
      <p:ext uri="{BB962C8B-B14F-4D97-AF65-F5344CB8AC3E}">
        <p14:creationId xmlns:p14="http://schemas.microsoft.com/office/powerpoint/2010/main" val="414841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6"/>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7"/>
            <a:srcRect/>
            <a:stretch>
              <a:fillRect/>
            </a:stretch>
          </p:blipFill>
          <p:spPr>
            <a:xfrm>
              <a:off x="9639870" y="6543263"/>
              <a:ext cx="1674124" cy="223786"/>
            </a:xfrm>
            <a:prstGeom prst="rect">
              <a:avLst/>
            </a:prstGeom>
            <a:ln/>
          </p:spPr>
        </p:pic>
      </p:grpSp>
      <p:pic>
        <p:nvPicPr>
          <p:cNvPr id="26" name="Picture 25" descr="A picture containing text, indoor&#10;&#10;Description automatically generated">
            <a:extLst>
              <a:ext uri="{FF2B5EF4-FFF2-40B4-BE49-F238E27FC236}">
                <a16:creationId xmlns:a16="http://schemas.microsoft.com/office/drawing/2014/main" id="{49496877-A34A-2E05-F6B5-37698BFAD4B6}"/>
              </a:ext>
            </a:extLst>
          </p:cNvPr>
          <p:cNvPicPr>
            <a:picLocks noChangeAspect="1"/>
          </p:cNvPicPr>
          <p:nvPr/>
        </p:nvPicPr>
        <p:blipFill>
          <a:blip r:embed="rId8"/>
          <a:stretch>
            <a:fillRect/>
          </a:stretch>
        </p:blipFill>
        <p:spPr>
          <a:xfrm>
            <a:off x="9557886" y="1608650"/>
            <a:ext cx="2377186" cy="2547064"/>
          </a:xfrm>
          <a:prstGeom prst="rect">
            <a:avLst/>
          </a:prstGeom>
          <a:ln w="19050">
            <a:solidFill>
              <a:schemeClr val="tx1"/>
            </a:solidFill>
          </a:ln>
        </p:spPr>
      </p:pic>
      <p:pic>
        <p:nvPicPr>
          <p:cNvPr id="27" name="Picture 26" descr="A person holding a phone&#10;&#10;Description automatically generated with medium confidence">
            <a:extLst>
              <a:ext uri="{FF2B5EF4-FFF2-40B4-BE49-F238E27FC236}">
                <a16:creationId xmlns:a16="http://schemas.microsoft.com/office/drawing/2014/main" id="{238076DB-0AA4-4684-DA82-5C8B1A3D759B}"/>
              </a:ext>
            </a:extLst>
          </p:cNvPr>
          <p:cNvPicPr>
            <a:picLocks noChangeAspect="1"/>
          </p:cNvPicPr>
          <p:nvPr/>
        </p:nvPicPr>
        <p:blipFill>
          <a:blip r:embed="rId9"/>
          <a:stretch>
            <a:fillRect/>
          </a:stretch>
        </p:blipFill>
        <p:spPr>
          <a:xfrm>
            <a:off x="4988892" y="4666264"/>
            <a:ext cx="2496984" cy="1594580"/>
          </a:xfrm>
          <a:prstGeom prst="rect">
            <a:avLst/>
          </a:prstGeom>
          <a:ln w="19050">
            <a:solidFill>
              <a:schemeClr val="tx1"/>
            </a:solidFill>
          </a:ln>
        </p:spPr>
      </p:pic>
      <p:sp>
        <p:nvSpPr>
          <p:cNvPr id="29" name="TextBox 28">
            <a:extLst>
              <a:ext uri="{FF2B5EF4-FFF2-40B4-BE49-F238E27FC236}">
                <a16:creationId xmlns:a16="http://schemas.microsoft.com/office/drawing/2014/main" id="{D097BF69-3560-BE85-C847-E0DFB2CDA4DA}"/>
              </a:ext>
            </a:extLst>
          </p:cNvPr>
          <p:cNvSpPr txBox="1"/>
          <p:nvPr/>
        </p:nvSpPr>
        <p:spPr>
          <a:xfrm>
            <a:off x="193339" y="1628658"/>
            <a:ext cx="3952662" cy="646331"/>
          </a:xfrm>
          <a:prstGeom prst="rect">
            <a:avLst/>
          </a:prstGeom>
          <a:noFill/>
        </p:spPr>
        <p:txBody>
          <a:bodyPr wrap="square" rtlCol="0">
            <a:spAutoFit/>
          </a:bodyPr>
          <a:lstStyle/>
          <a:p>
            <a:r>
              <a:rPr lang="en-US" b="1" dirty="0"/>
              <a:t>Common tracking techniques:</a:t>
            </a:r>
          </a:p>
          <a:p>
            <a:r>
              <a:rPr lang="en-US" dirty="0"/>
              <a:t>1. Fiducial/ image marker: 2D images</a:t>
            </a:r>
          </a:p>
        </p:txBody>
      </p:sp>
      <p:sp>
        <p:nvSpPr>
          <p:cNvPr id="30" name="TextBox 29">
            <a:extLst>
              <a:ext uri="{FF2B5EF4-FFF2-40B4-BE49-F238E27FC236}">
                <a16:creationId xmlns:a16="http://schemas.microsoft.com/office/drawing/2014/main" id="{BA6F7D4A-CA0C-6F81-DC32-454F9DA4622D}"/>
              </a:ext>
            </a:extLst>
          </p:cNvPr>
          <p:cNvSpPr txBox="1"/>
          <p:nvPr/>
        </p:nvSpPr>
        <p:spPr>
          <a:xfrm>
            <a:off x="193339" y="2178092"/>
            <a:ext cx="3724062" cy="646331"/>
          </a:xfrm>
          <a:prstGeom prst="rect">
            <a:avLst/>
          </a:prstGeom>
          <a:noFill/>
        </p:spPr>
        <p:txBody>
          <a:bodyPr wrap="square" rtlCol="0">
            <a:spAutoFit/>
          </a:bodyPr>
          <a:lstStyle/>
          <a:p>
            <a:r>
              <a:rPr lang="en-US" dirty="0"/>
              <a:t>2. Object: 3D objects</a:t>
            </a:r>
          </a:p>
          <a:p>
            <a:r>
              <a:rPr lang="en-US" dirty="0"/>
              <a:t> </a:t>
            </a:r>
          </a:p>
        </p:txBody>
      </p:sp>
      <p:pic>
        <p:nvPicPr>
          <p:cNvPr id="32" name="Online Media 31" title="Augmented Reality Exhibition REALITIES – Vienna Design Week">
            <a:hlinkClick r:id="" action="ppaction://media"/>
            <a:extLst>
              <a:ext uri="{FF2B5EF4-FFF2-40B4-BE49-F238E27FC236}">
                <a16:creationId xmlns:a16="http://schemas.microsoft.com/office/drawing/2014/main" id="{5C6E963A-F224-D0EC-4FA5-999B044A6C55}"/>
              </a:ext>
            </a:extLst>
          </p:cNvPr>
          <p:cNvPicPr>
            <a:picLocks noRot="1" noChangeAspect="1"/>
          </p:cNvPicPr>
          <p:nvPr>
            <a:videoFile r:link="rId1"/>
          </p:nvPr>
        </p:nvPicPr>
        <p:blipFill>
          <a:blip r:embed="rId10"/>
          <a:stretch>
            <a:fillRect/>
          </a:stretch>
        </p:blipFill>
        <p:spPr>
          <a:xfrm>
            <a:off x="4805947" y="1714269"/>
            <a:ext cx="4321142" cy="2441445"/>
          </a:xfrm>
          <a:prstGeom prst="rect">
            <a:avLst/>
          </a:prstGeom>
        </p:spPr>
      </p:pic>
      <p:sp>
        <p:nvSpPr>
          <p:cNvPr id="35" name="TextBox 34">
            <a:extLst>
              <a:ext uri="{FF2B5EF4-FFF2-40B4-BE49-F238E27FC236}">
                <a16:creationId xmlns:a16="http://schemas.microsoft.com/office/drawing/2014/main" id="{92FAE441-F3FF-536E-5DBC-5B43232199E3}"/>
              </a:ext>
            </a:extLst>
          </p:cNvPr>
          <p:cNvSpPr txBox="1"/>
          <p:nvPr/>
        </p:nvSpPr>
        <p:spPr>
          <a:xfrm>
            <a:off x="202654" y="2468839"/>
            <a:ext cx="3724062" cy="369332"/>
          </a:xfrm>
          <a:prstGeom prst="rect">
            <a:avLst/>
          </a:prstGeom>
          <a:noFill/>
        </p:spPr>
        <p:txBody>
          <a:bodyPr wrap="square" rtlCol="0">
            <a:spAutoFit/>
          </a:bodyPr>
          <a:lstStyle/>
          <a:p>
            <a:r>
              <a:rPr lang="en-US" dirty="0"/>
              <a:t>3. Face: Snapchat filters </a:t>
            </a:r>
          </a:p>
        </p:txBody>
      </p:sp>
      <p:sp>
        <p:nvSpPr>
          <p:cNvPr id="36" name="TextBox 35">
            <a:extLst>
              <a:ext uri="{FF2B5EF4-FFF2-40B4-BE49-F238E27FC236}">
                <a16:creationId xmlns:a16="http://schemas.microsoft.com/office/drawing/2014/main" id="{016A624A-8914-A4CD-AAE7-7FAC0C719AE6}"/>
              </a:ext>
            </a:extLst>
          </p:cNvPr>
          <p:cNvSpPr txBox="1"/>
          <p:nvPr/>
        </p:nvSpPr>
        <p:spPr>
          <a:xfrm>
            <a:off x="193339" y="2763824"/>
            <a:ext cx="3724062" cy="369332"/>
          </a:xfrm>
          <a:prstGeom prst="rect">
            <a:avLst/>
          </a:prstGeom>
          <a:noFill/>
        </p:spPr>
        <p:txBody>
          <a:bodyPr wrap="square" rtlCol="0">
            <a:spAutoFit/>
          </a:bodyPr>
          <a:lstStyle/>
          <a:p>
            <a:r>
              <a:rPr lang="en-US" dirty="0"/>
              <a:t>4. Location</a:t>
            </a:r>
          </a:p>
        </p:txBody>
      </p:sp>
      <p:sp>
        <p:nvSpPr>
          <p:cNvPr id="37" name="TextBox 36">
            <a:extLst>
              <a:ext uri="{FF2B5EF4-FFF2-40B4-BE49-F238E27FC236}">
                <a16:creationId xmlns:a16="http://schemas.microsoft.com/office/drawing/2014/main" id="{5584172F-C752-28D6-DA8D-E51DC0F83DD8}"/>
              </a:ext>
            </a:extLst>
          </p:cNvPr>
          <p:cNvSpPr txBox="1"/>
          <p:nvPr/>
        </p:nvSpPr>
        <p:spPr>
          <a:xfrm>
            <a:off x="200835" y="3064552"/>
            <a:ext cx="3724062" cy="369332"/>
          </a:xfrm>
          <a:prstGeom prst="rect">
            <a:avLst/>
          </a:prstGeom>
          <a:noFill/>
        </p:spPr>
        <p:txBody>
          <a:bodyPr wrap="square" rtlCol="0">
            <a:spAutoFit/>
          </a:bodyPr>
          <a:lstStyle/>
          <a:p>
            <a:r>
              <a:rPr lang="en-US" dirty="0"/>
              <a:t>5. Surface: planar surface</a:t>
            </a:r>
          </a:p>
        </p:txBody>
      </p:sp>
      <p:sp>
        <p:nvSpPr>
          <p:cNvPr id="38" name="TextBox 37">
            <a:extLst>
              <a:ext uri="{FF2B5EF4-FFF2-40B4-BE49-F238E27FC236}">
                <a16:creationId xmlns:a16="http://schemas.microsoft.com/office/drawing/2014/main" id="{20904FF8-17A7-2094-E4BA-2ADBFF2210E6}"/>
              </a:ext>
            </a:extLst>
          </p:cNvPr>
          <p:cNvSpPr txBox="1"/>
          <p:nvPr/>
        </p:nvSpPr>
        <p:spPr>
          <a:xfrm>
            <a:off x="192422" y="3355513"/>
            <a:ext cx="4143162" cy="369332"/>
          </a:xfrm>
          <a:prstGeom prst="rect">
            <a:avLst/>
          </a:prstGeom>
          <a:noFill/>
        </p:spPr>
        <p:txBody>
          <a:bodyPr wrap="square" rtlCol="0">
            <a:spAutoFit/>
          </a:bodyPr>
          <a:lstStyle/>
          <a:p>
            <a:r>
              <a:rPr lang="en-US"/>
              <a:t>6. Spatial: 3D mesh of an environment</a:t>
            </a:r>
          </a:p>
        </p:txBody>
      </p:sp>
      <p:sp>
        <p:nvSpPr>
          <p:cNvPr id="2" name="Oval 1">
            <a:extLst>
              <a:ext uri="{FF2B5EF4-FFF2-40B4-BE49-F238E27FC236}">
                <a16:creationId xmlns:a16="http://schemas.microsoft.com/office/drawing/2014/main" id="{00416B13-3D4C-88C1-8732-8100533E704B}"/>
              </a:ext>
            </a:extLst>
          </p:cNvPr>
          <p:cNvSpPr/>
          <p:nvPr/>
        </p:nvSpPr>
        <p:spPr>
          <a:xfrm>
            <a:off x="473142" y="435088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4" name="Oval 3">
            <a:extLst>
              <a:ext uri="{FF2B5EF4-FFF2-40B4-BE49-F238E27FC236}">
                <a16:creationId xmlns:a16="http://schemas.microsoft.com/office/drawing/2014/main" id="{F366B16A-69C2-D6ED-1543-D22574DB3CD7}"/>
              </a:ext>
            </a:extLst>
          </p:cNvPr>
          <p:cNvSpPr/>
          <p:nvPr/>
        </p:nvSpPr>
        <p:spPr>
          <a:xfrm>
            <a:off x="5000322" y="4690930"/>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14" name="Oval 13">
            <a:extLst>
              <a:ext uri="{FF2B5EF4-FFF2-40B4-BE49-F238E27FC236}">
                <a16:creationId xmlns:a16="http://schemas.microsoft.com/office/drawing/2014/main" id="{9297B959-C3C9-8B48-B0C6-1C552E44613E}"/>
              </a:ext>
            </a:extLst>
          </p:cNvPr>
          <p:cNvSpPr/>
          <p:nvPr/>
        </p:nvSpPr>
        <p:spPr>
          <a:xfrm>
            <a:off x="7566860" y="4374384"/>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18" name="Oval 17">
            <a:extLst>
              <a:ext uri="{FF2B5EF4-FFF2-40B4-BE49-F238E27FC236}">
                <a16:creationId xmlns:a16="http://schemas.microsoft.com/office/drawing/2014/main" id="{093F9A2B-9855-0CC9-8C69-BDB43E2BCF89}"/>
              </a:ext>
            </a:extLst>
          </p:cNvPr>
          <p:cNvSpPr/>
          <p:nvPr/>
        </p:nvSpPr>
        <p:spPr>
          <a:xfrm>
            <a:off x="9612048" y="164681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1" name="Oval 20">
            <a:extLst>
              <a:ext uri="{FF2B5EF4-FFF2-40B4-BE49-F238E27FC236}">
                <a16:creationId xmlns:a16="http://schemas.microsoft.com/office/drawing/2014/main" id="{E268EFA0-CC2D-E63A-89AC-88B5136CB9E1}"/>
              </a:ext>
            </a:extLst>
          </p:cNvPr>
          <p:cNvSpPr/>
          <p:nvPr/>
        </p:nvSpPr>
        <p:spPr>
          <a:xfrm>
            <a:off x="4588297" y="1725699"/>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55" name="TextBox 54">
            <a:extLst>
              <a:ext uri="{FF2B5EF4-FFF2-40B4-BE49-F238E27FC236}">
                <a16:creationId xmlns:a16="http://schemas.microsoft.com/office/drawing/2014/main" id="{01EB2D47-47A3-EC82-9138-7EB0D0753759}"/>
              </a:ext>
            </a:extLst>
          </p:cNvPr>
          <p:cNvSpPr txBox="1"/>
          <p:nvPr/>
        </p:nvSpPr>
        <p:spPr>
          <a:xfrm>
            <a:off x="4904929" y="6260844"/>
            <a:ext cx="2730337" cy="153888"/>
          </a:xfrm>
          <a:prstGeom prst="rect">
            <a:avLst/>
          </a:prstGeom>
          <a:noFill/>
        </p:spPr>
        <p:txBody>
          <a:bodyPr wrap="square" rtlCol="0">
            <a:spAutoFit/>
          </a:bodyPr>
          <a:lstStyle/>
          <a:p>
            <a:r>
              <a:rPr lang="en-US" sz="400" u="sng">
                <a:solidFill>
                  <a:srgbClr val="0000FF"/>
                </a:solidFill>
                <a:effectLst/>
                <a:latin typeface="Arial" panose="020B0604020202020204" pitchFamily="34" charset="0"/>
                <a:ea typeface="Arial" panose="020B0604020202020204" pitchFamily="34" charset="0"/>
                <a:hlinkClick r:id="rId11"/>
              </a:rPr>
              <a:t>https://www.ikea.com/au/en/customer-service/mobile-apps/say-hej-to-ikea-place-pub1f8af050</a:t>
            </a:r>
            <a:endParaRPr lang="en-US" sz="400"/>
          </a:p>
        </p:txBody>
      </p:sp>
      <p:sp>
        <p:nvSpPr>
          <p:cNvPr id="6" name="TextBox 5">
            <a:extLst>
              <a:ext uri="{FF2B5EF4-FFF2-40B4-BE49-F238E27FC236}">
                <a16:creationId xmlns:a16="http://schemas.microsoft.com/office/drawing/2014/main" id="{FE547265-F1E3-B9E0-4EE4-AEAD0C20F36A}"/>
              </a:ext>
            </a:extLst>
          </p:cNvPr>
          <p:cNvSpPr txBox="1"/>
          <p:nvPr/>
        </p:nvSpPr>
        <p:spPr>
          <a:xfrm>
            <a:off x="202653" y="3690921"/>
            <a:ext cx="4603294" cy="646331"/>
          </a:xfrm>
          <a:prstGeom prst="rect">
            <a:avLst/>
          </a:prstGeom>
          <a:noFill/>
        </p:spPr>
        <p:txBody>
          <a:bodyPr wrap="square" lIns="91440" tIns="45720" rIns="91440" bIns="45720" rtlCol="0" anchor="t">
            <a:spAutoFit/>
          </a:bodyPr>
          <a:lstStyle/>
          <a:p>
            <a:r>
              <a:rPr lang="en-US" dirty="0"/>
              <a:t>7. Others: Depth, hand, eye, body, head, controller tracking</a:t>
            </a:r>
          </a:p>
        </p:txBody>
      </p:sp>
      <p:pic>
        <p:nvPicPr>
          <p:cNvPr id="23" name="Online Media 22" title="Microsoft HoloLens: Partner Spotlight with Black Marble">
            <a:hlinkClick r:id="" action="ppaction://media"/>
            <a:extLst>
              <a:ext uri="{FF2B5EF4-FFF2-40B4-BE49-F238E27FC236}">
                <a16:creationId xmlns:a16="http://schemas.microsoft.com/office/drawing/2014/main" id="{AB5D545D-B077-D073-2B14-A47E7157C49B}"/>
              </a:ext>
            </a:extLst>
          </p:cNvPr>
          <p:cNvPicPr>
            <a:picLocks noRot="1" noChangeAspect="1"/>
          </p:cNvPicPr>
          <p:nvPr>
            <a:videoFile r:link="rId2"/>
          </p:nvPr>
        </p:nvPicPr>
        <p:blipFill>
          <a:blip r:embed="rId12"/>
          <a:stretch>
            <a:fillRect/>
          </a:stretch>
        </p:blipFill>
        <p:spPr>
          <a:xfrm>
            <a:off x="7840093" y="4342344"/>
            <a:ext cx="4065239" cy="2296860"/>
          </a:xfrm>
          <a:prstGeom prst="rect">
            <a:avLst/>
          </a:prstGeom>
        </p:spPr>
      </p:pic>
      <p:pic>
        <p:nvPicPr>
          <p:cNvPr id="19" name="Online Media 18" title="Microsoft HoloLens 2: Partner Spotlight with VisualLive and NOX Innovations">
            <a:hlinkClick r:id="" action="ppaction://media"/>
            <a:extLst>
              <a:ext uri="{FF2B5EF4-FFF2-40B4-BE49-F238E27FC236}">
                <a16:creationId xmlns:a16="http://schemas.microsoft.com/office/drawing/2014/main" id="{835B7242-BEA9-DAA0-35B0-F37C592295F1}"/>
              </a:ext>
            </a:extLst>
          </p:cNvPr>
          <p:cNvPicPr>
            <a:picLocks noRot="1" noChangeAspect="1"/>
          </p:cNvPicPr>
          <p:nvPr>
            <a:videoFile r:link="rId3"/>
          </p:nvPr>
        </p:nvPicPr>
        <p:blipFill>
          <a:blip r:embed="rId13"/>
          <a:stretch>
            <a:fillRect/>
          </a:stretch>
        </p:blipFill>
        <p:spPr>
          <a:xfrm>
            <a:off x="746375" y="4350887"/>
            <a:ext cx="4050119" cy="2288317"/>
          </a:xfrm>
          <a:prstGeom prst="rect">
            <a:avLst/>
          </a:prstGeom>
        </p:spPr>
      </p:pic>
      <p:grpSp>
        <p:nvGrpSpPr>
          <p:cNvPr id="17" name="Group 16">
            <a:extLst>
              <a:ext uri="{FF2B5EF4-FFF2-40B4-BE49-F238E27FC236}">
                <a16:creationId xmlns:a16="http://schemas.microsoft.com/office/drawing/2014/main" id="{23A384E4-8573-DBCB-D854-A65B0F7BF5B4}"/>
              </a:ext>
            </a:extLst>
          </p:cNvPr>
          <p:cNvGrpSpPr/>
          <p:nvPr/>
        </p:nvGrpSpPr>
        <p:grpSpPr>
          <a:xfrm>
            <a:off x="95202" y="104264"/>
            <a:ext cx="10596882" cy="1980136"/>
            <a:chOff x="95202" y="104264"/>
            <a:chExt cx="10596882" cy="1980136"/>
          </a:xfrm>
        </p:grpSpPr>
        <p:sp>
          <p:nvSpPr>
            <p:cNvPr id="20" name="TextBox 19">
              <a:extLst>
                <a:ext uri="{FF2B5EF4-FFF2-40B4-BE49-F238E27FC236}">
                  <a16:creationId xmlns:a16="http://schemas.microsoft.com/office/drawing/2014/main" id="{A661227F-5B41-8210-E09F-70AFC18D85B9}"/>
                </a:ext>
              </a:extLst>
            </p:cNvPr>
            <p:cNvSpPr txBox="1"/>
            <p:nvPr/>
          </p:nvSpPr>
          <p:spPr>
            <a:xfrm>
              <a:off x="95202" y="391629"/>
              <a:ext cx="9551910" cy="1692771"/>
            </a:xfrm>
            <a:prstGeom prst="rect">
              <a:avLst/>
            </a:prstGeom>
            <a:noFill/>
          </p:spPr>
          <p:txBody>
            <a:bodyPr wrap="none" rtlCol="0">
              <a:spAutoFit/>
            </a:bodyPr>
            <a:lstStyle/>
            <a:p>
              <a:r>
                <a:rPr lang="en-US" sz="2800" b="1" dirty="0">
                  <a:solidFill>
                    <a:srgbClr val="A100FF"/>
                  </a:solidFill>
                </a:rPr>
                <a:t>How Does AR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Two technologies underpin AR: </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Tracking engine = Tracking the location + orientation of a physical object/ environment from live camera feed.</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Rendering engine = Displaying a virtual object as anchored to the physical object/ environment</a:t>
              </a:r>
              <a:endParaRPr kumimoji="0" lang="en-US" sz="1600" b="0" i="1" u="none" strike="noStrike" kern="1200" cap="none" spc="0" normalizeH="0" baseline="0" noProof="0" dirty="0">
                <a:ln>
                  <a:noFill/>
                </a:ln>
                <a:solidFill>
                  <a:srgbClr val="FF0000"/>
                </a:solidFill>
                <a:effectLst/>
                <a:uLnTx/>
                <a:uFillTx/>
                <a:latin typeface="Calibri" panose="020F0502020204030204"/>
                <a:ea typeface="+mn-ea"/>
                <a:cs typeface="+mn-cs"/>
              </a:endParaRPr>
            </a:p>
            <a:p>
              <a:endParaRPr lang="en-US" sz="2800" b="1" dirty="0">
                <a:solidFill>
                  <a:srgbClr val="A100FF"/>
                </a:solidFill>
              </a:endParaRPr>
            </a:p>
          </p:txBody>
        </p:sp>
        <p:sp>
          <p:nvSpPr>
            <p:cNvPr id="22" name="Arrow: Pentagon 21">
              <a:extLst>
                <a:ext uri="{FF2B5EF4-FFF2-40B4-BE49-F238E27FC236}">
                  <a16:creationId xmlns:a16="http://schemas.microsoft.com/office/drawing/2014/main" id="{7C78C49F-D903-C2F7-0AC0-114D2147BF1C}"/>
                </a:ext>
              </a:extLst>
            </p:cNvPr>
            <p:cNvSpPr/>
            <p:nvPr/>
          </p:nvSpPr>
          <p:spPr>
            <a:xfrm>
              <a:off x="165824" y="104264"/>
              <a:ext cx="1593881" cy="323983"/>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24" name="Arrow: Chevron 23">
              <a:extLst>
                <a:ext uri="{FF2B5EF4-FFF2-40B4-BE49-F238E27FC236}">
                  <a16:creationId xmlns:a16="http://schemas.microsoft.com/office/drawing/2014/main" id="{A32D7A09-C1B7-444A-A9B3-833F4E48F588}"/>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25" name="Arrow: Chevron 24">
              <a:extLst>
                <a:ext uri="{FF2B5EF4-FFF2-40B4-BE49-F238E27FC236}">
                  <a16:creationId xmlns:a16="http://schemas.microsoft.com/office/drawing/2014/main" id="{7B0C1031-20E6-F486-2079-E1876F545AEC}"/>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28" name="Arrow: Chevron 27">
              <a:extLst>
                <a:ext uri="{FF2B5EF4-FFF2-40B4-BE49-F238E27FC236}">
                  <a16:creationId xmlns:a16="http://schemas.microsoft.com/office/drawing/2014/main" id="{D809C76E-29D3-200C-6E15-D713FEC19ED5}"/>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31" name="Arrow: Chevron 30">
              <a:extLst>
                <a:ext uri="{FF2B5EF4-FFF2-40B4-BE49-F238E27FC236}">
                  <a16:creationId xmlns:a16="http://schemas.microsoft.com/office/drawing/2014/main" id="{DD5AFD1A-F1A8-3070-4A05-7711D057C624}"/>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33" name="Arrow: Chevron 32">
              <a:extLst>
                <a:ext uri="{FF2B5EF4-FFF2-40B4-BE49-F238E27FC236}">
                  <a16:creationId xmlns:a16="http://schemas.microsoft.com/office/drawing/2014/main" id="{1B01822E-0C6F-5431-49AE-02929C1CD713}"/>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34" name="Arrow: Chevron 33">
              <a:extLst>
                <a:ext uri="{FF2B5EF4-FFF2-40B4-BE49-F238E27FC236}">
                  <a16:creationId xmlns:a16="http://schemas.microsoft.com/office/drawing/2014/main" id="{30111685-E10E-2D67-F70E-6339BEDE8613}"/>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Tree>
    <p:extLst>
      <p:ext uri="{BB962C8B-B14F-4D97-AF65-F5344CB8AC3E}">
        <p14:creationId xmlns:p14="http://schemas.microsoft.com/office/powerpoint/2010/main" val="299555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32"/>
                                        </p:tgtEl>
                                      </p:cBhvr>
                                    </p:cmd>
                                  </p:childTnLst>
                                </p:cTn>
                              </p:par>
                            </p:childTnLst>
                          </p:cTn>
                        </p:par>
                      </p:childTnLst>
                    </p:cTn>
                  </p:par>
                  <p:par>
                    <p:cTn id="15" fill="hold">
                      <p:stCondLst>
                        <p:cond delay="indefinite"/>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2"/>
                                        </p:tgtEl>
                                      </p:cBhvr>
                                    </p:cmd>
                                  </p:childTnLst>
                                  <p:subTnLst>
                                    <p:cmd type="evt" cmd="onstopaudio">
                                      <p:cBhvr>
                                        <p:cTn display="0" masterRel="sameClick">
                                          <p:stCondLst>
                                            <p:cond evt="begin" delay="0">
                                              <p:tn val="17"/>
                                            </p:cond>
                                          </p:stCondLst>
                                        </p:cTn>
                                        <p:tgtEl>
                                          <p:sldTgt/>
                                        </p:tgtEl>
                                      </p:cBhvr>
                                    </p:cmd>
                                  </p:sub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1" fill="hold"/>
                                        <p:tgtEl>
                                          <p:spTgt spid="19"/>
                                        </p:tgtEl>
                                      </p:cBhvr>
                                    </p:cmd>
                                  </p:childTnLst>
                                </p:cTn>
                              </p:par>
                            </p:childTnLst>
                          </p:cTn>
                        </p:par>
                      </p:childTnLst>
                    </p:cTn>
                  </p:par>
                  <p:par>
                    <p:cTn id="41" fill="hold">
                      <p:stCondLst>
                        <p:cond delay="indefinite"/>
                      </p:stCondLst>
                      <p:childTnLst>
                        <p:par>
                          <p:cTn id="42" fill="hold">
                            <p:stCondLst>
                              <p:cond delay="0"/>
                            </p:stCondLst>
                            <p:childTnLst>
                              <p:par>
                                <p:cTn id="43" presetID="2" presetClass="mediacall" presetSubtype="0" fill="hold" nodeType="clickEffect">
                                  <p:stCondLst>
                                    <p:cond delay="0"/>
                                  </p:stCondLst>
                                  <p:childTnLst>
                                    <p:cmd type="call" cmd="togglePause">
                                      <p:cBhvr>
                                        <p:cTn id="44" dur="1" fill="hold"/>
                                        <p:tgtEl>
                                          <p:spTgt spid="19"/>
                                        </p:tgtEl>
                                      </p:cBhvr>
                                    </p:cmd>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mediacall" presetSubtype="0" fill="hold" nodeType="clickEffect">
                                  <p:stCondLst>
                                    <p:cond delay="0"/>
                                  </p:stCondLst>
                                  <p:childTnLst>
                                    <p:cmd type="call" cmd="playFrom(0.0)">
                                      <p:cBhvr>
                                        <p:cTn id="64" dur="1" fill="hold"/>
                                        <p:tgtEl>
                                          <p:spTgt spid="23"/>
                                        </p:tgtEl>
                                      </p:cBhvr>
                                    </p:cmd>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2" presetClass="mediacall" presetSubtype="0" fill="hold" nodeType="withEffect">
                                  <p:stCondLst>
                                    <p:cond delay="0"/>
                                  </p:stCondLst>
                                  <p:childTnLst>
                                    <p:cmd type="call" cmd="togglePause">
                                      <p:cBhvr>
                                        <p:cTn id="70"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fill="hold" display="0">
                  <p:stCondLst>
                    <p:cond delay="indefinite"/>
                  </p:stCondLst>
                </p:cTn>
                <p:tgtEl>
                  <p:spTgt spid="32"/>
                </p:tgtEl>
              </p:cMediaNode>
            </p:video>
            <p:video>
              <p:cMediaNode vol="80000">
                <p:cTn id="72" fill="hold" display="0">
                  <p:stCondLst>
                    <p:cond delay="indefinite"/>
                  </p:stCondLst>
                </p:cTn>
                <p:tgtEl>
                  <p:spTgt spid="19"/>
                </p:tgtEl>
              </p:cMediaNode>
            </p:video>
            <p:video>
              <p:cMediaNode vol="80000">
                <p:cTn id="73" fill="hold" display="0">
                  <p:stCondLst>
                    <p:cond delay="indefinite"/>
                  </p:stCondLst>
                </p:cTn>
                <p:tgtEl>
                  <p:spTgt spid="23"/>
                </p:tgtEl>
              </p:cMediaNode>
            </p:video>
          </p:childTnLst>
        </p:cTn>
      </p:par>
    </p:tnLst>
    <p:bldLst>
      <p:bldP spid="29" grpId="0"/>
      <p:bldP spid="30" grpId="0"/>
      <p:bldP spid="35" grpId="0"/>
      <p:bldP spid="36" grpId="0"/>
      <p:bldP spid="37" grpId="0"/>
      <p:bldP spid="38" grpId="0"/>
      <p:bldP spid="2" grpId="0" animBg="1"/>
      <p:bldP spid="4" grpId="0" animBg="1"/>
      <p:bldP spid="14" grpId="0" animBg="1"/>
      <p:bldP spid="18" grpId="0" animBg="1"/>
      <p:bldP spid="21" grpId="0" animBg="1"/>
      <p:bldP spid="5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E7DBD62-4CA2-FE0C-04D6-04534691DA73}"/>
              </a:ext>
            </a:extLst>
          </p:cNvPr>
          <p:cNvGrpSpPr/>
          <p:nvPr/>
        </p:nvGrpSpPr>
        <p:grpSpPr>
          <a:xfrm>
            <a:off x="95202" y="104264"/>
            <a:ext cx="10596882" cy="1056806"/>
            <a:chOff x="95202" y="104264"/>
            <a:chExt cx="10596882" cy="1056806"/>
          </a:xfrm>
        </p:grpSpPr>
        <p:sp>
          <p:nvSpPr>
            <p:cNvPr id="7" name="TextBox 6">
              <a:extLst>
                <a:ext uri="{FF2B5EF4-FFF2-40B4-BE49-F238E27FC236}">
                  <a16:creationId xmlns:a16="http://schemas.microsoft.com/office/drawing/2014/main" id="{AE184D52-7545-107B-2FF1-9CE06EBC5547}"/>
                </a:ext>
              </a:extLst>
            </p:cNvPr>
            <p:cNvSpPr txBox="1"/>
            <p:nvPr/>
          </p:nvSpPr>
          <p:spPr>
            <a:xfrm>
              <a:off x="95202" y="391629"/>
              <a:ext cx="7424084" cy="769441"/>
            </a:xfrm>
            <a:prstGeom prst="rect">
              <a:avLst/>
            </a:prstGeom>
            <a:noFill/>
          </p:spPr>
          <p:txBody>
            <a:bodyPr wrap="none" rtlCol="0">
              <a:spAutoFit/>
            </a:bodyPr>
            <a:lstStyle/>
            <a:p>
              <a:r>
                <a:rPr lang="en-US" sz="2800" b="1" dirty="0">
                  <a:solidFill>
                    <a:srgbClr val="A100FF"/>
                  </a:solidFill>
                </a:rPr>
                <a:t>AR Platforms: Native AR v. WebAR v. AR Headset</a:t>
              </a:r>
            </a:p>
            <a:p>
              <a:r>
                <a:rPr lang="en-US" sz="1600" i="1" dirty="0">
                  <a:solidFill>
                    <a:prstClr val="black"/>
                  </a:solidFill>
                  <a:latin typeface="Calibri" panose="020F0502020204030204"/>
                </a:rPr>
                <a:t>Each platform has its own capabilities and limitations. </a:t>
              </a:r>
            </a:p>
          </p:txBody>
        </p:sp>
        <p:sp>
          <p:nvSpPr>
            <p:cNvPr id="8" name="Arrow: Pentagon 7">
              <a:extLst>
                <a:ext uri="{FF2B5EF4-FFF2-40B4-BE49-F238E27FC236}">
                  <a16:creationId xmlns:a16="http://schemas.microsoft.com/office/drawing/2014/main" id="{C54B07C4-88E4-F5ED-1D04-EFE999213D07}"/>
                </a:ext>
              </a:extLst>
            </p:cNvPr>
            <p:cNvSpPr/>
            <p:nvPr/>
          </p:nvSpPr>
          <p:spPr>
            <a:xfrm>
              <a:off x="165824" y="104264"/>
              <a:ext cx="1593881" cy="323983"/>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9" name="Arrow: Chevron 8">
              <a:extLst>
                <a:ext uri="{FF2B5EF4-FFF2-40B4-BE49-F238E27FC236}">
                  <a16:creationId xmlns:a16="http://schemas.microsoft.com/office/drawing/2014/main" id="{386E575C-8501-1E01-2687-1A409EDFE112}"/>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10" name="Arrow: Chevron 9">
              <a:extLst>
                <a:ext uri="{FF2B5EF4-FFF2-40B4-BE49-F238E27FC236}">
                  <a16:creationId xmlns:a16="http://schemas.microsoft.com/office/drawing/2014/main" id="{DCEC8E5E-B60A-F78E-37E6-BE4EB5286374}"/>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14" name="Arrow: Chevron 13">
              <a:extLst>
                <a:ext uri="{FF2B5EF4-FFF2-40B4-BE49-F238E27FC236}">
                  <a16:creationId xmlns:a16="http://schemas.microsoft.com/office/drawing/2014/main" id="{0DAAE961-D739-1219-75F3-904B86444991}"/>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16" name="Arrow: Chevron 15">
              <a:extLst>
                <a:ext uri="{FF2B5EF4-FFF2-40B4-BE49-F238E27FC236}">
                  <a16:creationId xmlns:a16="http://schemas.microsoft.com/office/drawing/2014/main" id="{C9828B3B-4968-1AF5-B239-155CA43D73AD}"/>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20" name="Arrow: Chevron 19">
              <a:extLst>
                <a:ext uri="{FF2B5EF4-FFF2-40B4-BE49-F238E27FC236}">
                  <a16:creationId xmlns:a16="http://schemas.microsoft.com/office/drawing/2014/main" id="{2038F2D5-5CB8-B893-4F04-6596258F79F3}"/>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23" name="Arrow: Chevron 22">
              <a:extLst>
                <a:ext uri="{FF2B5EF4-FFF2-40B4-BE49-F238E27FC236}">
                  <a16:creationId xmlns:a16="http://schemas.microsoft.com/office/drawing/2014/main" id="{8D49ECD1-B8E9-848C-179A-7EAD33BCD398}"/>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Tree>
    <p:extLst>
      <p:ext uri="{BB962C8B-B14F-4D97-AF65-F5344CB8AC3E}">
        <p14:creationId xmlns:p14="http://schemas.microsoft.com/office/powerpoint/2010/main" val="2950673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solidFill>
                        <a:schemeClr val="bg1"/>
                      </a:solidFill>
                    </a:rPr>
                    <a:t>&gt; Native AR apps: Downloaded to and installed on user device.</a:t>
                  </a:r>
                </a:p>
                <a:p>
                  <a:r>
                    <a:rPr lang="en-US" sz="1400" dirty="0">
                      <a:solidFill>
                        <a:schemeClr val="bg1"/>
                      </a:solidFill>
                    </a:rPr>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9720B98D-0335-402E-E287-D3C208A25CEB}"/>
              </a:ext>
            </a:extLst>
          </p:cNvPr>
          <p:cNvGrpSpPr/>
          <p:nvPr/>
        </p:nvGrpSpPr>
        <p:grpSpPr>
          <a:xfrm>
            <a:off x="95202" y="104264"/>
            <a:ext cx="10596882" cy="1056806"/>
            <a:chOff x="95202" y="104264"/>
            <a:chExt cx="10596882" cy="1056806"/>
          </a:xfrm>
        </p:grpSpPr>
        <p:sp>
          <p:nvSpPr>
            <p:cNvPr id="30" name="TextBox 29">
              <a:extLst>
                <a:ext uri="{FF2B5EF4-FFF2-40B4-BE49-F238E27FC236}">
                  <a16:creationId xmlns:a16="http://schemas.microsoft.com/office/drawing/2014/main" id="{405C46F1-1FAB-DF6B-D6EB-55B0110A0D2C}"/>
                </a:ext>
              </a:extLst>
            </p:cNvPr>
            <p:cNvSpPr txBox="1"/>
            <p:nvPr/>
          </p:nvSpPr>
          <p:spPr>
            <a:xfrm>
              <a:off x="95202" y="391629"/>
              <a:ext cx="7424084" cy="769441"/>
            </a:xfrm>
            <a:prstGeom prst="rect">
              <a:avLst/>
            </a:prstGeom>
            <a:noFill/>
          </p:spPr>
          <p:txBody>
            <a:bodyPr wrap="none" rtlCol="0">
              <a:spAutoFit/>
            </a:bodyPr>
            <a:lstStyle/>
            <a:p>
              <a:r>
                <a:rPr lang="en-US" sz="2800" b="1" dirty="0">
                  <a:solidFill>
                    <a:srgbClr val="A100FF"/>
                  </a:solidFill>
                </a:rPr>
                <a:t>AR Platforms: Native AR v. WebAR v. AR Headset</a:t>
              </a:r>
            </a:p>
            <a:p>
              <a:r>
                <a:rPr lang="en-US" sz="1600" i="1" dirty="0">
                  <a:solidFill>
                    <a:prstClr val="black"/>
                  </a:solidFill>
                  <a:latin typeface="Calibri" panose="020F0502020204030204"/>
                </a:rPr>
                <a:t>Each platform has its own capabilities and limitations. </a:t>
              </a:r>
            </a:p>
          </p:txBody>
        </p:sp>
        <p:sp>
          <p:nvSpPr>
            <p:cNvPr id="31" name="Arrow: Pentagon 30">
              <a:extLst>
                <a:ext uri="{FF2B5EF4-FFF2-40B4-BE49-F238E27FC236}">
                  <a16:creationId xmlns:a16="http://schemas.microsoft.com/office/drawing/2014/main" id="{1E141514-54E9-3C8B-1641-B38552AB1ED7}"/>
                </a:ext>
              </a:extLst>
            </p:cNvPr>
            <p:cNvSpPr/>
            <p:nvPr/>
          </p:nvSpPr>
          <p:spPr>
            <a:xfrm>
              <a:off x="165824" y="104264"/>
              <a:ext cx="1593881" cy="323983"/>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32" name="Arrow: Chevron 31">
              <a:extLst>
                <a:ext uri="{FF2B5EF4-FFF2-40B4-BE49-F238E27FC236}">
                  <a16:creationId xmlns:a16="http://schemas.microsoft.com/office/drawing/2014/main" id="{8C1D848A-5943-764C-C979-6F5E59F716BF}"/>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33" name="Arrow: Chevron 32">
              <a:extLst>
                <a:ext uri="{FF2B5EF4-FFF2-40B4-BE49-F238E27FC236}">
                  <a16:creationId xmlns:a16="http://schemas.microsoft.com/office/drawing/2014/main" id="{2E0E8B84-B47C-97E1-E886-BFE5B3D49DEF}"/>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34" name="Arrow: Chevron 33">
              <a:extLst>
                <a:ext uri="{FF2B5EF4-FFF2-40B4-BE49-F238E27FC236}">
                  <a16:creationId xmlns:a16="http://schemas.microsoft.com/office/drawing/2014/main" id="{4BFC5A13-8BA6-1BEC-5C33-E00895B2AA10}"/>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35" name="Arrow: Chevron 34">
              <a:extLst>
                <a:ext uri="{FF2B5EF4-FFF2-40B4-BE49-F238E27FC236}">
                  <a16:creationId xmlns:a16="http://schemas.microsoft.com/office/drawing/2014/main" id="{49CFCE48-E93A-FF8C-AF2D-546F81C050ED}"/>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36" name="Arrow: Chevron 35">
              <a:extLst>
                <a:ext uri="{FF2B5EF4-FFF2-40B4-BE49-F238E27FC236}">
                  <a16:creationId xmlns:a16="http://schemas.microsoft.com/office/drawing/2014/main" id="{DEB57BC9-FBD2-FDEC-ED8D-2F13F61AE447}"/>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37" name="Arrow: Chevron 36">
              <a:extLst>
                <a:ext uri="{FF2B5EF4-FFF2-40B4-BE49-F238E27FC236}">
                  <a16:creationId xmlns:a16="http://schemas.microsoft.com/office/drawing/2014/main" id="{C4729CB4-71F9-2594-4B58-D637AC408673}"/>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Tree>
    <p:extLst>
      <p:ext uri="{BB962C8B-B14F-4D97-AF65-F5344CB8AC3E}">
        <p14:creationId xmlns:p14="http://schemas.microsoft.com/office/powerpoint/2010/main" val="1719852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grpSp>
        <p:nvGrpSpPr>
          <p:cNvPr id="26" name="Group 25">
            <a:extLst>
              <a:ext uri="{FF2B5EF4-FFF2-40B4-BE49-F238E27FC236}">
                <a16:creationId xmlns:a16="http://schemas.microsoft.com/office/drawing/2014/main" id="{C72DE707-48E2-EDF4-B208-8EF9F730A77F}"/>
              </a:ext>
            </a:extLst>
          </p:cNvPr>
          <p:cNvGrpSpPr/>
          <p:nvPr/>
        </p:nvGrpSpPr>
        <p:grpSpPr>
          <a:xfrm>
            <a:off x="884409" y="1320597"/>
            <a:ext cx="10457617" cy="4754665"/>
            <a:chOff x="802991" y="1305894"/>
            <a:chExt cx="10457617"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802991" y="1319770"/>
              <a:ext cx="4946456" cy="4740789"/>
              <a:chOff x="802991" y="1319770"/>
              <a:chExt cx="4946456"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Colleagues collaborate remotely via video call </a:t>
                </a:r>
              </a:p>
              <a:p>
                <a:pPr algn="ctr"/>
                <a:r>
                  <a:rPr lang="en-US" sz="1400" i="1" dirty="0">
                    <a:solidFill>
                      <a:schemeClr val="bg1"/>
                    </a:solidFill>
                  </a:rPr>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4DCA5C2A-0AE7-406E-0298-C3D282C503BA}"/>
              </a:ext>
            </a:extLst>
          </p:cNvPr>
          <p:cNvGrpSpPr/>
          <p:nvPr/>
        </p:nvGrpSpPr>
        <p:grpSpPr>
          <a:xfrm>
            <a:off x="95202" y="104264"/>
            <a:ext cx="10596882" cy="1056806"/>
            <a:chOff x="95202" y="104264"/>
            <a:chExt cx="10596882" cy="1056806"/>
          </a:xfrm>
        </p:grpSpPr>
        <p:sp>
          <p:nvSpPr>
            <p:cNvPr id="40" name="TextBox 39">
              <a:extLst>
                <a:ext uri="{FF2B5EF4-FFF2-40B4-BE49-F238E27FC236}">
                  <a16:creationId xmlns:a16="http://schemas.microsoft.com/office/drawing/2014/main" id="{CA658D61-01BB-7941-0708-0D48D59611D5}"/>
                </a:ext>
              </a:extLst>
            </p:cNvPr>
            <p:cNvSpPr txBox="1"/>
            <p:nvPr/>
          </p:nvSpPr>
          <p:spPr>
            <a:xfrm>
              <a:off x="95202" y="391629"/>
              <a:ext cx="7424084" cy="769441"/>
            </a:xfrm>
            <a:prstGeom prst="rect">
              <a:avLst/>
            </a:prstGeom>
            <a:noFill/>
          </p:spPr>
          <p:txBody>
            <a:bodyPr wrap="none" rtlCol="0">
              <a:spAutoFit/>
            </a:bodyPr>
            <a:lstStyle/>
            <a:p>
              <a:r>
                <a:rPr lang="en-US" sz="2800" b="1" dirty="0">
                  <a:solidFill>
                    <a:srgbClr val="A100FF"/>
                  </a:solidFill>
                </a:rPr>
                <a:t>AR Platforms: Native AR v. WebAR v. AR Headset</a:t>
              </a:r>
            </a:p>
            <a:p>
              <a:r>
                <a:rPr lang="en-US" sz="1600" i="1" dirty="0">
                  <a:solidFill>
                    <a:prstClr val="black"/>
                  </a:solidFill>
                  <a:latin typeface="Calibri" panose="020F0502020204030204"/>
                </a:rPr>
                <a:t>Each platform has its own capabilities and limitations. </a:t>
              </a:r>
            </a:p>
          </p:txBody>
        </p:sp>
        <p:sp>
          <p:nvSpPr>
            <p:cNvPr id="41" name="Arrow: Pentagon 40">
              <a:extLst>
                <a:ext uri="{FF2B5EF4-FFF2-40B4-BE49-F238E27FC236}">
                  <a16:creationId xmlns:a16="http://schemas.microsoft.com/office/drawing/2014/main" id="{90EB8BA2-F2BB-EC0B-21F8-2DF91995E40E}"/>
                </a:ext>
              </a:extLst>
            </p:cNvPr>
            <p:cNvSpPr/>
            <p:nvPr/>
          </p:nvSpPr>
          <p:spPr>
            <a:xfrm>
              <a:off x="165824" y="104264"/>
              <a:ext cx="1593881" cy="323983"/>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42" name="Arrow: Chevron 41">
              <a:extLst>
                <a:ext uri="{FF2B5EF4-FFF2-40B4-BE49-F238E27FC236}">
                  <a16:creationId xmlns:a16="http://schemas.microsoft.com/office/drawing/2014/main" id="{62F87563-3ADD-3B33-E9E3-9E81DE41CED3}"/>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43" name="Arrow: Chevron 42">
              <a:extLst>
                <a:ext uri="{FF2B5EF4-FFF2-40B4-BE49-F238E27FC236}">
                  <a16:creationId xmlns:a16="http://schemas.microsoft.com/office/drawing/2014/main" id="{A16BDA3E-2954-F1C3-8853-C04B914419CC}"/>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44" name="Arrow: Chevron 43">
              <a:extLst>
                <a:ext uri="{FF2B5EF4-FFF2-40B4-BE49-F238E27FC236}">
                  <a16:creationId xmlns:a16="http://schemas.microsoft.com/office/drawing/2014/main" id="{0358BBC9-06C4-A2B7-D1B0-300A8268F5A2}"/>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45" name="Arrow: Chevron 44">
              <a:extLst>
                <a:ext uri="{FF2B5EF4-FFF2-40B4-BE49-F238E27FC236}">
                  <a16:creationId xmlns:a16="http://schemas.microsoft.com/office/drawing/2014/main" id="{BC7A97A9-3756-7C0D-9D9B-BD2EE7389E23}"/>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46" name="Arrow: Chevron 45">
              <a:extLst>
                <a:ext uri="{FF2B5EF4-FFF2-40B4-BE49-F238E27FC236}">
                  <a16:creationId xmlns:a16="http://schemas.microsoft.com/office/drawing/2014/main" id="{BA331ECC-AE9C-8137-3220-A5005BD0898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47" name="Arrow: Chevron 46">
              <a:extLst>
                <a:ext uri="{FF2B5EF4-FFF2-40B4-BE49-F238E27FC236}">
                  <a16:creationId xmlns:a16="http://schemas.microsoft.com/office/drawing/2014/main" id="{A6766A9F-D541-E9B0-EDFE-9B7EA06C376B}"/>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4" name="TextBox 3">
            <a:extLst>
              <a:ext uri="{FF2B5EF4-FFF2-40B4-BE49-F238E27FC236}">
                <a16:creationId xmlns:a16="http://schemas.microsoft.com/office/drawing/2014/main" id="{9E95085E-4106-D1C3-A408-8190107E4714}"/>
              </a:ext>
            </a:extLst>
          </p:cNvPr>
          <p:cNvSpPr txBox="1"/>
          <p:nvPr/>
        </p:nvSpPr>
        <p:spPr>
          <a:xfrm>
            <a:off x="849975" y="1398500"/>
            <a:ext cx="4946456" cy="400110"/>
          </a:xfrm>
          <a:prstGeom prst="rect">
            <a:avLst/>
          </a:prstGeom>
          <a:noFill/>
        </p:spPr>
        <p:txBody>
          <a:bodyPr wrap="square" rtlCol="0">
            <a:spAutoFit/>
          </a:bodyPr>
          <a:lstStyle/>
          <a:p>
            <a:pPr algn="ctr"/>
            <a:r>
              <a:rPr lang="en-US" sz="2000" b="1" dirty="0"/>
              <a:t>Native AR + WebAR</a:t>
            </a:r>
          </a:p>
        </p:txBody>
      </p:sp>
    </p:spTree>
    <p:extLst>
      <p:ext uri="{BB962C8B-B14F-4D97-AF65-F5344CB8AC3E}">
        <p14:creationId xmlns:p14="http://schemas.microsoft.com/office/powerpoint/2010/main" val="1319868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2DA87CE8-8ACB-88ED-183F-C825127847E0}"/>
              </a:ext>
            </a:extLst>
          </p:cNvPr>
          <p:cNvGrpSpPr/>
          <p:nvPr/>
        </p:nvGrpSpPr>
        <p:grpSpPr>
          <a:xfrm>
            <a:off x="95202" y="104264"/>
            <a:ext cx="10596882" cy="1056806"/>
            <a:chOff x="95202" y="104264"/>
            <a:chExt cx="10596882" cy="1056806"/>
          </a:xfrm>
        </p:grpSpPr>
        <p:sp>
          <p:nvSpPr>
            <p:cNvPr id="7" name="TextBox 6">
              <a:extLst>
                <a:ext uri="{FF2B5EF4-FFF2-40B4-BE49-F238E27FC236}">
                  <a16:creationId xmlns:a16="http://schemas.microsoft.com/office/drawing/2014/main" id="{855B2EFF-F371-C84A-3BF7-C8CF2025CE4A}"/>
                </a:ext>
              </a:extLst>
            </p:cNvPr>
            <p:cNvSpPr txBox="1"/>
            <p:nvPr/>
          </p:nvSpPr>
          <p:spPr>
            <a:xfrm>
              <a:off x="95202" y="391629"/>
              <a:ext cx="8413457" cy="769441"/>
            </a:xfrm>
            <a:prstGeom prst="rect">
              <a:avLst/>
            </a:prstGeom>
            <a:noFill/>
          </p:spPr>
          <p:txBody>
            <a:bodyPr wrap="none" rtlCol="0">
              <a:spAutoFit/>
            </a:bodyPr>
            <a:lstStyle/>
            <a:p>
              <a:r>
                <a:rPr lang="en-US" sz="2800" b="1" dirty="0">
                  <a:solidFill>
                    <a:srgbClr val="A100FF"/>
                  </a:solidFill>
                </a:rPr>
                <a:t>Existing Literature on AR Implementation Methodology</a:t>
              </a:r>
            </a:p>
            <a:p>
              <a:r>
                <a:rPr lang="en-US" sz="1600" i="1" dirty="0">
                  <a:solidFill>
                    <a:prstClr val="black"/>
                  </a:solidFill>
                  <a:latin typeface="Calibri" panose="020F0502020204030204"/>
                </a:rPr>
                <a:t>Three papers were selected. </a:t>
              </a:r>
            </a:p>
          </p:txBody>
        </p:sp>
        <p:sp>
          <p:nvSpPr>
            <p:cNvPr id="19" name="Arrow: Pentagon 18">
              <a:extLst>
                <a:ext uri="{FF2B5EF4-FFF2-40B4-BE49-F238E27FC236}">
                  <a16:creationId xmlns:a16="http://schemas.microsoft.com/office/drawing/2014/main" id="{4E863B91-0B19-8450-D7B9-B6CC75BE0998}"/>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20" name="Arrow: Chevron 19">
              <a:extLst>
                <a:ext uri="{FF2B5EF4-FFF2-40B4-BE49-F238E27FC236}">
                  <a16:creationId xmlns:a16="http://schemas.microsoft.com/office/drawing/2014/main" id="{51DEACD4-2C75-2839-8CCE-57AA9B4BD3A2}"/>
                </a:ext>
              </a:extLst>
            </p:cNvPr>
            <p:cNvSpPr/>
            <p:nvPr/>
          </p:nvSpPr>
          <p:spPr>
            <a:xfrm>
              <a:off x="164790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Literature Review</a:t>
              </a:r>
            </a:p>
          </p:txBody>
        </p:sp>
        <p:sp>
          <p:nvSpPr>
            <p:cNvPr id="21" name="Arrow: Chevron 20">
              <a:extLst>
                <a:ext uri="{FF2B5EF4-FFF2-40B4-BE49-F238E27FC236}">
                  <a16:creationId xmlns:a16="http://schemas.microsoft.com/office/drawing/2014/main" id="{62FD8C43-EA7B-220E-0427-1962D839BB3A}"/>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22" name="Arrow: Chevron 21">
              <a:extLst>
                <a:ext uri="{FF2B5EF4-FFF2-40B4-BE49-F238E27FC236}">
                  <a16:creationId xmlns:a16="http://schemas.microsoft.com/office/drawing/2014/main" id="{E01BC554-C52A-C45D-A2A8-95B446831496}"/>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23" name="Arrow: Chevron 22">
              <a:extLst>
                <a:ext uri="{FF2B5EF4-FFF2-40B4-BE49-F238E27FC236}">
                  <a16:creationId xmlns:a16="http://schemas.microsoft.com/office/drawing/2014/main" id="{1FE420B8-3707-62DA-6E1E-C08AE2A61DE2}"/>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24" name="Arrow: Chevron 23">
              <a:extLst>
                <a:ext uri="{FF2B5EF4-FFF2-40B4-BE49-F238E27FC236}">
                  <a16:creationId xmlns:a16="http://schemas.microsoft.com/office/drawing/2014/main" id="{A008320C-CA92-2916-02F5-76234702A9B6}"/>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26" name="Arrow: Chevron 25">
              <a:extLst>
                <a:ext uri="{FF2B5EF4-FFF2-40B4-BE49-F238E27FC236}">
                  <a16:creationId xmlns:a16="http://schemas.microsoft.com/office/drawing/2014/main" id="{BFF44EA9-39D8-F418-9471-71DB3A7DB38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282DDEF1-79D4-B394-AA63-0A4FCCC07DF0}"/>
              </a:ext>
            </a:extLst>
          </p:cNvPr>
          <p:cNvSpPr/>
          <p:nvPr/>
        </p:nvSpPr>
        <p:spPr>
          <a:xfrm>
            <a:off x="591402" y="1770789"/>
            <a:ext cx="4212000"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Paper: S</a:t>
            </a:r>
            <a:r>
              <a:rPr kumimoji="0" lang="en-US" sz="1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trategies for the successful implementation of augmented reality (Berman et al.)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Rectangle: Rounded Corners 11">
            <a:extLst>
              <a:ext uri="{FF2B5EF4-FFF2-40B4-BE49-F238E27FC236}">
                <a16:creationId xmlns:a16="http://schemas.microsoft.com/office/drawing/2014/main" id="{3988B268-8CF6-390C-3384-98B0C2D84A3D}"/>
              </a:ext>
            </a:extLst>
          </p:cNvPr>
          <p:cNvSpPr/>
          <p:nvPr/>
        </p:nvSpPr>
        <p:spPr>
          <a:xfrm>
            <a:off x="591402" y="3188012"/>
            <a:ext cx="4212000"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Paper: </a:t>
            </a:r>
            <a:r>
              <a:rPr lang="en-US" sz="1800" dirty="0">
                <a:solidFill>
                  <a:schemeClr val="tx1"/>
                </a:solidFill>
                <a:effectLst/>
                <a:ea typeface="Arial" panose="020B0604020202020204" pitchFamily="34" charset="0"/>
              </a:rPr>
              <a:t>Evaluating human factors in augmented reality systems (Livingston.)</a:t>
            </a:r>
          </a:p>
        </p:txBody>
      </p:sp>
      <p:sp>
        <p:nvSpPr>
          <p:cNvPr id="13" name="Rectangle: Rounded Corners 12">
            <a:extLst>
              <a:ext uri="{FF2B5EF4-FFF2-40B4-BE49-F238E27FC236}">
                <a16:creationId xmlns:a16="http://schemas.microsoft.com/office/drawing/2014/main" id="{2B451063-5A03-D2D8-C522-839F6ADDADFD}"/>
              </a:ext>
            </a:extLst>
          </p:cNvPr>
          <p:cNvSpPr/>
          <p:nvPr/>
        </p:nvSpPr>
        <p:spPr>
          <a:xfrm>
            <a:off x="591402" y="4605234"/>
            <a:ext cx="4212000"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Paper: </a:t>
            </a:r>
            <a:r>
              <a:rPr lang="en-US" sz="1800" dirty="0">
                <a:solidFill>
                  <a:schemeClr val="tx1"/>
                </a:solidFill>
                <a:effectLst/>
                <a:ea typeface="Arial" panose="020B0604020202020204" pitchFamily="34" charset="0"/>
              </a:rPr>
              <a:t>A Review and Implementation Framework of Industrial Augmented Reality (</a:t>
            </a:r>
            <a:r>
              <a:rPr lang="en-US" sz="1800" dirty="0" err="1">
                <a:solidFill>
                  <a:schemeClr val="tx1"/>
                </a:solidFill>
                <a:effectLst/>
                <a:ea typeface="Arial" panose="020B0604020202020204" pitchFamily="34" charset="0"/>
              </a:rPr>
              <a:t>Mühlan</a:t>
            </a:r>
            <a:r>
              <a:rPr lang="en-US" dirty="0">
                <a:solidFill>
                  <a:schemeClr val="tx1"/>
                </a:solidFill>
                <a:ea typeface="Arial" panose="020B0604020202020204" pitchFamily="34" charset="0"/>
              </a:rPr>
              <a:t> et al.)</a:t>
            </a:r>
            <a:endParaRPr lang="en-US" dirty="0">
              <a:solidFill>
                <a:schemeClr val="tx1"/>
              </a:solidFill>
            </a:endParaRPr>
          </a:p>
        </p:txBody>
      </p:sp>
    </p:spTree>
    <p:extLst>
      <p:ext uri="{BB962C8B-B14F-4D97-AF65-F5344CB8AC3E}">
        <p14:creationId xmlns:p14="http://schemas.microsoft.com/office/powerpoint/2010/main" val="1982033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DDBF36B4-590A-4664-A1F9-7124281483F3}"/>
              </a:ext>
            </a:extLst>
          </p:cNvPr>
          <p:cNvSpPr/>
          <p:nvPr/>
        </p:nvSpPr>
        <p:spPr>
          <a:xfrm>
            <a:off x="5527343" y="1266776"/>
            <a:ext cx="6033993" cy="4676632"/>
          </a:xfrm>
          <a:prstGeom prst="roundRect">
            <a:avLst>
              <a:gd name="adj" fmla="val 3340"/>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2DA87CE8-8ACB-88ED-183F-C825127847E0}"/>
              </a:ext>
            </a:extLst>
          </p:cNvPr>
          <p:cNvGrpSpPr/>
          <p:nvPr/>
        </p:nvGrpSpPr>
        <p:grpSpPr>
          <a:xfrm>
            <a:off x="95202" y="104264"/>
            <a:ext cx="10596882" cy="1056806"/>
            <a:chOff x="95202" y="104264"/>
            <a:chExt cx="10596882" cy="1056806"/>
          </a:xfrm>
        </p:grpSpPr>
        <p:sp>
          <p:nvSpPr>
            <p:cNvPr id="7" name="TextBox 6">
              <a:extLst>
                <a:ext uri="{FF2B5EF4-FFF2-40B4-BE49-F238E27FC236}">
                  <a16:creationId xmlns:a16="http://schemas.microsoft.com/office/drawing/2014/main" id="{855B2EFF-F371-C84A-3BF7-C8CF2025CE4A}"/>
                </a:ext>
              </a:extLst>
            </p:cNvPr>
            <p:cNvSpPr txBox="1"/>
            <p:nvPr/>
          </p:nvSpPr>
          <p:spPr>
            <a:xfrm>
              <a:off x="95202" y="391629"/>
              <a:ext cx="8413457" cy="769441"/>
            </a:xfrm>
            <a:prstGeom prst="rect">
              <a:avLst/>
            </a:prstGeom>
            <a:noFill/>
          </p:spPr>
          <p:txBody>
            <a:bodyPr wrap="none" rtlCol="0">
              <a:spAutoFit/>
            </a:bodyPr>
            <a:lstStyle/>
            <a:p>
              <a:r>
                <a:rPr lang="en-US" sz="2800" b="1" dirty="0">
                  <a:solidFill>
                    <a:srgbClr val="A100FF"/>
                  </a:solidFill>
                </a:rPr>
                <a:t>Existing Literature on AR Implementation Methodology</a:t>
              </a:r>
            </a:p>
            <a:p>
              <a:r>
                <a:rPr lang="en-US" sz="1600" i="1" dirty="0">
                  <a:solidFill>
                    <a:prstClr val="black"/>
                  </a:solidFill>
                  <a:latin typeface="Calibri" panose="020F0502020204030204"/>
                </a:rPr>
                <a:t>Three papers were selected.</a:t>
              </a:r>
            </a:p>
          </p:txBody>
        </p:sp>
        <p:sp>
          <p:nvSpPr>
            <p:cNvPr id="19" name="Arrow: Pentagon 18">
              <a:extLst>
                <a:ext uri="{FF2B5EF4-FFF2-40B4-BE49-F238E27FC236}">
                  <a16:creationId xmlns:a16="http://schemas.microsoft.com/office/drawing/2014/main" id="{4E863B91-0B19-8450-D7B9-B6CC75BE0998}"/>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20" name="Arrow: Chevron 19">
              <a:extLst>
                <a:ext uri="{FF2B5EF4-FFF2-40B4-BE49-F238E27FC236}">
                  <a16:creationId xmlns:a16="http://schemas.microsoft.com/office/drawing/2014/main" id="{51DEACD4-2C75-2839-8CCE-57AA9B4BD3A2}"/>
                </a:ext>
              </a:extLst>
            </p:cNvPr>
            <p:cNvSpPr/>
            <p:nvPr/>
          </p:nvSpPr>
          <p:spPr>
            <a:xfrm>
              <a:off x="164790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Literature Review</a:t>
              </a:r>
            </a:p>
          </p:txBody>
        </p:sp>
        <p:sp>
          <p:nvSpPr>
            <p:cNvPr id="21" name="Arrow: Chevron 20">
              <a:extLst>
                <a:ext uri="{FF2B5EF4-FFF2-40B4-BE49-F238E27FC236}">
                  <a16:creationId xmlns:a16="http://schemas.microsoft.com/office/drawing/2014/main" id="{62FD8C43-EA7B-220E-0427-1962D839BB3A}"/>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22" name="Arrow: Chevron 21">
              <a:extLst>
                <a:ext uri="{FF2B5EF4-FFF2-40B4-BE49-F238E27FC236}">
                  <a16:creationId xmlns:a16="http://schemas.microsoft.com/office/drawing/2014/main" id="{E01BC554-C52A-C45D-A2A8-95B446831496}"/>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23" name="Arrow: Chevron 22">
              <a:extLst>
                <a:ext uri="{FF2B5EF4-FFF2-40B4-BE49-F238E27FC236}">
                  <a16:creationId xmlns:a16="http://schemas.microsoft.com/office/drawing/2014/main" id="{1FE420B8-3707-62DA-6E1E-C08AE2A61DE2}"/>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24" name="Arrow: Chevron 23">
              <a:extLst>
                <a:ext uri="{FF2B5EF4-FFF2-40B4-BE49-F238E27FC236}">
                  <a16:creationId xmlns:a16="http://schemas.microsoft.com/office/drawing/2014/main" id="{A008320C-CA92-2916-02F5-76234702A9B6}"/>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26" name="Arrow: Chevron 25">
              <a:extLst>
                <a:ext uri="{FF2B5EF4-FFF2-40B4-BE49-F238E27FC236}">
                  <a16:creationId xmlns:a16="http://schemas.microsoft.com/office/drawing/2014/main" id="{BFF44EA9-39D8-F418-9471-71DB3A7DB38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pic>
        <p:nvPicPr>
          <p:cNvPr id="28" name="Picture 27" descr="A picture containing text, device&#10;&#10;Description automatically generated">
            <a:extLst>
              <a:ext uri="{FF2B5EF4-FFF2-40B4-BE49-F238E27FC236}">
                <a16:creationId xmlns:a16="http://schemas.microsoft.com/office/drawing/2014/main" id="{78D23582-3B17-F7EB-9F10-AC078DF094DF}"/>
              </a:ext>
            </a:extLst>
          </p:cNvPr>
          <p:cNvPicPr>
            <a:picLocks noChangeAspect="1"/>
          </p:cNvPicPr>
          <p:nvPr/>
        </p:nvPicPr>
        <p:blipFill>
          <a:blip r:embed="rId4"/>
          <a:stretch>
            <a:fillRect/>
          </a:stretch>
        </p:blipFill>
        <p:spPr>
          <a:xfrm>
            <a:off x="6386571" y="1701421"/>
            <a:ext cx="4244175" cy="3807342"/>
          </a:xfrm>
          <a:prstGeom prst="rect">
            <a:avLst/>
          </a:prstGeom>
        </p:spPr>
      </p:pic>
      <p:sp>
        <p:nvSpPr>
          <p:cNvPr id="11" name="Rectangle: Rounded Corners 10">
            <a:extLst>
              <a:ext uri="{FF2B5EF4-FFF2-40B4-BE49-F238E27FC236}">
                <a16:creationId xmlns:a16="http://schemas.microsoft.com/office/drawing/2014/main" id="{282DDEF1-79D4-B394-AA63-0A4FCCC07DF0}"/>
              </a:ext>
            </a:extLst>
          </p:cNvPr>
          <p:cNvSpPr/>
          <p:nvPr/>
        </p:nvSpPr>
        <p:spPr>
          <a:xfrm>
            <a:off x="591402" y="1770789"/>
            <a:ext cx="4212000" cy="9432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Paper: S</a:t>
            </a:r>
            <a:r>
              <a:rPr kumimoji="0" lang="en-US" sz="1800" b="0" i="0" u="none" strike="noStrike" kern="1200" cap="none" spc="0" normalizeH="0" baseline="0" noProof="0" dirty="0">
                <a:ln>
                  <a:noFill/>
                </a:ln>
                <a:solidFill>
                  <a:schemeClr val="bg1"/>
                </a:solidFill>
                <a:effectLst/>
                <a:uLnTx/>
                <a:uFillTx/>
                <a:latin typeface="Calibri" panose="020F0502020204030204"/>
                <a:ea typeface="Arial" panose="020B0604020202020204" pitchFamily="34" charset="0"/>
                <a:cs typeface="+mn-cs"/>
              </a:rPr>
              <a:t>trategies for the successful implementation of augmented reality (Berman et al.)</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12" name="Rectangle: Rounded Corners 11">
            <a:extLst>
              <a:ext uri="{FF2B5EF4-FFF2-40B4-BE49-F238E27FC236}">
                <a16:creationId xmlns:a16="http://schemas.microsoft.com/office/drawing/2014/main" id="{3988B268-8CF6-390C-3384-98B0C2D84A3D}"/>
              </a:ext>
            </a:extLst>
          </p:cNvPr>
          <p:cNvSpPr/>
          <p:nvPr/>
        </p:nvSpPr>
        <p:spPr>
          <a:xfrm>
            <a:off x="591402" y="3188012"/>
            <a:ext cx="4212000"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Paper: </a:t>
            </a:r>
            <a:r>
              <a:rPr lang="en-US" sz="1800" dirty="0">
                <a:solidFill>
                  <a:schemeClr val="tx1"/>
                </a:solidFill>
                <a:effectLst/>
                <a:ea typeface="Arial" panose="020B0604020202020204" pitchFamily="34" charset="0"/>
              </a:rPr>
              <a:t>Evaluating human factors in augmented reality systems (Livingston.)</a:t>
            </a:r>
          </a:p>
        </p:txBody>
      </p:sp>
      <p:sp>
        <p:nvSpPr>
          <p:cNvPr id="13" name="Rectangle: Rounded Corners 12">
            <a:extLst>
              <a:ext uri="{FF2B5EF4-FFF2-40B4-BE49-F238E27FC236}">
                <a16:creationId xmlns:a16="http://schemas.microsoft.com/office/drawing/2014/main" id="{2B451063-5A03-D2D8-C522-839F6ADDADFD}"/>
              </a:ext>
            </a:extLst>
          </p:cNvPr>
          <p:cNvSpPr/>
          <p:nvPr/>
        </p:nvSpPr>
        <p:spPr>
          <a:xfrm>
            <a:off x="591402" y="4605234"/>
            <a:ext cx="4212000"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Paper: </a:t>
            </a:r>
            <a:r>
              <a:rPr lang="en-US" sz="1800" dirty="0">
                <a:solidFill>
                  <a:schemeClr val="tx1"/>
                </a:solidFill>
                <a:effectLst/>
                <a:ea typeface="Arial" panose="020B0604020202020204" pitchFamily="34" charset="0"/>
              </a:rPr>
              <a:t>A Review and Implementation Framework of Industrial Augmented Reality (</a:t>
            </a:r>
            <a:r>
              <a:rPr lang="en-US" sz="1800" dirty="0" err="1">
                <a:solidFill>
                  <a:schemeClr val="tx1"/>
                </a:solidFill>
                <a:effectLst/>
                <a:ea typeface="Arial" panose="020B0604020202020204" pitchFamily="34" charset="0"/>
              </a:rPr>
              <a:t>Mühlan</a:t>
            </a:r>
            <a:r>
              <a:rPr lang="en-US" dirty="0">
                <a:solidFill>
                  <a:schemeClr val="tx1"/>
                </a:solidFill>
                <a:ea typeface="Arial" panose="020B0604020202020204" pitchFamily="34" charset="0"/>
              </a:rPr>
              <a:t> et al.)</a:t>
            </a:r>
            <a:endParaRPr lang="en-US" dirty="0">
              <a:solidFill>
                <a:schemeClr val="tx1"/>
              </a:solidFill>
            </a:endParaRPr>
          </a:p>
        </p:txBody>
      </p:sp>
      <p:cxnSp>
        <p:nvCxnSpPr>
          <p:cNvPr id="18" name="Straight Connector 17">
            <a:extLst>
              <a:ext uri="{FF2B5EF4-FFF2-40B4-BE49-F238E27FC236}">
                <a16:creationId xmlns:a16="http://schemas.microsoft.com/office/drawing/2014/main" id="{F09DC7BC-F1C5-7A0E-3040-075212F140B8}"/>
              </a:ext>
            </a:extLst>
          </p:cNvPr>
          <p:cNvCxnSpPr>
            <a:cxnSpLocks/>
          </p:cNvCxnSpPr>
          <p:nvPr/>
        </p:nvCxnSpPr>
        <p:spPr>
          <a:xfrm>
            <a:off x="4803402" y="2242389"/>
            <a:ext cx="720000" cy="0"/>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17BF3F7-6B81-D328-FC3D-6DBF8742E424}"/>
              </a:ext>
            </a:extLst>
          </p:cNvPr>
          <p:cNvSpPr/>
          <p:nvPr/>
        </p:nvSpPr>
        <p:spPr>
          <a:xfrm>
            <a:off x="6438326" y="4063190"/>
            <a:ext cx="1087344" cy="956821"/>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11E9FD-2444-E303-0678-F108E391CD8D}"/>
              </a:ext>
            </a:extLst>
          </p:cNvPr>
          <p:cNvSpPr/>
          <p:nvPr/>
        </p:nvSpPr>
        <p:spPr>
          <a:xfrm>
            <a:off x="9465025" y="4063189"/>
            <a:ext cx="1087344" cy="956821"/>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05149A9-886F-7CBB-1AE7-28D3CF1924D4}"/>
              </a:ext>
            </a:extLst>
          </p:cNvPr>
          <p:cNvGrpSpPr/>
          <p:nvPr/>
        </p:nvGrpSpPr>
        <p:grpSpPr>
          <a:xfrm>
            <a:off x="5398214" y="1055504"/>
            <a:ext cx="3085406" cy="1759520"/>
            <a:chOff x="5398214" y="1055504"/>
            <a:chExt cx="3085406" cy="1759520"/>
          </a:xfrm>
        </p:grpSpPr>
        <p:pic>
          <p:nvPicPr>
            <p:cNvPr id="35" name="Picture 34">
              <a:extLst>
                <a:ext uri="{FF2B5EF4-FFF2-40B4-BE49-F238E27FC236}">
                  <a16:creationId xmlns:a16="http://schemas.microsoft.com/office/drawing/2014/main" id="{67517A0C-61B0-E1B3-0268-C0BB16EA200E}"/>
                </a:ext>
              </a:extLst>
            </p:cNvPr>
            <p:cNvPicPr>
              <a:picLocks noChangeAspect="1"/>
            </p:cNvPicPr>
            <p:nvPr/>
          </p:nvPicPr>
          <p:blipFill>
            <a:blip r:embed="rId5"/>
            <a:stretch>
              <a:fillRect/>
            </a:stretch>
          </p:blipFill>
          <p:spPr>
            <a:xfrm>
              <a:off x="5398214" y="1055504"/>
              <a:ext cx="1918416" cy="1532463"/>
            </a:xfrm>
            <a:prstGeom prst="rect">
              <a:avLst/>
            </a:prstGeom>
          </p:spPr>
        </p:pic>
        <p:sp>
          <p:nvSpPr>
            <p:cNvPr id="36" name="Rectangle 35">
              <a:extLst>
                <a:ext uri="{FF2B5EF4-FFF2-40B4-BE49-F238E27FC236}">
                  <a16:creationId xmlns:a16="http://schemas.microsoft.com/office/drawing/2014/main" id="{070AC3E2-09DB-4280-B97B-C17C13B01555}"/>
                </a:ext>
              </a:extLst>
            </p:cNvPr>
            <p:cNvSpPr/>
            <p:nvPr/>
          </p:nvSpPr>
          <p:spPr>
            <a:xfrm>
              <a:off x="7396276" y="1858203"/>
              <a:ext cx="1087344" cy="956821"/>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672EB04E-D28A-CFB9-85A3-98E89FA7C137}"/>
              </a:ext>
            </a:extLst>
          </p:cNvPr>
          <p:cNvSpPr txBox="1"/>
          <p:nvPr/>
        </p:nvSpPr>
        <p:spPr>
          <a:xfrm>
            <a:off x="5428955" y="6570665"/>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6"/>
              </a:rPr>
              <a:t>https://www.drip.com/blog/virtual-try-on-examples</a:t>
            </a:r>
            <a:r>
              <a:rPr lang="en-US" sz="900" dirty="0">
                <a:effectLst/>
                <a:latin typeface="Arial" panose="020B0604020202020204" pitchFamily="34" charset="0"/>
                <a:ea typeface="Arial" panose="020B0604020202020204" pitchFamily="34" charset="0"/>
              </a:rPr>
              <a:t> </a:t>
            </a:r>
            <a:endParaRPr lang="en-US" sz="900" i="1" dirty="0"/>
          </a:p>
        </p:txBody>
      </p:sp>
    </p:spTree>
    <p:extLst>
      <p:ext uri="{BB962C8B-B14F-4D97-AF65-F5344CB8AC3E}">
        <p14:creationId xmlns:p14="http://schemas.microsoft.com/office/powerpoint/2010/main" val="258902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2"/>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70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DDBF36B4-590A-4664-A1F9-7124281483F3}"/>
              </a:ext>
            </a:extLst>
          </p:cNvPr>
          <p:cNvSpPr/>
          <p:nvPr/>
        </p:nvSpPr>
        <p:spPr>
          <a:xfrm>
            <a:off x="5527343" y="1266776"/>
            <a:ext cx="6033993" cy="4676632"/>
          </a:xfrm>
          <a:prstGeom prst="roundRect">
            <a:avLst>
              <a:gd name="adj" fmla="val 3340"/>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2DA87CE8-8ACB-88ED-183F-C825127847E0}"/>
              </a:ext>
            </a:extLst>
          </p:cNvPr>
          <p:cNvGrpSpPr/>
          <p:nvPr/>
        </p:nvGrpSpPr>
        <p:grpSpPr>
          <a:xfrm>
            <a:off x="95202" y="104264"/>
            <a:ext cx="10596882" cy="1056806"/>
            <a:chOff x="95202" y="104264"/>
            <a:chExt cx="10596882" cy="1056806"/>
          </a:xfrm>
        </p:grpSpPr>
        <p:sp>
          <p:nvSpPr>
            <p:cNvPr id="7" name="TextBox 6">
              <a:extLst>
                <a:ext uri="{FF2B5EF4-FFF2-40B4-BE49-F238E27FC236}">
                  <a16:creationId xmlns:a16="http://schemas.microsoft.com/office/drawing/2014/main" id="{855B2EFF-F371-C84A-3BF7-C8CF2025CE4A}"/>
                </a:ext>
              </a:extLst>
            </p:cNvPr>
            <p:cNvSpPr txBox="1"/>
            <p:nvPr/>
          </p:nvSpPr>
          <p:spPr>
            <a:xfrm>
              <a:off x="95202" y="391629"/>
              <a:ext cx="8413457" cy="769441"/>
            </a:xfrm>
            <a:prstGeom prst="rect">
              <a:avLst/>
            </a:prstGeom>
            <a:noFill/>
          </p:spPr>
          <p:txBody>
            <a:bodyPr wrap="none" rtlCol="0">
              <a:spAutoFit/>
            </a:bodyPr>
            <a:lstStyle/>
            <a:p>
              <a:r>
                <a:rPr lang="en-US" sz="2800" b="1" dirty="0">
                  <a:solidFill>
                    <a:srgbClr val="A100FF"/>
                  </a:solidFill>
                </a:rPr>
                <a:t>Existing Literature on AR Implementation Methodology</a:t>
              </a:r>
            </a:p>
            <a:p>
              <a:r>
                <a:rPr lang="en-US" sz="1600" i="1" dirty="0">
                  <a:solidFill>
                    <a:prstClr val="black"/>
                  </a:solidFill>
                  <a:latin typeface="Calibri" panose="020F0502020204030204"/>
                </a:rPr>
                <a:t>Three papers were selected.</a:t>
              </a:r>
            </a:p>
          </p:txBody>
        </p:sp>
        <p:sp>
          <p:nvSpPr>
            <p:cNvPr id="19" name="Arrow: Pentagon 18">
              <a:extLst>
                <a:ext uri="{FF2B5EF4-FFF2-40B4-BE49-F238E27FC236}">
                  <a16:creationId xmlns:a16="http://schemas.microsoft.com/office/drawing/2014/main" id="{4E863B91-0B19-8450-D7B9-B6CC75BE0998}"/>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20" name="Arrow: Chevron 19">
              <a:extLst>
                <a:ext uri="{FF2B5EF4-FFF2-40B4-BE49-F238E27FC236}">
                  <a16:creationId xmlns:a16="http://schemas.microsoft.com/office/drawing/2014/main" id="{51DEACD4-2C75-2839-8CCE-57AA9B4BD3A2}"/>
                </a:ext>
              </a:extLst>
            </p:cNvPr>
            <p:cNvSpPr/>
            <p:nvPr/>
          </p:nvSpPr>
          <p:spPr>
            <a:xfrm>
              <a:off x="164790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Literature Review</a:t>
              </a:r>
            </a:p>
          </p:txBody>
        </p:sp>
        <p:sp>
          <p:nvSpPr>
            <p:cNvPr id="21" name="Arrow: Chevron 20">
              <a:extLst>
                <a:ext uri="{FF2B5EF4-FFF2-40B4-BE49-F238E27FC236}">
                  <a16:creationId xmlns:a16="http://schemas.microsoft.com/office/drawing/2014/main" id="{62FD8C43-EA7B-220E-0427-1962D839BB3A}"/>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22" name="Arrow: Chevron 21">
              <a:extLst>
                <a:ext uri="{FF2B5EF4-FFF2-40B4-BE49-F238E27FC236}">
                  <a16:creationId xmlns:a16="http://schemas.microsoft.com/office/drawing/2014/main" id="{E01BC554-C52A-C45D-A2A8-95B446831496}"/>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23" name="Arrow: Chevron 22">
              <a:extLst>
                <a:ext uri="{FF2B5EF4-FFF2-40B4-BE49-F238E27FC236}">
                  <a16:creationId xmlns:a16="http://schemas.microsoft.com/office/drawing/2014/main" id="{1FE420B8-3707-62DA-6E1E-C08AE2A61DE2}"/>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24" name="Arrow: Chevron 23">
              <a:extLst>
                <a:ext uri="{FF2B5EF4-FFF2-40B4-BE49-F238E27FC236}">
                  <a16:creationId xmlns:a16="http://schemas.microsoft.com/office/drawing/2014/main" id="{A008320C-CA92-2916-02F5-76234702A9B6}"/>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26" name="Arrow: Chevron 25">
              <a:extLst>
                <a:ext uri="{FF2B5EF4-FFF2-40B4-BE49-F238E27FC236}">
                  <a16:creationId xmlns:a16="http://schemas.microsoft.com/office/drawing/2014/main" id="{BFF44EA9-39D8-F418-9471-71DB3A7DB38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282DDEF1-79D4-B394-AA63-0A4FCCC07DF0}"/>
              </a:ext>
            </a:extLst>
          </p:cNvPr>
          <p:cNvSpPr/>
          <p:nvPr/>
        </p:nvSpPr>
        <p:spPr>
          <a:xfrm>
            <a:off x="591402" y="1770789"/>
            <a:ext cx="4212000"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Paper: S</a:t>
            </a:r>
            <a:r>
              <a:rPr kumimoji="0" lang="en-US" sz="1800" b="0" i="0" u="none" strike="noStrike" kern="1200" cap="none" spc="0" normalizeH="0" baseline="0" noProof="0" dirty="0">
                <a:ln>
                  <a:noFill/>
                </a:ln>
                <a:solidFill>
                  <a:schemeClr val="tx1"/>
                </a:solidFill>
                <a:effectLst/>
                <a:uLnTx/>
                <a:uFillTx/>
                <a:latin typeface="Calibri" panose="020F0502020204030204"/>
                <a:ea typeface="Arial" panose="020B0604020202020204" pitchFamily="34" charset="0"/>
                <a:cs typeface="+mn-cs"/>
              </a:rPr>
              <a:t>trategies for the successful implementation of augmented reality (Berman et al.)</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12" name="Rectangle: Rounded Corners 11">
            <a:extLst>
              <a:ext uri="{FF2B5EF4-FFF2-40B4-BE49-F238E27FC236}">
                <a16:creationId xmlns:a16="http://schemas.microsoft.com/office/drawing/2014/main" id="{3988B268-8CF6-390C-3384-98B0C2D84A3D}"/>
              </a:ext>
            </a:extLst>
          </p:cNvPr>
          <p:cNvSpPr/>
          <p:nvPr/>
        </p:nvSpPr>
        <p:spPr>
          <a:xfrm>
            <a:off x="591402" y="3188012"/>
            <a:ext cx="4212000" cy="9432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solidFill>
              </a:rPr>
              <a:t>Paper: </a:t>
            </a:r>
            <a:r>
              <a:rPr lang="en-US" sz="1800" dirty="0">
                <a:solidFill>
                  <a:schemeClr val="bg1"/>
                </a:solidFill>
                <a:effectLst/>
                <a:ea typeface="Arial" panose="020B0604020202020204" pitchFamily="34" charset="0"/>
              </a:rPr>
              <a:t>Evaluating human factors in augmented reality systems (Livingston.)</a:t>
            </a:r>
          </a:p>
        </p:txBody>
      </p:sp>
      <p:sp>
        <p:nvSpPr>
          <p:cNvPr id="13" name="Rectangle: Rounded Corners 12">
            <a:extLst>
              <a:ext uri="{FF2B5EF4-FFF2-40B4-BE49-F238E27FC236}">
                <a16:creationId xmlns:a16="http://schemas.microsoft.com/office/drawing/2014/main" id="{2B451063-5A03-D2D8-C522-839F6ADDADFD}"/>
              </a:ext>
            </a:extLst>
          </p:cNvPr>
          <p:cNvSpPr/>
          <p:nvPr/>
        </p:nvSpPr>
        <p:spPr>
          <a:xfrm>
            <a:off x="591402" y="4605234"/>
            <a:ext cx="4212000"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Paper: </a:t>
            </a:r>
            <a:r>
              <a:rPr kumimoji="0" lang="en-US" sz="1800" b="0" i="0" u="none" strike="noStrike" kern="1200" cap="none" spc="0" normalizeH="0" baseline="0" noProof="0" dirty="0">
                <a:ln>
                  <a:noFill/>
                </a:ln>
                <a:solidFill>
                  <a:schemeClr val="tx1"/>
                </a:solidFill>
                <a:effectLst/>
                <a:uLnTx/>
                <a:uFillTx/>
                <a:latin typeface="Calibri" panose="020F0502020204030204"/>
                <a:ea typeface="Arial" panose="020B0604020202020204" pitchFamily="34" charset="0"/>
                <a:cs typeface="+mn-cs"/>
              </a:rPr>
              <a:t>A Review and Implementation Framework of Industrial Augmented Reality (</a:t>
            </a:r>
            <a:r>
              <a:rPr kumimoji="0" lang="en-US" sz="1800" b="0" i="0" u="none" strike="noStrike" kern="1200" cap="none" spc="0" normalizeH="0" baseline="0" noProof="0" dirty="0" err="1">
                <a:ln>
                  <a:noFill/>
                </a:ln>
                <a:solidFill>
                  <a:schemeClr val="tx1"/>
                </a:solidFill>
                <a:effectLst/>
                <a:uLnTx/>
                <a:uFillTx/>
                <a:latin typeface="Calibri" panose="020F0502020204030204"/>
                <a:ea typeface="Arial" panose="020B0604020202020204" pitchFamily="34" charset="0"/>
                <a:cs typeface="+mn-cs"/>
              </a:rPr>
              <a:t>Mühlan</a:t>
            </a:r>
            <a:r>
              <a:rPr kumimoji="0" lang="en-US" sz="1800" b="0" i="0" u="none" strike="noStrike" kern="1200" cap="none" spc="0" normalizeH="0" baseline="0" noProof="0" dirty="0">
                <a:ln>
                  <a:noFill/>
                </a:ln>
                <a:solidFill>
                  <a:schemeClr val="tx1"/>
                </a:solidFill>
                <a:effectLst/>
                <a:uLnTx/>
                <a:uFillTx/>
                <a:latin typeface="Calibri" panose="020F0502020204030204"/>
                <a:ea typeface="Arial" panose="020B0604020202020204" pitchFamily="34" charset="0"/>
                <a:cs typeface="+mn-cs"/>
              </a:rPr>
              <a:t> et al.)</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F09DC7BC-F1C5-7A0E-3040-075212F140B8}"/>
              </a:ext>
            </a:extLst>
          </p:cNvPr>
          <p:cNvCxnSpPr>
            <a:cxnSpLocks/>
          </p:cNvCxnSpPr>
          <p:nvPr/>
        </p:nvCxnSpPr>
        <p:spPr>
          <a:xfrm>
            <a:off x="4803402" y="3659612"/>
            <a:ext cx="720000" cy="0"/>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C5531D8-00A8-6CF4-ADC6-005DE86B903C}"/>
              </a:ext>
            </a:extLst>
          </p:cNvPr>
          <p:cNvSpPr/>
          <p:nvPr/>
        </p:nvSpPr>
        <p:spPr>
          <a:xfrm>
            <a:off x="7560860" y="1669576"/>
            <a:ext cx="2028967" cy="482221"/>
          </a:xfrm>
          <a:prstGeom prst="rect">
            <a:avLst/>
          </a:prstGeom>
          <a:solidFill>
            <a:srgbClr val="4600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a:t>
            </a:r>
          </a:p>
        </p:txBody>
      </p:sp>
      <p:sp>
        <p:nvSpPr>
          <p:cNvPr id="8" name="Rectangle 7">
            <a:extLst>
              <a:ext uri="{FF2B5EF4-FFF2-40B4-BE49-F238E27FC236}">
                <a16:creationId xmlns:a16="http://schemas.microsoft.com/office/drawing/2014/main" id="{ABD4B876-219F-B9C5-5761-D9DB6EA6328D}"/>
              </a:ext>
            </a:extLst>
          </p:cNvPr>
          <p:cNvSpPr/>
          <p:nvPr/>
        </p:nvSpPr>
        <p:spPr>
          <a:xfrm>
            <a:off x="6007290" y="2867794"/>
            <a:ext cx="2028967" cy="482221"/>
          </a:xfrm>
          <a:prstGeom prst="rect">
            <a:avLst/>
          </a:prstGeom>
          <a:solidFill>
            <a:srgbClr val="4600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Perceptual task 1</a:t>
            </a:r>
          </a:p>
        </p:txBody>
      </p:sp>
      <p:sp>
        <p:nvSpPr>
          <p:cNvPr id="9" name="Rectangle 8">
            <a:extLst>
              <a:ext uri="{FF2B5EF4-FFF2-40B4-BE49-F238E27FC236}">
                <a16:creationId xmlns:a16="http://schemas.microsoft.com/office/drawing/2014/main" id="{76EA782C-6B05-23C2-3C69-C96A9CD2CB5C}"/>
              </a:ext>
            </a:extLst>
          </p:cNvPr>
          <p:cNvSpPr/>
          <p:nvPr/>
        </p:nvSpPr>
        <p:spPr>
          <a:xfrm>
            <a:off x="9144000" y="2867793"/>
            <a:ext cx="2028967" cy="482221"/>
          </a:xfrm>
          <a:prstGeom prst="rect">
            <a:avLst/>
          </a:prstGeom>
          <a:solidFill>
            <a:srgbClr val="4600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Perceptual task N</a:t>
            </a:r>
          </a:p>
        </p:txBody>
      </p:sp>
      <p:cxnSp>
        <p:nvCxnSpPr>
          <p:cNvPr id="16" name="Straight Arrow Connector 15">
            <a:extLst>
              <a:ext uri="{FF2B5EF4-FFF2-40B4-BE49-F238E27FC236}">
                <a16:creationId xmlns:a16="http://schemas.microsoft.com/office/drawing/2014/main" id="{0213DC58-CBAF-065C-8DE6-E94491CC97C9}"/>
              </a:ext>
            </a:extLst>
          </p:cNvPr>
          <p:cNvCxnSpPr>
            <a:stCxn id="6" idx="2"/>
            <a:endCxn id="8" idx="0"/>
          </p:cNvCxnSpPr>
          <p:nvPr/>
        </p:nvCxnSpPr>
        <p:spPr>
          <a:xfrm flipH="1">
            <a:off x="7021774" y="2151797"/>
            <a:ext cx="1553570" cy="715997"/>
          </a:xfrm>
          <a:prstGeom prst="straightConnector1">
            <a:avLst/>
          </a:prstGeom>
          <a:ln>
            <a:solidFill>
              <a:srgbClr val="46007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87EF86C-4150-515A-CC13-EC4F9A37E6FC}"/>
              </a:ext>
            </a:extLst>
          </p:cNvPr>
          <p:cNvCxnSpPr>
            <a:stCxn id="6" idx="2"/>
            <a:endCxn id="9" idx="0"/>
          </p:cNvCxnSpPr>
          <p:nvPr/>
        </p:nvCxnSpPr>
        <p:spPr>
          <a:xfrm>
            <a:off x="8575344" y="2151797"/>
            <a:ext cx="1583140" cy="715996"/>
          </a:xfrm>
          <a:prstGeom prst="straightConnector1">
            <a:avLst/>
          </a:prstGeom>
          <a:ln>
            <a:solidFill>
              <a:srgbClr val="46007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E82E6B8-72BC-4832-93D5-3BCE1D016CC8}"/>
              </a:ext>
            </a:extLst>
          </p:cNvPr>
          <p:cNvSpPr txBox="1"/>
          <p:nvPr/>
        </p:nvSpPr>
        <p:spPr>
          <a:xfrm>
            <a:off x="9637675" y="1630903"/>
            <a:ext cx="1642119" cy="738664"/>
          </a:xfrm>
          <a:prstGeom prst="rect">
            <a:avLst/>
          </a:prstGeom>
          <a:noFill/>
        </p:spPr>
        <p:txBody>
          <a:bodyPr wrap="square" rtlCol="0">
            <a:spAutoFit/>
          </a:bodyPr>
          <a:lstStyle/>
          <a:p>
            <a:r>
              <a:rPr lang="en-US" sz="1400" dirty="0"/>
              <a:t>E.g., stranded militant to reunite with their troop</a:t>
            </a:r>
          </a:p>
        </p:txBody>
      </p:sp>
      <p:sp>
        <p:nvSpPr>
          <p:cNvPr id="31" name="TextBox 30">
            <a:extLst>
              <a:ext uri="{FF2B5EF4-FFF2-40B4-BE49-F238E27FC236}">
                <a16:creationId xmlns:a16="http://schemas.microsoft.com/office/drawing/2014/main" id="{B94613E5-BFEC-289B-6894-2C13FC369111}"/>
              </a:ext>
            </a:extLst>
          </p:cNvPr>
          <p:cNvSpPr txBox="1"/>
          <p:nvPr/>
        </p:nvSpPr>
        <p:spPr>
          <a:xfrm>
            <a:off x="7071027" y="3416070"/>
            <a:ext cx="1642119" cy="523220"/>
          </a:xfrm>
          <a:prstGeom prst="rect">
            <a:avLst/>
          </a:prstGeom>
          <a:noFill/>
        </p:spPr>
        <p:txBody>
          <a:bodyPr wrap="square" rtlCol="0">
            <a:spAutoFit/>
          </a:bodyPr>
          <a:lstStyle/>
          <a:p>
            <a:r>
              <a:rPr lang="en-US" sz="1400" dirty="0"/>
              <a:t>E.g., Able to visually locate themselves</a:t>
            </a:r>
          </a:p>
        </p:txBody>
      </p:sp>
      <p:sp>
        <p:nvSpPr>
          <p:cNvPr id="32" name="Rectangle 31">
            <a:extLst>
              <a:ext uri="{FF2B5EF4-FFF2-40B4-BE49-F238E27FC236}">
                <a16:creationId xmlns:a16="http://schemas.microsoft.com/office/drawing/2014/main" id="{FE244B67-10F7-B64C-4A1B-FFEB0FA280C6}"/>
              </a:ext>
            </a:extLst>
          </p:cNvPr>
          <p:cNvSpPr/>
          <p:nvPr/>
        </p:nvSpPr>
        <p:spPr>
          <a:xfrm>
            <a:off x="6009890" y="4487569"/>
            <a:ext cx="2028967" cy="482221"/>
          </a:xfrm>
          <a:prstGeom prst="rect">
            <a:avLst/>
          </a:prstGeom>
          <a:solidFill>
            <a:srgbClr val="4600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 solution</a:t>
            </a:r>
          </a:p>
        </p:txBody>
      </p:sp>
      <p:sp>
        <p:nvSpPr>
          <p:cNvPr id="37" name="TextBox 36">
            <a:extLst>
              <a:ext uri="{FF2B5EF4-FFF2-40B4-BE49-F238E27FC236}">
                <a16:creationId xmlns:a16="http://schemas.microsoft.com/office/drawing/2014/main" id="{7B7E995E-9C1E-976A-2DF4-A7EFED666041}"/>
              </a:ext>
            </a:extLst>
          </p:cNvPr>
          <p:cNvSpPr txBox="1"/>
          <p:nvPr/>
        </p:nvSpPr>
        <p:spPr>
          <a:xfrm>
            <a:off x="5918741" y="4994849"/>
            <a:ext cx="1642119" cy="523220"/>
          </a:xfrm>
          <a:prstGeom prst="rect">
            <a:avLst/>
          </a:prstGeom>
          <a:noFill/>
        </p:spPr>
        <p:txBody>
          <a:bodyPr wrap="square" rtlCol="0">
            <a:spAutoFit/>
          </a:bodyPr>
          <a:lstStyle/>
          <a:p>
            <a:r>
              <a:rPr lang="en-US" sz="1400" dirty="0"/>
              <a:t>E.g., “X-Ray” vision goggles</a:t>
            </a:r>
          </a:p>
        </p:txBody>
      </p:sp>
      <p:cxnSp>
        <p:nvCxnSpPr>
          <p:cNvPr id="39" name="Straight Arrow Connector 38">
            <a:extLst>
              <a:ext uri="{FF2B5EF4-FFF2-40B4-BE49-F238E27FC236}">
                <a16:creationId xmlns:a16="http://schemas.microsoft.com/office/drawing/2014/main" id="{89B1B693-51C5-75BA-ECD1-D68C05C98176}"/>
              </a:ext>
            </a:extLst>
          </p:cNvPr>
          <p:cNvCxnSpPr>
            <a:stCxn id="8" idx="2"/>
            <a:endCxn id="32" idx="0"/>
          </p:cNvCxnSpPr>
          <p:nvPr/>
        </p:nvCxnSpPr>
        <p:spPr>
          <a:xfrm>
            <a:off x="7021774" y="3350015"/>
            <a:ext cx="2600" cy="1137554"/>
          </a:xfrm>
          <a:prstGeom prst="straightConnector1">
            <a:avLst/>
          </a:prstGeom>
          <a:ln>
            <a:solidFill>
              <a:srgbClr val="46007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42763E-920F-F46C-3B00-94649543F7D3}"/>
              </a:ext>
            </a:extLst>
          </p:cNvPr>
          <p:cNvSpPr txBox="1"/>
          <p:nvPr/>
        </p:nvSpPr>
        <p:spPr>
          <a:xfrm>
            <a:off x="5755084" y="3723230"/>
            <a:ext cx="1500726" cy="307777"/>
          </a:xfrm>
          <a:prstGeom prst="rect">
            <a:avLst/>
          </a:prstGeom>
          <a:noFill/>
        </p:spPr>
        <p:txBody>
          <a:bodyPr wrap="square" rtlCol="0">
            <a:spAutoFit/>
          </a:bodyPr>
          <a:lstStyle/>
          <a:p>
            <a:r>
              <a:rPr lang="en-US" sz="1400" b="1" i="1" dirty="0"/>
              <a:t>enhanced with</a:t>
            </a:r>
          </a:p>
        </p:txBody>
      </p:sp>
      <p:sp>
        <p:nvSpPr>
          <p:cNvPr id="41" name="TextBox 40">
            <a:extLst>
              <a:ext uri="{FF2B5EF4-FFF2-40B4-BE49-F238E27FC236}">
                <a16:creationId xmlns:a16="http://schemas.microsoft.com/office/drawing/2014/main" id="{44C1F889-9968-011D-4BA2-555DA2A31115}"/>
              </a:ext>
            </a:extLst>
          </p:cNvPr>
          <p:cNvSpPr txBox="1"/>
          <p:nvPr/>
        </p:nvSpPr>
        <p:spPr>
          <a:xfrm>
            <a:off x="6323467" y="2307505"/>
            <a:ext cx="1500726" cy="307777"/>
          </a:xfrm>
          <a:prstGeom prst="rect">
            <a:avLst/>
          </a:prstGeom>
          <a:noFill/>
        </p:spPr>
        <p:txBody>
          <a:bodyPr wrap="square" rtlCol="0">
            <a:spAutoFit/>
          </a:bodyPr>
          <a:lstStyle/>
          <a:p>
            <a:r>
              <a:rPr lang="en-US" sz="1400" b="1" i="1" dirty="0"/>
              <a:t>decomposed into </a:t>
            </a:r>
          </a:p>
        </p:txBody>
      </p:sp>
    </p:spTree>
    <p:extLst>
      <p:ext uri="{BB962C8B-B14F-4D97-AF65-F5344CB8AC3E}">
        <p14:creationId xmlns:p14="http://schemas.microsoft.com/office/powerpoint/2010/main" val="18792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27" grpId="0"/>
      <p:bldP spid="31" grpId="0"/>
      <p:bldP spid="32" grpId="0" animBg="1"/>
      <p:bldP spid="37" grpId="0"/>
      <p:bldP spid="40" grpId="0"/>
      <p:bldP spid="4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DDBF36B4-590A-4664-A1F9-7124281483F3}"/>
              </a:ext>
            </a:extLst>
          </p:cNvPr>
          <p:cNvSpPr/>
          <p:nvPr/>
        </p:nvSpPr>
        <p:spPr>
          <a:xfrm>
            <a:off x="5527343" y="1266776"/>
            <a:ext cx="6033993" cy="4676632"/>
          </a:xfrm>
          <a:prstGeom prst="roundRect">
            <a:avLst>
              <a:gd name="adj" fmla="val 3340"/>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2DA87CE8-8ACB-88ED-183F-C825127847E0}"/>
              </a:ext>
            </a:extLst>
          </p:cNvPr>
          <p:cNvGrpSpPr/>
          <p:nvPr/>
        </p:nvGrpSpPr>
        <p:grpSpPr>
          <a:xfrm>
            <a:off x="95202" y="104264"/>
            <a:ext cx="10596882" cy="1056806"/>
            <a:chOff x="95202" y="104264"/>
            <a:chExt cx="10596882" cy="1056806"/>
          </a:xfrm>
        </p:grpSpPr>
        <p:sp>
          <p:nvSpPr>
            <p:cNvPr id="7" name="TextBox 6">
              <a:extLst>
                <a:ext uri="{FF2B5EF4-FFF2-40B4-BE49-F238E27FC236}">
                  <a16:creationId xmlns:a16="http://schemas.microsoft.com/office/drawing/2014/main" id="{855B2EFF-F371-C84A-3BF7-C8CF2025CE4A}"/>
                </a:ext>
              </a:extLst>
            </p:cNvPr>
            <p:cNvSpPr txBox="1"/>
            <p:nvPr/>
          </p:nvSpPr>
          <p:spPr>
            <a:xfrm>
              <a:off x="95202" y="391629"/>
              <a:ext cx="8413457" cy="769441"/>
            </a:xfrm>
            <a:prstGeom prst="rect">
              <a:avLst/>
            </a:prstGeom>
            <a:noFill/>
          </p:spPr>
          <p:txBody>
            <a:bodyPr wrap="none" rtlCol="0">
              <a:spAutoFit/>
            </a:bodyPr>
            <a:lstStyle/>
            <a:p>
              <a:r>
                <a:rPr lang="en-US" sz="2800" b="1" dirty="0">
                  <a:solidFill>
                    <a:srgbClr val="A100FF"/>
                  </a:solidFill>
                </a:rPr>
                <a:t>Existing Literature on AR Implementation Methodology</a:t>
              </a:r>
            </a:p>
            <a:p>
              <a:r>
                <a:rPr lang="en-US" sz="1600" i="1" dirty="0">
                  <a:solidFill>
                    <a:prstClr val="black"/>
                  </a:solidFill>
                  <a:latin typeface="Calibri" panose="020F0502020204030204"/>
                </a:rPr>
                <a:t>Three papers were selected. </a:t>
              </a:r>
            </a:p>
          </p:txBody>
        </p:sp>
        <p:sp>
          <p:nvSpPr>
            <p:cNvPr id="19" name="Arrow: Pentagon 18">
              <a:extLst>
                <a:ext uri="{FF2B5EF4-FFF2-40B4-BE49-F238E27FC236}">
                  <a16:creationId xmlns:a16="http://schemas.microsoft.com/office/drawing/2014/main" id="{4E863B91-0B19-8450-D7B9-B6CC75BE0998}"/>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20" name="Arrow: Chevron 19">
              <a:extLst>
                <a:ext uri="{FF2B5EF4-FFF2-40B4-BE49-F238E27FC236}">
                  <a16:creationId xmlns:a16="http://schemas.microsoft.com/office/drawing/2014/main" id="{51DEACD4-2C75-2839-8CCE-57AA9B4BD3A2}"/>
                </a:ext>
              </a:extLst>
            </p:cNvPr>
            <p:cNvSpPr/>
            <p:nvPr/>
          </p:nvSpPr>
          <p:spPr>
            <a:xfrm>
              <a:off x="164790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Literature Review</a:t>
              </a:r>
            </a:p>
          </p:txBody>
        </p:sp>
        <p:sp>
          <p:nvSpPr>
            <p:cNvPr id="21" name="Arrow: Chevron 20">
              <a:extLst>
                <a:ext uri="{FF2B5EF4-FFF2-40B4-BE49-F238E27FC236}">
                  <a16:creationId xmlns:a16="http://schemas.microsoft.com/office/drawing/2014/main" id="{62FD8C43-EA7B-220E-0427-1962D839BB3A}"/>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22" name="Arrow: Chevron 21">
              <a:extLst>
                <a:ext uri="{FF2B5EF4-FFF2-40B4-BE49-F238E27FC236}">
                  <a16:creationId xmlns:a16="http://schemas.microsoft.com/office/drawing/2014/main" id="{E01BC554-C52A-C45D-A2A8-95B446831496}"/>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23" name="Arrow: Chevron 22">
              <a:extLst>
                <a:ext uri="{FF2B5EF4-FFF2-40B4-BE49-F238E27FC236}">
                  <a16:creationId xmlns:a16="http://schemas.microsoft.com/office/drawing/2014/main" id="{1FE420B8-3707-62DA-6E1E-C08AE2A61DE2}"/>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24" name="Arrow: Chevron 23">
              <a:extLst>
                <a:ext uri="{FF2B5EF4-FFF2-40B4-BE49-F238E27FC236}">
                  <a16:creationId xmlns:a16="http://schemas.microsoft.com/office/drawing/2014/main" id="{A008320C-CA92-2916-02F5-76234702A9B6}"/>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26" name="Arrow: Chevron 25">
              <a:extLst>
                <a:ext uri="{FF2B5EF4-FFF2-40B4-BE49-F238E27FC236}">
                  <a16:creationId xmlns:a16="http://schemas.microsoft.com/office/drawing/2014/main" id="{BFF44EA9-39D8-F418-9471-71DB3A7DB38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282DDEF1-79D4-B394-AA63-0A4FCCC07DF0}"/>
              </a:ext>
            </a:extLst>
          </p:cNvPr>
          <p:cNvSpPr/>
          <p:nvPr/>
        </p:nvSpPr>
        <p:spPr>
          <a:xfrm>
            <a:off x="591402" y="1770789"/>
            <a:ext cx="4212000"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Paper: S</a:t>
            </a:r>
            <a:r>
              <a:rPr kumimoji="0" lang="en-US" sz="1800" b="0" i="0" u="none" strike="noStrike" kern="1200" cap="none" spc="0" normalizeH="0" baseline="0" noProof="0" dirty="0">
                <a:ln>
                  <a:noFill/>
                </a:ln>
                <a:solidFill>
                  <a:schemeClr val="tx1"/>
                </a:solidFill>
                <a:effectLst/>
                <a:uLnTx/>
                <a:uFillTx/>
                <a:latin typeface="Calibri" panose="020F0502020204030204"/>
                <a:ea typeface="Arial" panose="020B0604020202020204" pitchFamily="34" charset="0"/>
                <a:cs typeface="+mn-cs"/>
              </a:rPr>
              <a:t>trategies for the successful implementation of augmented reality (Berman et al.)</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12" name="Rectangle: Rounded Corners 11">
            <a:extLst>
              <a:ext uri="{FF2B5EF4-FFF2-40B4-BE49-F238E27FC236}">
                <a16:creationId xmlns:a16="http://schemas.microsoft.com/office/drawing/2014/main" id="{3988B268-8CF6-390C-3384-98B0C2D84A3D}"/>
              </a:ext>
            </a:extLst>
          </p:cNvPr>
          <p:cNvSpPr/>
          <p:nvPr/>
        </p:nvSpPr>
        <p:spPr>
          <a:xfrm>
            <a:off x="591402" y="3188012"/>
            <a:ext cx="4212000"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Paper: </a:t>
            </a:r>
            <a:r>
              <a:rPr lang="en-US" sz="1800" dirty="0">
                <a:solidFill>
                  <a:schemeClr val="tx1"/>
                </a:solidFill>
                <a:effectLst/>
                <a:ea typeface="Arial" panose="020B0604020202020204" pitchFamily="34" charset="0"/>
              </a:rPr>
              <a:t>Evaluating human factors in augmented reality systems (Livingston.)</a:t>
            </a:r>
          </a:p>
        </p:txBody>
      </p:sp>
      <p:sp>
        <p:nvSpPr>
          <p:cNvPr id="13" name="Rectangle: Rounded Corners 12">
            <a:extLst>
              <a:ext uri="{FF2B5EF4-FFF2-40B4-BE49-F238E27FC236}">
                <a16:creationId xmlns:a16="http://schemas.microsoft.com/office/drawing/2014/main" id="{2B451063-5A03-D2D8-C522-839F6ADDADFD}"/>
              </a:ext>
            </a:extLst>
          </p:cNvPr>
          <p:cNvSpPr/>
          <p:nvPr/>
        </p:nvSpPr>
        <p:spPr>
          <a:xfrm>
            <a:off x="591402" y="4605234"/>
            <a:ext cx="4212000" cy="9432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Paper: </a:t>
            </a:r>
            <a:r>
              <a:rPr kumimoji="0" lang="en-US" sz="1800" b="0" i="0" u="none" strike="noStrike" kern="1200" cap="none" spc="0" normalizeH="0" baseline="0" noProof="0" dirty="0">
                <a:ln>
                  <a:noFill/>
                </a:ln>
                <a:solidFill>
                  <a:prstClr val="white"/>
                </a:solidFill>
                <a:effectLst/>
                <a:uLnTx/>
                <a:uFillTx/>
                <a:latin typeface="Calibri" panose="020F0502020204030204"/>
                <a:ea typeface="Arial" panose="020B0604020202020204" pitchFamily="34" charset="0"/>
                <a:cs typeface="+mn-cs"/>
              </a:rPr>
              <a:t>A Review and Implementation Framework of Industrial Augmented Reality (</a:t>
            </a:r>
            <a:r>
              <a:rPr kumimoji="0" lang="en-US" sz="1800" b="0" i="0" u="none" strike="noStrike" kern="1200" cap="none" spc="0" normalizeH="0" baseline="0" noProof="0" dirty="0" err="1">
                <a:ln>
                  <a:noFill/>
                </a:ln>
                <a:solidFill>
                  <a:prstClr val="white"/>
                </a:solidFill>
                <a:effectLst/>
                <a:uLnTx/>
                <a:uFillTx/>
                <a:latin typeface="Calibri" panose="020F0502020204030204"/>
                <a:ea typeface="Arial" panose="020B0604020202020204" pitchFamily="34" charset="0"/>
                <a:cs typeface="+mn-cs"/>
              </a:rPr>
              <a:t>Mühlan</a:t>
            </a:r>
            <a:r>
              <a:rPr kumimoji="0" lang="en-US" sz="1800" b="0" i="0" u="none" strike="noStrike" kern="1200" cap="none" spc="0" normalizeH="0" baseline="0" noProof="0" dirty="0">
                <a:ln>
                  <a:noFill/>
                </a:ln>
                <a:solidFill>
                  <a:prstClr val="white"/>
                </a:solidFill>
                <a:effectLst/>
                <a:uLnTx/>
                <a:uFillTx/>
                <a:latin typeface="Calibri" panose="020F0502020204030204"/>
                <a:ea typeface="Arial" panose="020B0604020202020204" pitchFamily="34" charset="0"/>
                <a:cs typeface="+mn-cs"/>
              </a:rPr>
              <a:t> et al.)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F09DC7BC-F1C5-7A0E-3040-075212F140B8}"/>
              </a:ext>
            </a:extLst>
          </p:cNvPr>
          <p:cNvCxnSpPr>
            <a:cxnSpLocks/>
          </p:cNvCxnSpPr>
          <p:nvPr/>
        </p:nvCxnSpPr>
        <p:spPr>
          <a:xfrm>
            <a:off x="4807951" y="5065339"/>
            <a:ext cx="720000" cy="0"/>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A42E2F02-4B4D-203F-4708-DD21017FF993}"/>
              </a:ext>
            </a:extLst>
          </p:cNvPr>
          <p:cNvPicPr>
            <a:picLocks noChangeAspect="1"/>
          </p:cNvPicPr>
          <p:nvPr/>
        </p:nvPicPr>
        <p:blipFill>
          <a:blip r:embed="rId4"/>
          <a:stretch>
            <a:fillRect/>
          </a:stretch>
        </p:blipFill>
        <p:spPr>
          <a:xfrm>
            <a:off x="5714362" y="2120994"/>
            <a:ext cx="5659953" cy="3077235"/>
          </a:xfrm>
          <a:prstGeom prst="rect">
            <a:avLst/>
          </a:prstGeom>
        </p:spPr>
      </p:pic>
      <p:sp>
        <p:nvSpPr>
          <p:cNvPr id="6" name="Rectangle 5">
            <a:extLst>
              <a:ext uri="{FF2B5EF4-FFF2-40B4-BE49-F238E27FC236}">
                <a16:creationId xmlns:a16="http://schemas.microsoft.com/office/drawing/2014/main" id="{CBDADAB6-6E80-8BCD-4D7A-97B3FAC0A08E}"/>
              </a:ext>
            </a:extLst>
          </p:cNvPr>
          <p:cNvSpPr/>
          <p:nvPr/>
        </p:nvSpPr>
        <p:spPr>
          <a:xfrm>
            <a:off x="6423775" y="2120994"/>
            <a:ext cx="4872022" cy="122414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28FF01-0398-308E-F9CA-17AA18066D16}"/>
              </a:ext>
            </a:extLst>
          </p:cNvPr>
          <p:cNvSpPr/>
          <p:nvPr/>
        </p:nvSpPr>
        <p:spPr>
          <a:xfrm>
            <a:off x="5793812" y="3288034"/>
            <a:ext cx="767360" cy="1686356"/>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56837F-C6C9-E0B4-15B7-50D023666B9C}"/>
              </a:ext>
            </a:extLst>
          </p:cNvPr>
          <p:cNvSpPr/>
          <p:nvPr/>
        </p:nvSpPr>
        <p:spPr>
          <a:xfrm>
            <a:off x="7280564" y="2782613"/>
            <a:ext cx="767360" cy="668235"/>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02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11" name="Group 10">
            <a:extLst>
              <a:ext uri="{FF2B5EF4-FFF2-40B4-BE49-F238E27FC236}">
                <a16:creationId xmlns:a16="http://schemas.microsoft.com/office/drawing/2014/main" id="{95AE5808-E02C-8B7A-A1FB-A24753B39385}"/>
              </a:ext>
            </a:extLst>
          </p:cNvPr>
          <p:cNvGrpSpPr/>
          <p:nvPr/>
        </p:nvGrpSpPr>
        <p:grpSpPr>
          <a:xfrm>
            <a:off x="95202" y="104264"/>
            <a:ext cx="10596882" cy="1056806"/>
            <a:chOff x="95202" y="104264"/>
            <a:chExt cx="10596882" cy="1056806"/>
          </a:xfrm>
        </p:grpSpPr>
        <p:sp>
          <p:nvSpPr>
            <p:cNvPr id="12" name="TextBox 11">
              <a:extLst>
                <a:ext uri="{FF2B5EF4-FFF2-40B4-BE49-F238E27FC236}">
                  <a16:creationId xmlns:a16="http://schemas.microsoft.com/office/drawing/2014/main" id="{EFFDFA0B-EDB2-E240-62EB-F980AFB20DDE}"/>
                </a:ext>
              </a:extLst>
            </p:cNvPr>
            <p:cNvSpPr txBox="1"/>
            <p:nvPr/>
          </p:nvSpPr>
          <p:spPr>
            <a:xfrm>
              <a:off x="95202" y="391629"/>
              <a:ext cx="6541984" cy="769441"/>
            </a:xfrm>
            <a:prstGeom prst="rect">
              <a:avLst/>
            </a:prstGeom>
            <a:noFill/>
          </p:spPr>
          <p:txBody>
            <a:bodyPr wrap="none" rtlCol="0">
              <a:spAutoFit/>
            </a:bodyPr>
            <a:lstStyle/>
            <a:p>
              <a:r>
                <a:rPr lang="en-US" sz="2800" b="1" dirty="0">
                  <a:solidFill>
                    <a:srgbClr val="A100FF"/>
                  </a:solidFill>
                </a:rPr>
                <a:t>Key Research Gaps from Existing Literature</a:t>
              </a:r>
            </a:p>
            <a:p>
              <a:r>
                <a:rPr lang="en-US" sz="1600" i="1" dirty="0">
                  <a:solidFill>
                    <a:prstClr val="black"/>
                  </a:solidFill>
                  <a:latin typeface="Calibri" panose="020F0502020204030204"/>
                </a:rPr>
                <a:t>Translated to Research Questions.</a:t>
              </a:r>
            </a:p>
          </p:txBody>
        </p:sp>
        <p:sp>
          <p:nvSpPr>
            <p:cNvPr id="13" name="Arrow: Pentagon 12">
              <a:extLst>
                <a:ext uri="{FF2B5EF4-FFF2-40B4-BE49-F238E27FC236}">
                  <a16:creationId xmlns:a16="http://schemas.microsoft.com/office/drawing/2014/main" id="{FE02A6DE-203F-7A0A-AC06-19190F54A899}"/>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14" name="Arrow: Chevron 13">
              <a:extLst>
                <a:ext uri="{FF2B5EF4-FFF2-40B4-BE49-F238E27FC236}">
                  <a16:creationId xmlns:a16="http://schemas.microsoft.com/office/drawing/2014/main" id="{A7EE2277-3860-320C-4E7E-01C2134AAE5B}"/>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15" name="Arrow: Chevron 14">
              <a:extLst>
                <a:ext uri="{FF2B5EF4-FFF2-40B4-BE49-F238E27FC236}">
                  <a16:creationId xmlns:a16="http://schemas.microsoft.com/office/drawing/2014/main" id="{64D52126-D8AB-9B45-7975-D4BC9C569E1A}"/>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16" name="Arrow: Chevron 15">
              <a:extLst>
                <a:ext uri="{FF2B5EF4-FFF2-40B4-BE49-F238E27FC236}">
                  <a16:creationId xmlns:a16="http://schemas.microsoft.com/office/drawing/2014/main" id="{F5B879BB-AD75-F452-C9FE-65341BA4A490}"/>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17" name="Arrow: Chevron 16">
              <a:extLst>
                <a:ext uri="{FF2B5EF4-FFF2-40B4-BE49-F238E27FC236}">
                  <a16:creationId xmlns:a16="http://schemas.microsoft.com/office/drawing/2014/main" id="{01E7AD90-09E0-775B-BCB3-4B9945264DB0}"/>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18" name="Arrow: Chevron 17">
              <a:extLst>
                <a:ext uri="{FF2B5EF4-FFF2-40B4-BE49-F238E27FC236}">
                  <a16:creationId xmlns:a16="http://schemas.microsoft.com/office/drawing/2014/main" id="{F8AD68F1-FE71-4118-9979-7DB74569730D}"/>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9" name="Arrow: Chevron 18">
              <a:extLst>
                <a:ext uri="{FF2B5EF4-FFF2-40B4-BE49-F238E27FC236}">
                  <a16:creationId xmlns:a16="http://schemas.microsoft.com/office/drawing/2014/main" id="{60EF62E2-BF26-47A6-EEB1-FBB4CEF0D00C}"/>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Tree>
    <p:extLst>
      <p:ext uri="{BB962C8B-B14F-4D97-AF65-F5344CB8AC3E}">
        <p14:creationId xmlns:p14="http://schemas.microsoft.com/office/powerpoint/2010/main" val="3179275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solidFill>
                  <a:schemeClr val="bg1"/>
                </a:solidFill>
              </a:rPr>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Can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bg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1" name="Group 20">
            <a:extLst>
              <a:ext uri="{FF2B5EF4-FFF2-40B4-BE49-F238E27FC236}">
                <a16:creationId xmlns:a16="http://schemas.microsoft.com/office/drawing/2014/main" id="{EBD75ECB-07ED-3AFF-186F-0FDF08498B64}"/>
              </a:ext>
            </a:extLst>
          </p:cNvPr>
          <p:cNvGrpSpPr/>
          <p:nvPr/>
        </p:nvGrpSpPr>
        <p:grpSpPr>
          <a:xfrm>
            <a:off x="95202" y="104264"/>
            <a:ext cx="10596882" cy="1056806"/>
            <a:chOff x="95202" y="104264"/>
            <a:chExt cx="10596882" cy="1056806"/>
          </a:xfrm>
        </p:grpSpPr>
        <p:sp>
          <p:nvSpPr>
            <p:cNvPr id="26" name="TextBox 25">
              <a:extLst>
                <a:ext uri="{FF2B5EF4-FFF2-40B4-BE49-F238E27FC236}">
                  <a16:creationId xmlns:a16="http://schemas.microsoft.com/office/drawing/2014/main" id="{CEF02A69-7446-7232-BAF5-224B1C911554}"/>
                </a:ext>
              </a:extLst>
            </p:cNvPr>
            <p:cNvSpPr txBox="1"/>
            <p:nvPr/>
          </p:nvSpPr>
          <p:spPr>
            <a:xfrm>
              <a:off x="95202" y="391629"/>
              <a:ext cx="6541984" cy="769441"/>
            </a:xfrm>
            <a:prstGeom prst="rect">
              <a:avLst/>
            </a:prstGeom>
            <a:noFill/>
          </p:spPr>
          <p:txBody>
            <a:bodyPr wrap="none" rtlCol="0">
              <a:spAutoFit/>
            </a:bodyPr>
            <a:lstStyle/>
            <a:p>
              <a:r>
                <a:rPr lang="en-US" sz="2800" b="1" dirty="0">
                  <a:solidFill>
                    <a:srgbClr val="A100FF"/>
                  </a:solidFill>
                </a:rPr>
                <a:t>Key Research Gaps from Existing Literature</a:t>
              </a:r>
            </a:p>
            <a:p>
              <a:r>
                <a:rPr lang="en-US" sz="1600" i="1" dirty="0">
                  <a:solidFill>
                    <a:prstClr val="black"/>
                  </a:solidFill>
                  <a:latin typeface="Calibri" panose="020F0502020204030204"/>
                </a:rPr>
                <a:t>Translated to Research Questions.</a:t>
              </a:r>
            </a:p>
          </p:txBody>
        </p:sp>
        <p:sp>
          <p:nvSpPr>
            <p:cNvPr id="31" name="Arrow: Pentagon 30">
              <a:extLst>
                <a:ext uri="{FF2B5EF4-FFF2-40B4-BE49-F238E27FC236}">
                  <a16:creationId xmlns:a16="http://schemas.microsoft.com/office/drawing/2014/main" id="{FBCC8373-9088-44CA-17F7-9A83C7359F50}"/>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32" name="Arrow: Chevron 31">
              <a:extLst>
                <a:ext uri="{FF2B5EF4-FFF2-40B4-BE49-F238E27FC236}">
                  <a16:creationId xmlns:a16="http://schemas.microsoft.com/office/drawing/2014/main" id="{F39842B6-9407-D3CD-C930-646DC3EACACF}"/>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33" name="Arrow: Chevron 32">
              <a:extLst>
                <a:ext uri="{FF2B5EF4-FFF2-40B4-BE49-F238E27FC236}">
                  <a16:creationId xmlns:a16="http://schemas.microsoft.com/office/drawing/2014/main" id="{7A0410FD-240C-480C-04E7-1AF08750FFB0}"/>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34" name="Arrow: Chevron 33">
              <a:extLst>
                <a:ext uri="{FF2B5EF4-FFF2-40B4-BE49-F238E27FC236}">
                  <a16:creationId xmlns:a16="http://schemas.microsoft.com/office/drawing/2014/main" id="{84EDE6B1-F39F-4198-0D81-B3D2FE734135}"/>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35" name="Arrow: Chevron 34">
              <a:extLst>
                <a:ext uri="{FF2B5EF4-FFF2-40B4-BE49-F238E27FC236}">
                  <a16:creationId xmlns:a16="http://schemas.microsoft.com/office/drawing/2014/main" id="{EF7C77E2-14E5-9F2E-6BB8-0C5BD28B62A6}"/>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36" name="Arrow: Chevron 35">
              <a:extLst>
                <a:ext uri="{FF2B5EF4-FFF2-40B4-BE49-F238E27FC236}">
                  <a16:creationId xmlns:a16="http://schemas.microsoft.com/office/drawing/2014/main" id="{5C4BA0FB-AB00-F60B-4D92-0253970CB56D}"/>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38" name="Arrow: Chevron 37">
              <a:extLst>
                <a:ext uri="{FF2B5EF4-FFF2-40B4-BE49-F238E27FC236}">
                  <a16:creationId xmlns:a16="http://schemas.microsoft.com/office/drawing/2014/main" id="{51E108AA-D1BA-D96E-9A5F-ACD49B0A6A7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Tree>
    <p:extLst>
      <p:ext uri="{BB962C8B-B14F-4D97-AF65-F5344CB8AC3E}">
        <p14:creationId xmlns:p14="http://schemas.microsoft.com/office/powerpoint/2010/main" val="2263804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noFill/>
        </p:spPr>
        <p:txBody>
          <a:bodyPr wrap="none" rtlCol="0">
            <a:spAutoFit/>
          </a:bodyPr>
          <a:lstStyle/>
          <a:p>
            <a:r>
              <a:rPr lang="en-US" sz="2000" b="1" dirty="0">
                <a:solidFill>
                  <a:schemeClr val="bg1"/>
                </a:solidFill>
              </a:rPr>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noFill/>
        </p:spPr>
        <p:txBody>
          <a:bodyPr wrap="square" rtlCol="0">
            <a:spAutoFit/>
          </a:bodyPr>
          <a:lstStyle/>
          <a:p>
            <a:r>
              <a:rPr lang="en-US" dirty="0">
                <a:solidFill>
                  <a:schemeClr val="bg1"/>
                </a:solidFill>
              </a:rPr>
              <a:t>Which AR platform (WebAR v. native AR v. AR headset) is most suitable for the select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1" name="Group 20">
            <a:extLst>
              <a:ext uri="{FF2B5EF4-FFF2-40B4-BE49-F238E27FC236}">
                <a16:creationId xmlns:a16="http://schemas.microsoft.com/office/drawing/2014/main" id="{B3DEE673-75F4-A63F-BC0C-0CAEF8EDAA7B}"/>
              </a:ext>
            </a:extLst>
          </p:cNvPr>
          <p:cNvGrpSpPr/>
          <p:nvPr/>
        </p:nvGrpSpPr>
        <p:grpSpPr>
          <a:xfrm>
            <a:off x="95202" y="104264"/>
            <a:ext cx="10596882" cy="1056806"/>
            <a:chOff x="95202" y="104264"/>
            <a:chExt cx="10596882" cy="1056806"/>
          </a:xfrm>
        </p:grpSpPr>
        <p:sp>
          <p:nvSpPr>
            <p:cNvPr id="26" name="TextBox 25">
              <a:extLst>
                <a:ext uri="{FF2B5EF4-FFF2-40B4-BE49-F238E27FC236}">
                  <a16:creationId xmlns:a16="http://schemas.microsoft.com/office/drawing/2014/main" id="{91EE7BD1-68E0-01E7-823E-1D16333458E2}"/>
                </a:ext>
              </a:extLst>
            </p:cNvPr>
            <p:cNvSpPr txBox="1"/>
            <p:nvPr/>
          </p:nvSpPr>
          <p:spPr>
            <a:xfrm>
              <a:off x="95202" y="391629"/>
              <a:ext cx="6541984" cy="769441"/>
            </a:xfrm>
            <a:prstGeom prst="rect">
              <a:avLst/>
            </a:prstGeom>
            <a:noFill/>
          </p:spPr>
          <p:txBody>
            <a:bodyPr wrap="none" rtlCol="0">
              <a:spAutoFit/>
            </a:bodyPr>
            <a:lstStyle/>
            <a:p>
              <a:r>
                <a:rPr lang="en-US" sz="2800" b="1" dirty="0">
                  <a:solidFill>
                    <a:srgbClr val="A100FF"/>
                  </a:solidFill>
                </a:rPr>
                <a:t>Key Research Gaps from Existing Literature</a:t>
              </a:r>
            </a:p>
            <a:p>
              <a:r>
                <a:rPr lang="en-US" sz="1600" i="1" dirty="0">
                  <a:solidFill>
                    <a:prstClr val="black"/>
                  </a:solidFill>
                  <a:latin typeface="Calibri" panose="020F0502020204030204"/>
                </a:rPr>
                <a:t>Translated to Research Questions.</a:t>
              </a:r>
            </a:p>
          </p:txBody>
        </p:sp>
        <p:sp>
          <p:nvSpPr>
            <p:cNvPr id="31" name="Arrow: Pentagon 30">
              <a:extLst>
                <a:ext uri="{FF2B5EF4-FFF2-40B4-BE49-F238E27FC236}">
                  <a16:creationId xmlns:a16="http://schemas.microsoft.com/office/drawing/2014/main" id="{296C0A1E-110A-90D3-404A-0B4D16638AE1}"/>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32" name="Arrow: Chevron 31">
              <a:extLst>
                <a:ext uri="{FF2B5EF4-FFF2-40B4-BE49-F238E27FC236}">
                  <a16:creationId xmlns:a16="http://schemas.microsoft.com/office/drawing/2014/main" id="{D9195BD3-BDCC-0A85-4159-BBDA66D9A976}"/>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33" name="Arrow: Chevron 32">
              <a:extLst>
                <a:ext uri="{FF2B5EF4-FFF2-40B4-BE49-F238E27FC236}">
                  <a16:creationId xmlns:a16="http://schemas.microsoft.com/office/drawing/2014/main" id="{9E374FDF-ED56-A95F-54E7-D92E64BD97AD}"/>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34" name="Arrow: Chevron 33">
              <a:extLst>
                <a:ext uri="{FF2B5EF4-FFF2-40B4-BE49-F238E27FC236}">
                  <a16:creationId xmlns:a16="http://schemas.microsoft.com/office/drawing/2014/main" id="{E8F890B8-9742-7E8B-0699-A6FB33D77F03}"/>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35" name="Arrow: Chevron 34">
              <a:extLst>
                <a:ext uri="{FF2B5EF4-FFF2-40B4-BE49-F238E27FC236}">
                  <a16:creationId xmlns:a16="http://schemas.microsoft.com/office/drawing/2014/main" id="{9E5D710D-9313-28A9-6CAF-4938603E95F8}"/>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36" name="Arrow: Chevron 35">
              <a:extLst>
                <a:ext uri="{FF2B5EF4-FFF2-40B4-BE49-F238E27FC236}">
                  <a16:creationId xmlns:a16="http://schemas.microsoft.com/office/drawing/2014/main" id="{EA5136AE-01F8-F566-F725-F3E464B5B283}"/>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38" name="Arrow: Chevron 37">
              <a:extLst>
                <a:ext uri="{FF2B5EF4-FFF2-40B4-BE49-F238E27FC236}">
                  <a16:creationId xmlns:a16="http://schemas.microsoft.com/office/drawing/2014/main" id="{12766E81-A185-69E5-D5D0-38BFC7CC83AB}"/>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Tree>
    <p:extLst>
      <p:ext uri="{BB962C8B-B14F-4D97-AF65-F5344CB8AC3E}">
        <p14:creationId xmlns:p14="http://schemas.microsoft.com/office/powerpoint/2010/main" val="1863666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bg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1" name="Group 20">
            <a:extLst>
              <a:ext uri="{FF2B5EF4-FFF2-40B4-BE49-F238E27FC236}">
                <a16:creationId xmlns:a16="http://schemas.microsoft.com/office/drawing/2014/main" id="{48E909F3-F2A6-4A43-9162-2DC7B9B6C361}"/>
              </a:ext>
            </a:extLst>
          </p:cNvPr>
          <p:cNvGrpSpPr/>
          <p:nvPr/>
        </p:nvGrpSpPr>
        <p:grpSpPr>
          <a:xfrm>
            <a:off x="95202" y="104264"/>
            <a:ext cx="10596882" cy="1056806"/>
            <a:chOff x="95202" y="104264"/>
            <a:chExt cx="10596882" cy="1056806"/>
          </a:xfrm>
        </p:grpSpPr>
        <p:sp>
          <p:nvSpPr>
            <p:cNvPr id="26" name="TextBox 25">
              <a:extLst>
                <a:ext uri="{FF2B5EF4-FFF2-40B4-BE49-F238E27FC236}">
                  <a16:creationId xmlns:a16="http://schemas.microsoft.com/office/drawing/2014/main" id="{6DAA7DFB-384A-4C0C-FB78-8A60971861A3}"/>
                </a:ext>
              </a:extLst>
            </p:cNvPr>
            <p:cNvSpPr txBox="1"/>
            <p:nvPr/>
          </p:nvSpPr>
          <p:spPr>
            <a:xfrm>
              <a:off x="95202" y="391629"/>
              <a:ext cx="6541984" cy="769441"/>
            </a:xfrm>
            <a:prstGeom prst="rect">
              <a:avLst/>
            </a:prstGeom>
            <a:noFill/>
          </p:spPr>
          <p:txBody>
            <a:bodyPr wrap="none" rtlCol="0">
              <a:spAutoFit/>
            </a:bodyPr>
            <a:lstStyle/>
            <a:p>
              <a:r>
                <a:rPr lang="en-US" sz="2800" b="1" dirty="0">
                  <a:solidFill>
                    <a:srgbClr val="A100FF"/>
                  </a:solidFill>
                </a:rPr>
                <a:t>Key Research Gaps from Existing Literature</a:t>
              </a:r>
            </a:p>
            <a:p>
              <a:r>
                <a:rPr lang="en-US" sz="1600" i="1" dirty="0">
                  <a:solidFill>
                    <a:prstClr val="black"/>
                  </a:solidFill>
                  <a:latin typeface="Calibri" panose="020F0502020204030204"/>
                </a:rPr>
                <a:t>Translated to Research Questions.</a:t>
              </a:r>
            </a:p>
          </p:txBody>
        </p:sp>
        <p:sp>
          <p:nvSpPr>
            <p:cNvPr id="31" name="Arrow: Pentagon 30">
              <a:extLst>
                <a:ext uri="{FF2B5EF4-FFF2-40B4-BE49-F238E27FC236}">
                  <a16:creationId xmlns:a16="http://schemas.microsoft.com/office/drawing/2014/main" id="{188E284B-D6A1-D37B-8617-3B7B2E5BC38E}"/>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32" name="Arrow: Chevron 31">
              <a:extLst>
                <a:ext uri="{FF2B5EF4-FFF2-40B4-BE49-F238E27FC236}">
                  <a16:creationId xmlns:a16="http://schemas.microsoft.com/office/drawing/2014/main" id="{8702F1C5-11CE-4334-1510-427ED9405168}"/>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33" name="Arrow: Chevron 32">
              <a:extLst>
                <a:ext uri="{FF2B5EF4-FFF2-40B4-BE49-F238E27FC236}">
                  <a16:creationId xmlns:a16="http://schemas.microsoft.com/office/drawing/2014/main" id="{10829CC4-B852-4B25-1CD1-46AD009FEACD}"/>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34" name="Arrow: Chevron 33">
              <a:extLst>
                <a:ext uri="{FF2B5EF4-FFF2-40B4-BE49-F238E27FC236}">
                  <a16:creationId xmlns:a16="http://schemas.microsoft.com/office/drawing/2014/main" id="{C430E833-EEE4-C61B-4B4F-07B30FC19374}"/>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35" name="Arrow: Chevron 34">
              <a:extLst>
                <a:ext uri="{FF2B5EF4-FFF2-40B4-BE49-F238E27FC236}">
                  <a16:creationId xmlns:a16="http://schemas.microsoft.com/office/drawing/2014/main" id="{1A11DFD6-C003-16CE-7ED3-1B2852AA9242}"/>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36" name="Arrow: Chevron 35">
              <a:extLst>
                <a:ext uri="{FF2B5EF4-FFF2-40B4-BE49-F238E27FC236}">
                  <a16:creationId xmlns:a16="http://schemas.microsoft.com/office/drawing/2014/main" id="{98EC990C-FE6A-9F15-5BFB-FF7AE6171D3D}"/>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38" name="Arrow: Chevron 37">
              <a:extLst>
                <a:ext uri="{FF2B5EF4-FFF2-40B4-BE49-F238E27FC236}">
                  <a16:creationId xmlns:a16="http://schemas.microsoft.com/office/drawing/2014/main" id="{B8EBF53C-B2BF-8C16-4929-BCDA1C4C9D7E}"/>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Tree>
    <p:extLst>
      <p:ext uri="{BB962C8B-B14F-4D97-AF65-F5344CB8AC3E}">
        <p14:creationId xmlns:p14="http://schemas.microsoft.com/office/powerpoint/2010/main" val="2782918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1EF0B4-3181-0857-F589-1C80BF0C977A}"/>
              </a:ext>
            </a:extLst>
          </p:cNvPr>
          <p:cNvSpPr txBox="1"/>
          <p:nvPr/>
        </p:nvSpPr>
        <p:spPr>
          <a:xfrm>
            <a:off x="756105" y="477876"/>
            <a:ext cx="10874503" cy="4939598"/>
          </a:xfrm>
          <a:prstGeom prst="rect">
            <a:avLst/>
          </a:prstGeom>
          <a:noFill/>
        </p:spPr>
        <p:txBody>
          <a:bodyPr wrap="square" lIns="0" tIns="0" rIns="0" bIns="0" rtlCol="0">
            <a:noAutofit/>
          </a:bodyPr>
          <a:lstStyle/>
          <a:p>
            <a:pPr algn="l" defTabSz="228600">
              <a:spcAft>
                <a:spcPts val="1200"/>
              </a:spcAft>
            </a:pPr>
            <a:r>
              <a:rPr lang="en-US" sz="4400" b="1" dirty="0">
                <a:latin typeface="Calibri" panose="020F0502020204030204" pitchFamily="34" charset="0"/>
                <a:cs typeface="Calibri" panose="020F0502020204030204" pitchFamily="34" charset="0"/>
              </a:rPr>
              <a:t>Research Question:</a:t>
            </a:r>
          </a:p>
          <a:p>
            <a:pPr algn="l" defTabSz="228600">
              <a:spcAft>
                <a:spcPts val="1200"/>
              </a:spcAft>
            </a:pPr>
            <a:r>
              <a:rPr lang="en-US" sz="3200" dirty="0">
                <a:latin typeface="Calibri" panose="020F0502020204030204" pitchFamily="34" charset="0"/>
                <a:cs typeface="Calibri" panose="020F0502020204030204" pitchFamily="34" charset="0"/>
              </a:rPr>
              <a:t>What does an industry-agnostic, tool-agnostic AR Implementation Methodology look like?</a:t>
            </a:r>
          </a:p>
          <a:p>
            <a:pPr marL="571500" indent="-571500" algn="l" defTabSz="228600">
              <a:spcAft>
                <a:spcPts val="1200"/>
              </a:spcAft>
              <a:buFont typeface="Arial" panose="020B0604020202020204" pitchFamily="34" charset="0"/>
              <a:buChar char="•"/>
            </a:pPr>
            <a:r>
              <a:rPr lang="en-US" sz="3200" dirty="0">
                <a:latin typeface="Calibri" panose="020F0502020204030204" pitchFamily="34" charset="0"/>
                <a:cs typeface="Calibri" panose="020F0502020204030204" pitchFamily="34" charset="0"/>
              </a:rPr>
              <a:t>What makes a process a good candidate for AR?</a:t>
            </a:r>
          </a:p>
          <a:p>
            <a:pPr marL="571500" indent="-571500" algn="l" defTabSz="228600">
              <a:spcAft>
                <a:spcPts val="1200"/>
              </a:spcAft>
              <a:buFont typeface="Arial" panose="020B0604020202020204" pitchFamily="34" charset="0"/>
              <a:buChar char="•"/>
            </a:pPr>
            <a:r>
              <a:rPr lang="en-US" sz="3200" dirty="0">
                <a:latin typeface="Calibri" panose="020F0502020204030204" pitchFamily="34" charset="0"/>
                <a:cs typeface="Calibri" panose="020F0502020204030204" pitchFamily="34" charset="0"/>
              </a:rPr>
              <a:t>How to choose between AR platform?</a:t>
            </a:r>
          </a:p>
          <a:p>
            <a:pPr marL="571500" indent="-571500" algn="l" defTabSz="228600">
              <a:spcAft>
                <a:spcPts val="1200"/>
              </a:spcAft>
              <a:buFont typeface="Arial" panose="020B0604020202020204" pitchFamily="34" charset="0"/>
              <a:buChar char="•"/>
            </a:pPr>
            <a:r>
              <a:rPr lang="en-US" sz="3200" dirty="0">
                <a:latin typeface="Calibri" panose="020F0502020204030204" pitchFamily="34" charset="0"/>
                <a:cs typeface="Calibri" panose="020F0502020204030204" pitchFamily="34" charset="0"/>
              </a:rPr>
              <a:t>How to choose between AR development tools (tracking + rendering engines)?</a:t>
            </a:r>
          </a:p>
          <a:p>
            <a:pPr marL="571500" indent="-571500" algn="l" defTabSz="228600">
              <a:spcAft>
                <a:spcPts val="1200"/>
              </a:spcAft>
              <a:buFont typeface="Arial" panose="020B0604020202020204" pitchFamily="34" charset="0"/>
              <a:buChar char="•"/>
            </a:pPr>
            <a:endParaRPr lang="en-US" sz="32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5238550" cy="523220"/>
            </a:xfrm>
            <a:prstGeom prst="rect">
              <a:avLst/>
            </a:prstGeom>
            <a:noFill/>
          </p:spPr>
          <p:txBody>
            <a:bodyPr wrap="none" rtlCol="0">
              <a:spAutoFit/>
            </a:bodyPr>
            <a:lstStyle/>
            <a:p>
              <a:r>
                <a:rPr lang="en-US" sz="2800" b="1" dirty="0">
                  <a:solidFill>
                    <a:srgbClr val="A100FF"/>
                  </a:solidFill>
                </a:rPr>
                <a:t>Key Inputs for the Proposed ARIM</a:t>
              </a:r>
              <a:endParaRPr lang="en-US" sz="1600" i="1" dirty="0">
                <a:solidFill>
                  <a:prstClr val="black"/>
                </a:solidFill>
                <a:latin typeface="Calibri" panose="020F0502020204030204"/>
              </a:endParaRP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3" name="Rectangle: Rounded Corners 12">
            <a:extLst>
              <a:ext uri="{FF2B5EF4-FFF2-40B4-BE49-F238E27FC236}">
                <a16:creationId xmlns:a16="http://schemas.microsoft.com/office/drawing/2014/main" id="{57242A63-8C93-504D-9FF3-8F2873DD200B}"/>
              </a:ext>
            </a:extLst>
          </p:cNvPr>
          <p:cNvSpPr/>
          <p:nvPr/>
        </p:nvSpPr>
        <p:spPr>
          <a:xfrm>
            <a:off x="448957" y="1626172"/>
            <a:ext cx="3369467"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rPr>
              <a:t>Software Development Lifecycle</a:t>
            </a:r>
            <a:endParaRPr lang="en-US" sz="2000" dirty="0">
              <a:solidFill>
                <a:schemeClr val="tx1"/>
              </a:solidFill>
              <a:effectLst/>
              <a:ea typeface="Arial" panose="020B0604020202020204" pitchFamily="34" charset="0"/>
            </a:endParaRPr>
          </a:p>
        </p:txBody>
      </p:sp>
      <p:sp>
        <p:nvSpPr>
          <p:cNvPr id="14" name="Rectangle: Rounded Corners 13">
            <a:extLst>
              <a:ext uri="{FF2B5EF4-FFF2-40B4-BE49-F238E27FC236}">
                <a16:creationId xmlns:a16="http://schemas.microsoft.com/office/drawing/2014/main" id="{5D3E8E4C-35A6-792B-5E8D-23BB9208F43C}"/>
              </a:ext>
            </a:extLst>
          </p:cNvPr>
          <p:cNvSpPr/>
          <p:nvPr/>
        </p:nvSpPr>
        <p:spPr>
          <a:xfrm>
            <a:off x="4088442" y="1626172"/>
            <a:ext cx="3369467"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effectLst/>
                <a:ea typeface="Arial" panose="020B0604020202020204" pitchFamily="34" charset="0"/>
              </a:rPr>
              <a:t>Design Thinking</a:t>
            </a:r>
          </a:p>
        </p:txBody>
      </p:sp>
      <p:sp>
        <p:nvSpPr>
          <p:cNvPr id="15" name="Rectangle: Rounded Corners 14">
            <a:extLst>
              <a:ext uri="{FF2B5EF4-FFF2-40B4-BE49-F238E27FC236}">
                <a16:creationId xmlns:a16="http://schemas.microsoft.com/office/drawing/2014/main" id="{176BD6D9-FAA9-1C8A-C1BC-6ECE136A4E8A}"/>
              </a:ext>
            </a:extLst>
          </p:cNvPr>
          <p:cNvSpPr/>
          <p:nvPr/>
        </p:nvSpPr>
        <p:spPr>
          <a:xfrm>
            <a:off x="7727926" y="1626172"/>
            <a:ext cx="3369467"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effectLst/>
                <a:ea typeface="Arial" panose="020B0604020202020204" pitchFamily="34" charset="0"/>
              </a:rPr>
              <a:t>Success Factors for AR Adoption</a:t>
            </a:r>
          </a:p>
        </p:txBody>
      </p:sp>
    </p:spTree>
    <p:extLst>
      <p:ext uri="{BB962C8B-B14F-4D97-AF65-F5344CB8AC3E}">
        <p14:creationId xmlns:p14="http://schemas.microsoft.com/office/powerpoint/2010/main" val="328029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CE5EA63-A7CB-042F-AA36-9042933F0F3D}"/>
              </a:ext>
            </a:extLst>
          </p:cNvPr>
          <p:cNvSpPr/>
          <p:nvPr/>
        </p:nvSpPr>
        <p:spPr>
          <a:xfrm>
            <a:off x="491662" y="2908619"/>
            <a:ext cx="10605731" cy="3193508"/>
          </a:xfrm>
          <a:prstGeom prst="roundRect">
            <a:avLst>
              <a:gd name="adj" fmla="val 3142"/>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5238550" cy="523220"/>
            </a:xfrm>
            <a:prstGeom prst="rect">
              <a:avLst/>
            </a:prstGeom>
            <a:noFill/>
          </p:spPr>
          <p:txBody>
            <a:bodyPr wrap="none" rtlCol="0">
              <a:spAutoFit/>
            </a:bodyPr>
            <a:lstStyle/>
            <a:p>
              <a:r>
                <a:rPr lang="en-US" sz="2800" b="1" dirty="0">
                  <a:solidFill>
                    <a:srgbClr val="A100FF"/>
                  </a:solidFill>
                </a:rPr>
                <a:t>Key Inputs for the Proposed ARIM</a:t>
              </a:r>
              <a:endParaRPr lang="en-US" sz="1600" i="1" dirty="0">
                <a:solidFill>
                  <a:prstClr val="black"/>
                </a:solidFill>
                <a:latin typeface="Calibri" panose="020F0502020204030204"/>
              </a:endParaRP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pic>
        <p:nvPicPr>
          <p:cNvPr id="12" name="Picture 11">
            <a:extLst>
              <a:ext uri="{FF2B5EF4-FFF2-40B4-BE49-F238E27FC236}">
                <a16:creationId xmlns:a16="http://schemas.microsoft.com/office/drawing/2014/main" id="{E60D127F-1EB6-AE2D-06C9-F951964899D1}"/>
              </a:ext>
            </a:extLst>
          </p:cNvPr>
          <p:cNvPicPr>
            <a:picLocks noChangeAspect="1"/>
          </p:cNvPicPr>
          <p:nvPr/>
        </p:nvPicPr>
        <p:blipFill>
          <a:blip r:embed="rId5"/>
          <a:stretch>
            <a:fillRect/>
          </a:stretch>
        </p:blipFill>
        <p:spPr>
          <a:xfrm>
            <a:off x="789232" y="3187343"/>
            <a:ext cx="10176180" cy="2813414"/>
          </a:xfrm>
          <a:prstGeom prst="rect">
            <a:avLst/>
          </a:prstGeom>
        </p:spPr>
      </p:pic>
      <p:sp>
        <p:nvSpPr>
          <p:cNvPr id="13" name="Rectangle: Rounded Corners 12">
            <a:extLst>
              <a:ext uri="{FF2B5EF4-FFF2-40B4-BE49-F238E27FC236}">
                <a16:creationId xmlns:a16="http://schemas.microsoft.com/office/drawing/2014/main" id="{57242A63-8C93-504D-9FF3-8F2873DD200B}"/>
              </a:ext>
            </a:extLst>
          </p:cNvPr>
          <p:cNvSpPr/>
          <p:nvPr/>
        </p:nvSpPr>
        <p:spPr>
          <a:xfrm>
            <a:off x="448957" y="1626172"/>
            <a:ext cx="3369467" cy="9432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rPr>
              <a:t>Software Development Lifecycle</a:t>
            </a:r>
            <a:endParaRPr lang="en-US" sz="2000" dirty="0">
              <a:solidFill>
                <a:schemeClr val="bg1"/>
              </a:solidFill>
              <a:effectLst/>
              <a:ea typeface="Arial" panose="020B0604020202020204" pitchFamily="34" charset="0"/>
            </a:endParaRPr>
          </a:p>
        </p:txBody>
      </p:sp>
      <p:sp>
        <p:nvSpPr>
          <p:cNvPr id="14" name="Rectangle: Rounded Corners 13">
            <a:extLst>
              <a:ext uri="{FF2B5EF4-FFF2-40B4-BE49-F238E27FC236}">
                <a16:creationId xmlns:a16="http://schemas.microsoft.com/office/drawing/2014/main" id="{5D3E8E4C-35A6-792B-5E8D-23BB9208F43C}"/>
              </a:ext>
            </a:extLst>
          </p:cNvPr>
          <p:cNvSpPr/>
          <p:nvPr/>
        </p:nvSpPr>
        <p:spPr>
          <a:xfrm>
            <a:off x="4088442" y="1626172"/>
            <a:ext cx="3369467"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effectLst/>
                <a:ea typeface="Arial" panose="020B0604020202020204" pitchFamily="34" charset="0"/>
              </a:rPr>
              <a:t>Design Thinking</a:t>
            </a:r>
          </a:p>
        </p:txBody>
      </p:sp>
      <p:sp>
        <p:nvSpPr>
          <p:cNvPr id="15" name="Rectangle: Rounded Corners 14">
            <a:extLst>
              <a:ext uri="{FF2B5EF4-FFF2-40B4-BE49-F238E27FC236}">
                <a16:creationId xmlns:a16="http://schemas.microsoft.com/office/drawing/2014/main" id="{176BD6D9-FAA9-1C8A-C1BC-6ECE136A4E8A}"/>
              </a:ext>
            </a:extLst>
          </p:cNvPr>
          <p:cNvSpPr/>
          <p:nvPr/>
        </p:nvSpPr>
        <p:spPr>
          <a:xfrm>
            <a:off x="7727926" y="1626172"/>
            <a:ext cx="3369467"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effectLst/>
                <a:ea typeface="Arial" panose="020B0604020202020204" pitchFamily="34" charset="0"/>
              </a:rPr>
              <a:t>Success Factors for AR Adoption</a:t>
            </a:r>
          </a:p>
        </p:txBody>
      </p:sp>
      <p:cxnSp>
        <p:nvCxnSpPr>
          <p:cNvPr id="17" name="Straight Connector 16">
            <a:extLst>
              <a:ext uri="{FF2B5EF4-FFF2-40B4-BE49-F238E27FC236}">
                <a16:creationId xmlns:a16="http://schemas.microsoft.com/office/drawing/2014/main" id="{F8395668-7FE4-0D7F-2D82-3A5CC58D1FF8}"/>
              </a:ext>
            </a:extLst>
          </p:cNvPr>
          <p:cNvCxnSpPr>
            <a:stCxn id="13" idx="2"/>
          </p:cNvCxnSpPr>
          <p:nvPr/>
        </p:nvCxnSpPr>
        <p:spPr>
          <a:xfrm flipH="1">
            <a:off x="2133690" y="2569372"/>
            <a:ext cx="1" cy="339247"/>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C7696E-D78F-DBD6-774F-E4B1B01F0E7F}"/>
              </a:ext>
            </a:extLst>
          </p:cNvPr>
          <p:cNvSpPr txBox="1"/>
          <p:nvPr/>
        </p:nvSpPr>
        <p:spPr>
          <a:xfrm>
            <a:off x="448957" y="6529950"/>
            <a:ext cx="4517264" cy="230832"/>
          </a:xfrm>
          <a:prstGeom prst="rect">
            <a:avLst/>
          </a:prstGeom>
          <a:noFill/>
        </p:spPr>
        <p:txBody>
          <a:bodyPr wrap="square" rtlCol="0">
            <a:spAutoFit/>
          </a:bodyPr>
          <a:lstStyle/>
          <a:p>
            <a:r>
              <a:rPr lang="en-US" sz="900" i="1" dirty="0"/>
              <a:t>Photo credit: </a:t>
            </a:r>
            <a:r>
              <a:rPr lang="en-US" sz="900" dirty="0">
                <a:hlinkClick r:id="rId6"/>
              </a:rPr>
              <a:t>https://www.justice.gov/archive/jmd/irm/lifecycle/ch1.htm#para1.2</a:t>
            </a:r>
            <a:r>
              <a:rPr lang="en-US" sz="900" dirty="0"/>
              <a:t> </a:t>
            </a:r>
            <a:endParaRPr lang="en-US" sz="900" i="1" dirty="0"/>
          </a:p>
        </p:txBody>
      </p:sp>
    </p:spTree>
    <p:extLst>
      <p:ext uri="{BB962C8B-B14F-4D97-AF65-F5344CB8AC3E}">
        <p14:creationId xmlns:p14="http://schemas.microsoft.com/office/powerpoint/2010/main" val="1420120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CE5EA63-A7CB-042F-AA36-9042933F0F3D}"/>
              </a:ext>
            </a:extLst>
          </p:cNvPr>
          <p:cNvSpPr/>
          <p:nvPr/>
        </p:nvSpPr>
        <p:spPr>
          <a:xfrm>
            <a:off x="491662" y="2908619"/>
            <a:ext cx="10605731" cy="3193508"/>
          </a:xfrm>
          <a:prstGeom prst="roundRect">
            <a:avLst>
              <a:gd name="adj" fmla="val 3142"/>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5238550" cy="523220"/>
            </a:xfrm>
            <a:prstGeom prst="rect">
              <a:avLst/>
            </a:prstGeom>
            <a:noFill/>
          </p:spPr>
          <p:txBody>
            <a:bodyPr wrap="none" rtlCol="0">
              <a:spAutoFit/>
            </a:bodyPr>
            <a:lstStyle/>
            <a:p>
              <a:r>
                <a:rPr lang="en-US" sz="2800" b="1" dirty="0">
                  <a:solidFill>
                    <a:srgbClr val="A100FF"/>
                  </a:solidFill>
                </a:rPr>
                <a:t>Key Inputs for the Proposed ARIM</a:t>
              </a:r>
              <a:endParaRPr lang="en-US" sz="1600" i="1" dirty="0">
                <a:solidFill>
                  <a:prstClr val="black"/>
                </a:solidFill>
                <a:latin typeface="Calibri" panose="020F0502020204030204"/>
              </a:endParaRP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3" name="Rectangle: Rounded Corners 12">
            <a:extLst>
              <a:ext uri="{FF2B5EF4-FFF2-40B4-BE49-F238E27FC236}">
                <a16:creationId xmlns:a16="http://schemas.microsoft.com/office/drawing/2014/main" id="{57242A63-8C93-504D-9FF3-8F2873DD200B}"/>
              </a:ext>
            </a:extLst>
          </p:cNvPr>
          <p:cNvSpPr/>
          <p:nvPr/>
        </p:nvSpPr>
        <p:spPr>
          <a:xfrm>
            <a:off x="448957" y="1626172"/>
            <a:ext cx="3369467"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rPr>
              <a:t>Software Development Lifecycle</a:t>
            </a:r>
            <a:endParaRPr lang="en-US" sz="2000" dirty="0">
              <a:solidFill>
                <a:schemeClr val="tx1"/>
              </a:solidFill>
              <a:effectLst/>
              <a:ea typeface="Arial" panose="020B0604020202020204" pitchFamily="34" charset="0"/>
            </a:endParaRPr>
          </a:p>
        </p:txBody>
      </p:sp>
      <p:sp>
        <p:nvSpPr>
          <p:cNvPr id="14" name="Rectangle: Rounded Corners 13">
            <a:extLst>
              <a:ext uri="{FF2B5EF4-FFF2-40B4-BE49-F238E27FC236}">
                <a16:creationId xmlns:a16="http://schemas.microsoft.com/office/drawing/2014/main" id="{5D3E8E4C-35A6-792B-5E8D-23BB9208F43C}"/>
              </a:ext>
            </a:extLst>
          </p:cNvPr>
          <p:cNvSpPr/>
          <p:nvPr/>
        </p:nvSpPr>
        <p:spPr>
          <a:xfrm>
            <a:off x="4088442" y="1626172"/>
            <a:ext cx="3369467" cy="9432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effectLst/>
                <a:ea typeface="Arial" panose="020B0604020202020204" pitchFamily="34" charset="0"/>
              </a:rPr>
              <a:t>Design Thinking</a:t>
            </a:r>
          </a:p>
        </p:txBody>
      </p:sp>
      <p:sp>
        <p:nvSpPr>
          <p:cNvPr id="15" name="Rectangle: Rounded Corners 14">
            <a:extLst>
              <a:ext uri="{FF2B5EF4-FFF2-40B4-BE49-F238E27FC236}">
                <a16:creationId xmlns:a16="http://schemas.microsoft.com/office/drawing/2014/main" id="{176BD6D9-FAA9-1C8A-C1BC-6ECE136A4E8A}"/>
              </a:ext>
            </a:extLst>
          </p:cNvPr>
          <p:cNvSpPr/>
          <p:nvPr/>
        </p:nvSpPr>
        <p:spPr>
          <a:xfrm>
            <a:off x="7727926" y="1626172"/>
            <a:ext cx="3369467"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effectLst/>
                <a:ea typeface="Arial" panose="020B0604020202020204" pitchFamily="34" charset="0"/>
              </a:rPr>
              <a:t>Success Factors for AR Adoption</a:t>
            </a:r>
          </a:p>
        </p:txBody>
      </p:sp>
      <p:cxnSp>
        <p:nvCxnSpPr>
          <p:cNvPr id="17" name="Straight Connector 16">
            <a:extLst>
              <a:ext uri="{FF2B5EF4-FFF2-40B4-BE49-F238E27FC236}">
                <a16:creationId xmlns:a16="http://schemas.microsoft.com/office/drawing/2014/main" id="{F8395668-7FE4-0D7F-2D82-3A5CC58D1FF8}"/>
              </a:ext>
            </a:extLst>
          </p:cNvPr>
          <p:cNvCxnSpPr>
            <a:cxnSpLocks/>
          </p:cNvCxnSpPr>
          <p:nvPr/>
        </p:nvCxnSpPr>
        <p:spPr>
          <a:xfrm flipH="1">
            <a:off x="5864830" y="2569372"/>
            <a:ext cx="1" cy="339247"/>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descr="Diagram&#10;&#10;Description automatically generated">
            <a:extLst>
              <a:ext uri="{FF2B5EF4-FFF2-40B4-BE49-F238E27FC236}">
                <a16:creationId xmlns:a16="http://schemas.microsoft.com/office/drawing/2014/main" id="{CE209C49-1ED6-5EA3-A3DA-5E01503FEFF9}"/>
              </a:ext>
            </a:extLst>
          </p:cNvPr>
          <p:cNvPicPr>
            <a:picLocks noChangeAspect="1"/>
          </p:cNvPicPr>
          <p:nvPr/>
        </p:nvPicPr>
        <p:blipFill>
          <a:blip r:embed="rId5"/>
          <a:stretch>
            <a:fillRect/>
          </a:stretch>
        </p:blipFill>
        <p:spPr>
          <a:xfrm>
            <a:off x="3325157" y="3149075"/>
            <a:ext cx="5079346" cy="2730609"/>
          </a:xfrm>
          <a:prstGeom prst="rect">
            <a:avLst/>
          </a:prstGeom>
        </p:spPr>
      </p:pic>
      <p:sp>
        <p:nvSpPr>
          <p:cNvPr id="18" name="TextBox 17">
            <a:extLst>
              <a:ext uri="{FF2B5EF4-FFF2-40B4-BE49-F238E27FC236}">
                <a16:creationId xmlns:a16="http://schemas.microsoft.com/office/drawing/2014/main" id="{2EF2FF02-ECBF-458E-0F20-91F4CCDD523E}"/>
              </a:ext>
            </a:extLst>
          </p:cNvPr>
          <p:cNvSpPr txBox="1"/>
          <p:nvPr/>
        </p:nvSpPr>
        <p:spPr>
          <a:xfrm>
            <a:off x="448957" y="6529950"/>
            <a:ext cx="4517264" cy="230832"/>
          </a:xfrm>
          <a:prstGeom prst="rect">
            <a:avLst/>
          </a:prstGeom>
          <a:noFill/>
        </p:spPr>
        <p:txBody>
          <a:bodyPr wrap="square" rtlCol="0">
            <a:spAutoFit/>
          </a:bodyPr>
          <a:lstStyle/>
          <a:p>
            <a:r>
              <a:rPr lang="en-US" sz="900" i="1" dirty="0"/>
              <a:t>Photo credit: </a:t>
            </a:r>
            <a:r>
              <a:rPr lang="en-US" sz="900" dirty="0">
                <a:hlinkClick r:id="rId6"/>
              </a:rPr>
              <a:t>https://www.interaction-design.org/literature/topics/design-thinking</a:t>
            </a:r>
            <a:r>
              <a:rPr lang="en-US" sz="900" dirty="0"/>
              <a:t> </a:t>
            </a:r>
            <a:endParaRPr lang="en-US" sz="900" i="1" dirty="0"/>
          </a:p>
        </p:txBody>
      </p:sp>
    </p:spTree>
    <p:extLst>
      <p:ext uri="{BB962C8B-B14F-4D97-AF65-F5344CB8AC3E}">
        <p14:creationId xmlns:p14="http://schemas.microsoft.com/office/powerpoint/2010/main" val="645810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solidFill>
                        <a:schemeClr val="bg1"/>
                      </a:solidFill>
                    </a:rPr>
                    <a:t>&gt; Native AR apps: Downloaded to and installed on user device.</a:t>
                  </a:r>
                </a:p>
                <a:p>
                  <a:r>
                    <a:rPr lang="en-US" sz="1400" dirty="0">
                      <a:solidFill>
                        <a:schemeClr val="bg1"/>
                      </a:solidFill>
                    </a:rPr>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254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CE5EA63-A7CB-042F-AA36-9042933F0F3D}"/>
              </a:ext>
            </a:extLst>
          </p:cNvPr>
          <p:cNvSpPr/>
          <p:nvPr/>
        </p:nvSpPr>
        <p:spPr>
          <a:xfrm>
            <a:off x="491662" y="2908619"/>
            <a:ext cx="10605731" cy="3193508"/>
          </a:xfrm>
          <a:prstGeom prst="roundRect">
            <a:avLst>
              <a:gd name="adj" fmla="val 3142"/>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5238550" cy="523220"/>
            </a:xfrm>
            <a:prstGeom prst="rect">
              <a:avLst/>
            </a:prstGeom>
            <a:noFill/>
          </p:spPr>
          <p:txBody>
            <a:bodyPr wrap="none" rtlCol="0">
              <a:spAutoFit/>
            </a:bodyPr>
            <a:lstStyle/>
            <a:p>
              <a:r>
                <a:rPr lang="en-US" sz="2800" b="1" dirty="0">
                  <a:solidFill>
                    <a:srgbClr val="A100FF"/>
                  </a:solidFill>
                </a:rPr>
                <a:t>Key Inputs for the Proposed ARIM</a:t>
              </a:r>
              <a:endParaRPr lang="en-US" sz="1600" i="1" dirty="0">
                <a:solidFill>
                  <a:prstClr val="black"/>
                </a:solidFill>
                <a:latin typeface="Calibri" panose="020F0502020204030204"/>
              </a:endParaRP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3" name="Rectangle: Rounded Corners 12">
            <a:extLst>
              <a:ext uri="{FF2B5EF4-FFF2-40B4-BE49-F238E27FC236}">
                <a16:creationId xmlns:a16="http://schemas.microsoft.com/office/drawing/2014/main" id="{57242A63-8C93-504D-9FF3-8F2873DD200B}"/>
              </a:ext>
            </a:extLst>
          </p:cNvPr>
          <p:cNvSpPr/>
          <p:nvPr/>
        </p:nvSpPr>
        <p:spPr>
          <a:xfrm>
            <a:off x="448957" y="1626172"/>
            <a:ext cx="3369467"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rPr>
              <a:t>Software Development Lifecycle</a:t>
            </a:r>
            <a:endParaRPr lang="en-US" sz="2000" dirty="0">
              <a:solidFill>
                <a:schemeClr val="tx1"/>
              </a:solidFill>
              <a:effectLst/>
              <a:ea typeface="Arial" panose="020B0604020202020204" pitchFamily="34" charset="0"/>
            </a:endParaRPr>
          </a:p>
        </p:txBody>
      </p:sp>
      <p:sp>
        <p:nvSpPr>
          <p:cNvPr id="14" name="Rectangle: Rounded Corners 13">
            <a:extLst>
              <a:ext uri="{FF2B5EF4-FFF2-40B4-BE49-F238E27FC236}">
                <a16:creationId xmlns:a16="http://schemas.microsoft.com/office/drawing/2014/main" id="{5D3E8E4C-35A6-792B-5E8D-23BB9208F43C}"/>
              </a:ext>
            </a:extLst>
          </p:cNvPr>
          <p:cNvSpPr/>
          <p:nvPr/>
        </p:nvSpPr>
        <p:spPr>
          <a:xfrm>
            <a:off x="4088442" y="1626172"/>
            <a:ext cx="3369467"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effectLst/>
                <a:ea typeface="Arial" panose="020B0604020202020204" pitchFamily="34" charset="0"/>
              </a:rPr>
              <a:t>Design Thinking</a:t>
            </a:r>
          </a:p>
        </p:txBody>
      </p:sp>
      <p:sp>
        <p:nvSpPr>
          <p:cNvPr id="15" name="Rectangle: Rounded Corners 14">
            <a:extLst>
              <a:ext uri="{FF2B5EF4-FFF2-40B4-BE49-F238E27FC236}">
                <a16:creationId xmlns:a16="http://schemas.microsoft.com/office/drawing/2014/main" id="{176BD6D9-FAA9-1C8A-C1BC-6ECE136A4E8A}"/>
              </a:ext>
            </a:extLst>
          </p:cNvPr>
          <p:cNvSpPr/>
          <p:nvPr/>
        </p:nvSpPr>
        <p:spPr>
          <a:xfrm>
            <a:off x="7727926" y="1626172"/>
            <a:ext cx="3369467" cy="9432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effectLst/>
                <a:ea typeface="Arial" panose="020B0604020202020204" pitchFamily="34" charset="0"/>
              </a:rPr>
              <a:t>Success Factors for AR Adoption</a:t>
            </a:r>
          </a:p>
        </p:txBody>
      </p:sp>
      <p:cxnSp>
        <p:nvCxnSpPr>
          <p:cNvPr id="17" name="Straight Connector 16">
            <a:extLst>
              <a:ext uri="{FF2B5EF4-FFF2-40B4-BE49-F238E27FC236}">
                <a16:creationId xmlns:a16="http://schemas.microsoft.com/office/drawing/2014/main" id="{F8395668-7FE4-0D7F-2D82-3A5CC58D1FF8}"/>
              </a:ext>
            </a:extLst>
          </p:cNvPr>
          <p:cNvCxnSpPr>
            <a:cxnSpLocks/>
          </p:cNvCxnSpPr>
          <p:nvPr/>
        </p:nvCxnSpPr>
        <p:spPr>
          <a:xfrm flipH="1">
            <a:off x="9471905" y="2569372"/>
            <a:ext cx="1" cy="339247"/>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pic>
        <p:nvPicPr>
          <p:cNvPr id="1026" name="Picture 2" descr="Technology Acceptance Model (Davis, 1989) PDF Download Link Free">
            <a:extLst>
              <a:ext uri="{FF2B5EF4-FFF2-40B4-BE49-F238E27FC236}">
                <a16:creationId xmlns:a16="http://schemas.microsoft.com/office/drawing/2014/main" id="{0F24EDE5-398C-AE38-A12E-2CFA73108D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07" b="9428"/>
          <a:stretch/>
        </p:blipFill>
        <p:spPr bwMode="auto">
          <a:xfrm>
            <a:off x="830868" y="3186040"/>
            <a:ext cx="4821834" cy="263579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336BDF9-E90A-2E74-84B7-2A51F4B64456}"/>
              </a:ext>
            </a:extLst>
          </p:cNvPr>
          <p:cNvSpPr txBox="1"/>
          <p:nvPr/>
        </p:nvSpPr>
        <p:spPr>
          <a:xfrm>
            <a:off x="448957" y="6529950"/>
            <a:ext cx="5570460" cy="230832"/>
          </a:xfrm>
          <a:prstGeom prst="rect">
            <a:avLst/>
          </a:prstGeom>
          <a:noFill/>
        </p:spPr>
        <p:txBody>
          <a:bodyPr wrap="square" rtlCol="0">
            <a:spAutoFit/>
          </a:bodyPr>
          <a:lstStyle/>
          <a:p>
            <a:r>
              <a:rPr lang="en-US" sz="900" i="1" dirty="0"/>
              <a:t>Photo credit: </a:t>
            </a:r>
            <a:r>
              <a:rPr lang="en-US" sz="900" dirty="0">
                <a:hlinkClick r:id="rId6"/>
              </a:rPr>
              <a:t>https://globalassistant.info/technology-acceptance-model-davis-1989-pdf-download-link-free/</a:t>
            </a:r>
            <a:r>
              <a:rPr lang="en-US" sz="900" dirty="0"/>
              <a:t> </a:t>
            </a:r>
            <a:endParaRPr lang="en-US" sz="900" i="1" dirty="0"/>
          </a:p>
        </p:txBody>
      </p:sp>
    </p:spTree>
    <p:extLst>
      <p:ext uri="{BB962C8B-B14F-4D97-AF65-F5344CB8AC3E}">
        <p14:creationId xmlns:p14="http://schemas.microsoft.com/office/powerpoint/2010/main" val="2523415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CE5EA63-A7CB-042F-AA36-9042933F0F3D}"/>
              </a:ext>
            </a:extLst>
          </p:cNvPr>
          <p:cNvSpPr/>
          <p:nvPr/>
        </p:nvSpPr>
        <p:spPr>
          <a:xfrm>
            <a:off x="491662" y="2908619"/>
            <a:ext cx="10605731" cy="3193508"/>
          </a:xfrm>
          <a:prstGeom prst="roundRect">
            <a:avLst>
              <a:gd name="adj" fmla="val 3142"/>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5238550" cy="523220"/>
            </a:xfrm>
            <a:prstGeom prst="rect">
              <a:avLst/>
            </a:prstGeom>
            <a:noFill/>
          </p:spPr>
          <p:txBody>
            <a:bodyPr wrap="none" rtlCol="0">
              <a:spAutoFit/>
            </a:bodyPr>
            <a:lstStyle/>
            <a:p>
              <a:r>
                <a:rPr lang="en-US" sz="2800" b="1" dirty="0">
                  <a:solidFill>
                    <a:srgbClr val="A100FF"/>
                  </a:solidFill>
                </a:rPr>
                <a:t>Key Inputs for the Proposed ARIM</a:t>
              </a:r>
              <a:endParaRPr lang="en-US" sz="1600" i="1" dirty="0">
                <a:solidFill>
                  <a:prstClr val="black"/>
                </a:solidFill>
                <a:latin typeface="Calibri" panose="020F0502020204030204"/>
              </a:endParaRP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3" name="Rectangle: Rounded Corners 12">
            <a:extLst>
              <a:ext uri="{FF2B5EF4-FFF2-40B4-BE49-F238E27FC236}">
                <a16:creationId xmlns:a16="http://schemas.microsoft.com/office/drawing/2014/main" id="{57242A63-8C93-504D-9FF3-8F2873DD200B}"/>
              </a:ext>
            </a:extLst>
          </p:cNvPr>
          <p:cNvSpPr/>
          <p:nvPr/>
        </p:nvSpPr>
        <p:spPr>
          <a:xfrm>
            <a:off x="448957" y="1626172"/>
            <a:ext cx="3369467"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rPr>
              <a:t>Software Development Lifecycle</a:t>
            </a:r>
            <a:endParaRPr lang="en-US" sz="2000" dirty="0">
              <a:solidFill>
                <a:schemeClr val="tx1"/>
              </a:solidFill>
              <a:effectLst/>
              <a:ea typeface="Arial" panose="020B0604020202020204" pitchFamily="34" charset="0"/>
            </a:endParaRPr>
          </a:p>
        </p:txBody>
      </p:sp>
      <p:sp>
        <p:nvSpPr>
          <p:cNvPr id="14" name="Rectangle: Rounded Corners 13">
            <a:extLst>
              <a:ext uri="{FF2B5EF4-FFF2-40B4-BE49-F238E27FC236}">
                <a16:creationId xmlns:a16="http://schemas.microsoft.com/office/drawing/2014/main" id="{5D3E8E4C-35A6-792B-5E8D-23BB9208F43C}"/>
              </a:ext>
            </a:extLst>
          </p:cNvPr>
          <p:cNvSpPr/>
          <p:nvPr/>
        </p:nvSpPr>
        <p:spPr>
          <a:xfrm>
            <a:off x="4088442" y="1626172"/>
            <a:ext cx="3369467" cy="9432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tx1"/>
                </a:solidFill>
                <a:effectLst/>
                <a:ea typeface="Arial" panose="020B0604020202020204" pitchFamily="34" charset="0"/>
              </a:rPr>
              <a:t>Design Thinking</a:t>
            </a:r>
          </a:p>
        </p:txBody>
      </p:sp>
      <p:sp>
        <p:nvSpPr>
          <p:cNvPr id="15" name="Rectangle: Rounded Corners 14">
            <a:extLst>
              <a:ext uri="{FF2B5EF4-FFF2-40B4-BE49-F238E27FC236}">
                <a16:creationId xmlns:a16="http://schemas.microsoft.com/office/drawing/2014/main" id="{176BD6D9-FAA9-1C8A-C1BC-6ECE136A4E8A}"/>
              </a:ext>
            </a:extLst>
          </p:cNvPr>
          <p:cNvSpPr/>
          <p:nvPr/>
        </p:nvSpPr>
        <p:spPr>
          <a:xfrm>
            <a:off x="7727926" y="1626172"/>
            <a:ext cx="3369467" cy="9432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effectLst/>
                <a:ea typeface="Arial" panose="020B0604020202020204" pitchFamily="34" charset="0"/>
              </a:rPr>
              <a:t>Success Factors for AR Adoption</a:t>
            </a:r>
          </a:p>
        </p:txBody>
      </p:sp>
      <p:cxnSp>
        <p:nvCxnSpPr>
          <p:cNvPr id="17" name="Straight Connector 16">
            <a:extLst>
              <a:ext uri="{FF2B5EF4-FFF2-40B4-BE49-F238E27FC236}">
                <a16:creationId xmlns:a16="http://schemas.microsoft.com/office/drawing/2014/main" id="{F8395668-7FE4-0D7F-2D82-3A5CC58D1FF8}"/>
              </a:ext>
            </a:extLst>
          </p:cNvPr>
          <p:cNvCxnSpPr>
            <a:cxnSpLocks/>
          </p:cNvCxnSpPr>
          <p:nvPr/>
        </p:nvCxnSpPr>
        <p:spPr>
          <a:xfrm flipH="1">
            <a:off x="9471905" y="2569372"/>
            <a:ext cx="1" cy="339247"/>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pic>
        <p:nvPicPr>
          <p:cNvPr id="1026" name="Picture 2" descr="Technology Acceptance Model (Davis, 1989) PDF Download Link Free">
            <a:extLst>
              <a:ext uri="{FF2B5EF4-FFF2-40B4-BE49-F238E27FC236}">
                <a16:creationId xmlns:a16="http://schemas.microsoft.com/office/drawing/2014/main" id="{0F24EDE5-398C-AE38-A12E-2CFA73108D3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t="2207" b="9428"/>
          <a:stretch/>
        </p:blipFill>
        <p:spPr bwMode="auto">
          <a:xfrm>
            <a:off x="830868" y="3186040"/>
            <a:ext cx="4821834" cy="263579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2AFFCA4-AA55-F051-C285-587DA3300EC4}"/>
              </a:ext>
            </a:extLst>
          </p:cNvPr>
          <p:cNvSpPr txBox="1"/>
          <p:nvPr/>
        </p:nvSpPr>
        <p:spPr>
          <a:xfrm>
            <a:off x="522324" y="3010500"/>
            <a:ext cx="1144566" cy="769441"/>
          </a:xfrm>
          <a:prstGeom prst="rect">
            <a:avLst/>
          </a:prstGeom>
          <a:noFill/>
        </p:spPr>
        <p:txBody>
          <a:bodyPr wrap="square" rtlCol="0">
            <a:spAutoFit/>
          </a:bodyPr>
          <a:lstStyle/>
          <a:p>
            <a:r>
              <a:rPr lang="en-US" sz="4400" dirty="0"/>
              <a:t>❌</a:t>
            </a:r>
            <a:endParaRPr lang="en-US" dirty="0"/>
          </a:p>
        </p:txBody>
      </p:sp>
      <p:sp>
        <p:nvSpPr>
          <p:cNvPr id="18" name="TextBox 17">
            <a:extLst>
              <a:ext uri="{FF2B5EF4-FFF2-40B4-BE49-F238E27FC236}">
                <a16:creationId xmlns:a16="http://schemas.microsoft.com/office/drawing/2014/main" id="{645DD9C2-C170-BD9F-D1F9-E406853449C8}"/>
              </a:ext>
            </a:extLst>
          </p:cNvPr>
          <p:cNvSpPr txBox="1"/>
          <p:nvPr/>
        </p:nvSpPr>
        <p:spPr>
          <a:xfrm>
            <a:off x="6477176" y="3044279"/>
            <a:ext cx="1144566" cy="769441"/>
          </a:xfrm>
          <a:prstGeom prst="rect">
            <a:avLst/>
          </a:prstGeom>
          <a:noFill/>
        </p:spPr>
        <p:txBody>
          <a:bodyPr wrap="square" rtlCol="0">
            <a:spAutoFit/>
          </a:bodyPr>
          <a:lstStyle/>
          <a:p>
            <a:r>
              <a:rPr lang="en-US" sz="4400" dirty="0"/>
              <a:t>✅</a:t>
            </a:r>
          </a:p>
        </p:txBody>
      </p:sp>
      <p:sp>
        <p:nvSpPr>
          <p:cNvPr id="19" name="TextBox 18">
            <a:extLst>
              <a:ext uri="{FF2B5EF4-FFF2-40B4-BE49-F238E27FC236}">
                <a16:creationId xmlns:a16="http://schemas.microsoft.com/office/drawing/2014/main" id="{04DAF533-261B-A534-CF90-BF6AC6113CF7}"/>
              </a:ext>
            </a:extLst>
          </p:cNvPr>
          <p:cNvSpPr txBox="1"/>
          <p:nvPr/>
        </p:nvSpPr>
        <p:spPr>
          <a:xfrm>
            <a:off x="6539300" y="4020603"/>
            <a:ext cx="4264135" cy="1200329"/>
          </a:xfrm>
          <a:prstGeom prst="rect">
            <a:avLst/>
          </a:prstGeom>
          <a:noFill/>
        </p:spPr>
        <p:txBody>
          <a:bodyPr wrap="square" rtlCol="0">
            <a:spAutoFit/>
          </a:bodyPr>
          <a:lstStyle/>
          <a:p>
            <a:r>
              <a:rPr lang="en-US" sz="2400" dirty="0"/>
              <a:t>E.g., head fatigue from prolonged usage of AR headset (as heavy as 1kg)</a:t>
            </a:r>
          </a:p>
        </p:txBody>
      </p:sp>
      <p:sp>
        <p:nvSpPr>
          <p:cNvPr id="20" name="TextBox 19">
            <a:extLst>
              <a:ext uri="{FF2B5EF4-FFF2-40B4-BE49-F238E27FC236}">
                <a16:creationId xmlns:a16="http://schemas.microsoft.com/office/drawing/2014/main" id="{2663DD7E-E639-E547-4C21-6E7C37A2C410}"/>
              </a:ext>
            </a:extLst>
          </p:cNvPr>
          <p:cNvSpPr txBox="1"/>
          <p:nvPr/>
        </p:nvSpPr>
        <p:spPr>
          <a:xfrm>
            <a:off x="448957" y="6529950"/>
            <a:ext cx="5570460" cy="230832"/>
          </a:xfrm>
          <a:prstGeom prst="rect">
            <a:avLst/>
          </a:prstGeom>
          <a:noFill/>
        </p:spPr>
        <p:txBody>
          <a:bodyPr wrap="square" rtlCol="0">
            <a:spAutoFit/>
          </a:bodyPr>
          <a:lstStyle/>
          <a:p>
            <a:r>
              <a:rPr lang="en-US" sz="900" i="1" dirty="0"/>
              <a:t>Photo credit: </a:t>
            </a:r>
            <a:r>
              <a:rPr lang="en-US" sz="900" dirty="0">
                <a:hlinkClick r:id="rId7"/>
              </a:rPr>
              <a:t>https://globalassistant.info/technology-acceptance-model-davis-1989-pdf-download-link-free/</a:t>
            </a:r>
            <a:r>
              <a:rPr lang="en-US" sz="900" dirty="0"/>
              <a:t> </a:t>
            </a:r>
            <a:endParaRPr lang="en-US" sz="900" i="1" dirty="0"/>
          </a:p>
        </p:txBody>
      </p:sp>
    </p:spTree>
    <p:extLst>
      <p:ext uri="{BB962C8B-B14F-4D97-AF65-F5344CB8AC3E}">
        <p14:creationId xmlns:p14="http://schemas.microsoft.com/office/powerpoint/2010/main" val="164193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
        <p:nvSpPr>
          <p:cNvPr id="15" name="Rectangle 14">
            <a:extLst>
              <a:ext uri="{FF2B5EF4-FFF2-40B4-BE49-F238E27FC236}">
                <a16:creationId xmlns:a16="http://schemas.microsoft.com/office/drawing/2014/main" id="{FD8C39EB-EA0D-CEBA-086F-8EFC9B4B42CA}"/>
              </a:ext>
            </a:extLst>
          </p:cNvPr>
          <p:cNvSpPr/>
          <p:nvPr/>
        </p:nvSpPr>
        <p:spPr>
          <a:xfrm>
            <a:off x="8295531" y="1133574"/>
            <a:ext cx="1224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C5ACCE-B63D-DD4C-5285-BFFEBAB036DB}"/>
              </a:ext>
            </a:extLst>
          </p:cNvPr>
          <p:cNvSpPr/>
          <p:nvPr/>
        </p:nvSpPr>
        <p:spPr>
          <a:xfrm>
            <a:off x="8295776" y="1155225"/>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22" name="Rectangle 21">
            <a:extLst>
              <a:ext uri="{FF2B5EF4-FFF2-40B4-BE49-F238E27FC236}">
                <a16:creationId xmlns:a16="http://schemas.microsoft.com/office/drawing/2014/main" id="{E2D5E8C8-062A-1469-5A76-018A6105B93B}"/>
              </a:ext>
            </a:extLst>
          </p:cNvPr>
          <p:cNvSpPr/>
          <p:nvPr/>
        </p:nvSpPr>
        <p:spPr>
          <a:xfrm>
            <a:off x="9550696" y="1133574"/>
            <a:ext cx="1188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9E75D3-7969-6925-E23C-BF7036A75026}"/>
              </a:ext>
            </a:extLst>
          </p:cNvPr>
          <p:cNvSpPr/>
          <p:nvPr/>
        </p:nvSpPr>
        <p:spPr>
          <a:xfrm>
            <a:off x="9550941" y="1156194"/>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28" name="Rectangle 27">
            <a:extLst>
              <a:ext uri="{FF2B5EF4-FFF2-40B4-BE49-F238E27FC236}">
                <a16:creationId xmlns:a16="http://schemas.microsoft.com/office/drawing/2014/main" id="{878BFB57-B0E4-4D5A-6C1C-4E2D19DB89F2}"/>
              </a:ext>
            </a:extLst>
          </p:cNvPr>
          <p:cNvSpPr/>
          <p:nvPr/>
        </p:nvSpPr>
        <p:spPr>
          <a:xfrm>
            <a:off x="3457025" y="1026159"/>
            <a:ext cx="8532187" cy="4942163"/>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69EA4E80-ECD0-204C-5635-1F9E4FA4D8BC}"/>
              </a:ext>
            </a:extLst>
          </p:cNvPr>
          <p:cNvGrpSpPr/>
          <p:nvPr/>
        </p:nvGrpSpPr>
        <p:grpSpPr>
          <a:xfrm>
            <a:off x="11043585" y="648813"/>
            <a:ext cx="720852" cy="444288"/>
            <a:chOff x="11351218" y="697426"/>
            <a:chExt cx="720852" cy="444288"/>
          </a:xfrm>
        </p:grpSpPr>
        <p:grpSp>
          <p:nvGrpSpPr>
            <p:cNvPr id="30" name="Group 29">
              <a:extLst>
                <a:ext uri="{FF2B5EF4-FFF2-40B4-BE49-F238E27FC236}">
                  <a16:creationId xmlns:a16="http://schemas.microsoft.com/office/drawing/2014/main" id="{15B3DBA1-90DA-E353-51BE-A5537526E785}"/>
                </a:ext>
              </a:extLst>
            </p:cNvPr>
            <p:cNvGrpSpPr/>
            <p:nvPr/>
          </p:nvGrpSpPr>
          <p:grpSpPr>
            <a:xfrm>
              <a:off x="11351218" y="697426"/>
              <a:ext cx="720852" cy="444288"/>
              <a:chOff x="10388694" y="528981"/>
              <a:chExt cx="720852" cy="444288"/>
            </a:xfrm>
          </p:grpSpPr>
          <p:sp>
            <p:nvSpPr>
              <p:cNvPr id="32" name="Arrow: Curved Right 31">
                <a:extLst>
                  <a:ext uri="{FF2B5EF4-FFF2-40B4-BE49-F238E27FC236}">
                    <a16:creationId xmlns:a16="http://schemas.microsoft.com/office/drawing/2014/main" id="{2E396B35-536A-F96A-0D89-0A6E4D111BB5}"/>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urved Right 32">
                <a:extLst>
                  <a:ext uri="{FF2B5EF4-FFF2-40B4-BE49-F238E27FC236}">
                    <a16:creationId xmlns:a16="http://schemas.microsoft.com/office/drawing/2014/main" id="{46CF9FD9-C7DC-62C3-1962-9569E5CB32E5}"/>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TextBox 30">
              <a:extLst>
                <a:ext uri="{FF2B5EF4-FFF2-40B4-BE49-F238E27FC236}">
                  <a16:creationId xmlns:a16="http://schemas.microsoft.com/office/drawing/2014/main" id="{07AE024B-776C-2B59-B5D8-2CDE789F9FF3}"/>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sp>
        <p:nvSpPr>
          <p:cNvPr id="43" name="Rectangle 42">
            <a:extLst>
              <a:ext uri="{FF2B5EF4-FFF2-40B4-BE49-F238E27FC236}">
                <a16:creationId xmlns:a16="http://schemas.microsoft.com/office/drawing/2014/main" id="{7BC1A05E-98BB-6324-5D62-7A77A12F4BD4}"/>
              </a:ext>
            </a:extLst>
          </p:cNvPr>
          <p:cNvSpPr/>
          <p:nvPr/>
        </p:nvSpPr>
        <p:spPr>
          <a:xfrm>
            <a:off x="3464999" y="6013302"/>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9EEC1F2-A75F-CEEA-29C1-31C21410B37A}"/>
              </a:ext>
            </a:extLst>
          </p:cNvPr>
          <p:cNvSpPr/>
          <p:nvPr/>
        </p:nvSpPr>
        <p:spPr>
          <a:xfrm>
            <a:off x="8295531" y="6013302"/>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BDC3BB1-AFF1-5248-EA31-AA21237B823C}"/>
              </a:ext>
            </a:extLst>
          </p:cNvPr>
          <p:cNvSpPr/>
          <p:nvPr/>
        </p:nvSpPr>
        <p:spPr>
          <a:xfrm>
            <a:off x="9550696" y="6013302"/>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B3D495-EC4B-7F73-7DDD-99AD21581568}"/>
              </a:ext>
            </a:extLst>
          </p:cNvPr>
          <p:cNvSpPr/>
          <p:nvPr/>
        </p:nvSpPr>
        <p:spPr>
          <a:xfrm>
            <a:off x="10769573" y="6013302"/>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29105BC-20FA-67E4-2B2D-99C9BBB0AEDF}"/>
              </a:ext>
            </a:extLst>
          </p:cNvPr>
          <p:cNvSpPr/>
          <p:nvPr/>
        </p:nvSpPr>
        <p:spPr>
          <a:xfrm>
            <a:off x="3464999" y="1137474"/>
            <a:ext cx="4788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1CD9DE-3460-6BA0-0C15-3BEC016CDE05}"/>
              </a:ext>
            </a:extLst>
          </p:cNvPr>
          <p:cNvSpPr/>
          <p:nvPr/>
        </p:nvSpPr>
        <p:spPr>
          <a:xfrm>
            <a:off x="3480098" y="1155225"/>
            <a:ext cx="4788000"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71" name="Rectangle 70">
            <a:extLst>
              <a:ext uri="{FF2B5EF4-FFF2-40B4-BE49-F238E27FC236}">
                <a16:creationId xmlns:a16="http://schemas.microsoft.com/office/drawing/2014/main" id="{ECA4BDFF-22B7-5FA4-137F-16439628EFC0}"/>
              </a:ext>
            </a:extLst>
          </p:cNvPr>
          <p:cNvSpPr/>
          <p:nvPr/>
        </p:nvSpPr>
        <p:spPr>
          <a:xfrm>
            <a:off x="10769573" y="1131299"/>
            <a:ext cx="1152000" cy="4772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13128B4-A047-D3A4-19C8-3018E2BF33D6}"/>
              </a:ext>
            </a:extLst>
          </p:cNvPr>
          <p:cNvSpPr/>
          <p:nvPr/>
        </p:nvSpPr>
        <p:spPr>
          <a:xfrm>
            <a:off x="10769573" y="1153790"/>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VALIDATE</a:t>
            </a:r>
          </a:p>
        </p:txBody>
      </p:sp>
      <p:grpSp>
        <p:nvGrpSpPr>
          <p:cNvPr id="101" name="Group 100">
            <a:extLst>
              <a:ext uri="{FF2B5EF4-FFF2-40B4-BE49-F238E27FC236}">
                <a16:creationId xmlns:a16="http://schemas.microsoft.com/office/drawing/2014/main" id="{AF9208BF-E46C-89C3-A805-1CB180C81B4A}"/>
              </a:ext>
            </a:extLst>
          </p:cNvPr>
          <p:cNvGrpSpPr/>
          <p:nvPr/>
        </p:nvGrpSpPr>
        <p:grpSpPr>
          <a:xfrm>
            <a:off x="54960" y="1139134"/>
            <a:ext cx="3383111" cy="5608568"/>
            <a:chOff x="54960" y="1139134"/>
            <a:chExt cx="3383111" cy="5608568"/>
          </a:xfrm>
        </p:grpSpPr>
        <p:sp>
          <p:nvSpPr>
            <p:cNvPr id="53" name="Rectangle 52">
              <a:extLst>
                <a:ext uri="{FF2B5EF4-FFF2-40B4-BE49-F238E27FC236}">
                  <a16:creationId xmlns:a16="http://schemas.microsoft.com/office/drawing/2014/main" id="{5DAEFECB-7A0C-6E2E-EAE1-92B1FA999B09}"/>
                </a:ext>
              </a:extLst>
            </p:cNvPr>
            <p:cNvSpPr/>
            <p:nvPr/>
          </p:nvSpPr>
          <p:spPr>
            <a:xfrm rot="16200000">
              <a:off x="-216613" y="6282031"/>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grpSp>
          <p:nvGrpSpPr>
            <p:cNvPr id="21" name="Group 20">
              <a:extLst>
                <a:ext uri="{FF2B5EF4-FFF2-40B4-BE49-F238E27FC236}">
                  <a16:creationId xmlns:a16="http://schemas.microsoft.com/office/drawing/2014/main" id="{D6A0D7D6-A0D3-F954-26A3-E2B729E38915}"/>
                </a:ext>
              </a:extLst>
            </p:cNvPr>
            <p:cNvGrpSpPr/>
            <p:nvPr/>
          </p:nvGrpSpPr>
          <p:grpSpPr>
            <a:xfrm>
              <a:off x="54960" y="1139134"/>
              <a:ext cx="3383111" cy="5608568"/>
              <a:chOff x="54960" y="1139134"/>
              <a:chExt cx="3383111" cy="5608568"/>
            </a:xfrm>
          </p:grpSpPr>
          <p:sp>
            <p:nvSpPr>
              <p:cNvPr id="41" name="Rectangle 40">
                <a:extLst>
                  <a:ext uri="{FF2B5EF4-FFF2-40B4-BE49-F238E27FC236}">
                    <a16:creationId xmlns:a16="http://schemas.microsoft.com/office/drawing/2014/main" id="{ECFC1379-DDDC-049F-86D8-05A58F73121E}"/>
                  </a:ext>
                </a:extLst>
              </p:cNvPr>
              <p:cNvSpPr/>
              <p:nvPr/>
            </p:nvSpPr>
            <p:spPr>
              <a:xfrm>
                <a:off x="306071" y="6013302"/>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EA2F47B-0D67-EA4A-A797-AC43876480A3}"/>
                  </a:ext>
                </a:extLst>
              </p:cNvPr>
              <p:cNvGrpSpPr/>
              <p:nvPr/>
            </p:nvGrpSpPr>
            <p:grpSpPr>
              <a:xfrm>
                <a:off x="54960" y="1139134"/>
                <a:ext cx="3373063" cy="5526913"/>
                <a:chOff x="56000" y="1139134"/>
                <a:chExt cx="3373063" cy="5526913"/>
              </a:xfrm>
            </p:grpSpPr>
            <p:sp>
              <p:nvSpPr>
                <p:cNvPr id="11" name="Rectangle 10">
                  <a:extLst>
                    <a:ext uri="{FF2B5EF4-FFF2-40B4-BE49-F238E27FC236}">
                      <a16:creationId xmlns:a16="http://schemas.microsoft.com/office/drawing/2014/main" id="{317D4E66-EE13-1B5E-2BD9-0B75BECEB636}"/>
                    </a:ext>
                  </a:extLst>
                </p:cNvPr>
                <p:cNvSpPr/>
                <p:nvPr/>
              </p:nvSpPr>
              <p:spPr>
                <a:xfrm>
                  <a:off x="292004" y="1139134"/>
                  <a:ext cx="3132000" cy="48169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A1743B-B923-E251-3163-87FAF0231B1C}"/>
                    </a:ext>
                  </a:extLst>
                </p:cNvPr>
                <p:cNvSpPr/>
                <p:nvPr/>
              </p:nvSpPr>
              <p:spPr>
                <a:xfrm>
                  <a:off x="297063" y="1160317"/>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42" name="TextBox 41">
                  <a:extLst>
                    <a:ext uri="{FF2B5EF4-FFF2-40B4-BE49-F238E27FC236}">
                      <a16:creationId xmlns:a16="http://schemas.microsoft.com/office/drawing/2014/main" id="{98D9A152-084D-D843-8B9D-5AB5D42DD893}"/>
                    </a:ext>
                  </a:extLst>
                </p:cNvPr>
                <p:cNvSpPr txBox="1"/>
                <p:nvPr/>
              </p:nvSpPr>
              <p:spPr>
                <a:xfrm>
                  <a:off x="272871" y="6006520"/>
                  <a:ext cx="3060000" cy="246221"/>
                </a:xfrm>
                <a:prstGeom prst="rect">
                  <a:avLst/>
                </a:prstGeom>
                <a:noFill/>
              </p:spPr>
              <p:txBody>
                <a:bodyPr wrap="square" numCol="2" rtlCol="0">
                  <a:spAutoFit/>
                </a:bodyPr>
                <a:lstStyle/>
                <a:p>
                  <a:endParaRPr lang="en-US" sz="1000" dirty="0"/>
                </a:p>
              </p:txBody>
            </p:sp>
            <p:sp>
              <p:nvSpPr>
                <p:cNvPr id="54" name="TextBox 53">
                  <a:extLst>
                    <a:ext uri="{FF2B5EF4-FFF2-40B4-BE49-F238E27FC236}">
                      <a16:creationId xmlns:a16="http://schemas.microsoft.com/office/drawing/2014/main" id="{C02ED54F-DC4D-69F0-6CA1-10A49C4EEE68}"/>
                    </a:ext>
                  </a:extLst>
                </p:cNvPr>
                <p:cNvSpPr txBox="1"/>
                <p:nvPr/>
              </p:nvSpPr>
              <p:spPr>
                <a:xfrm rot="16200000">
                  <a:off x="-130269" y="6279723"/>
                  <a:ext cx="572593" cy="200055"/>
                </a:xfrm>
                <a:prstGeom prst="rect">
                  <a:avLst/>
                </a:prstGeom>
                <a:noFill/>
              </p:spPr>
              <p:txBody>
                <a:bodyPr wrap="none" rtlCol="0">
                  <a:spAutoFit/>
                </a:bodyPr>
                <a:lstStyle/>
                <a:p>
                  <a:r>
                    <a:rPr lang="en-US" sz="700" dirty="0"/>
                    <a:t>OUTCOME</a:t>
                  </a:r>
                </a:p>
              </p:txBody>
            </p:sp>
            <p:sp>
              <p:nvSpPr>
                <p:cNvPr id="85" name="Rectangle 84">
                  <a:extLst>
                    <a:ext uri="{FF2B5EF4-FFF2-40B4-BE49-F238E27FC236}">
                      <a16:creationId xmlns:a16="http://schemas.microsoft.com/office/drawing/2014/main" id="{174B146E-5B6A-C177-E0A4-EE3D8EFC871B}"/>
                    </a:ext>
                  </a:extLst>
                </p:cNvPr>
                <p:cNvSpPr/>
                <p:nvPr/>
              </p:nvSpPr>
              <p:spPr>
                <a:xfrm rot="16200000">
                  <a:off x="-120087" y="1603076"/>
                  <a:ext cx="540000" cy="180000"/>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a:t>
                  </a:r>
                </a:p>
              </p:txBody>
            </p:sp>
          </p:grpSp>
        </p:grpSp>
      </p:grpSp>
      <p:sp>
        <p:nvSpPr>
          <p:cNvPr id="102" name="Rectangle 101">
            <a:extLst>
              <a:ext uri="{FF2B5EF4-FFF2-40B4-BE49-F238E27FC236}">
                <a16:creationId xmlns:a16="http://schemas.microsoft.com/office/drawing/2014/main" id="{87B95DFC-F13C-EBA5-2AB6-ED61D1C18373}"/>
              </a:ext>
            </a:extLst>
          </p:cNvPr>
          <p:cNvSpPr/>
          <p:nvPr/>
        </p:nvSpPr>
        <p:spPr>
          <a:xfrm>
            <a:off x="433207" y="940965"/>
            <a:ext cx="2898623" cy="467868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7DFAAE3-8263-5E6D-1284-20CA498F5609}"/>
              </a:ext>
            </a:extLst>
          </p:cNvPr>
          <p:cNvSpPr/>
          <p:nvPr/>
        </p:nvSpPr>
        <p:spPr>
          <a:xfrm>
            <a:off x="3625632" y="953224"/>
            <a:ext cx="4505997" cy="467868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4327EA44-063B-2935-3E26-084BA662A646}"/>
              </a:ext>
            </a:extLst>
          </p:cNvPr>
          <p:cNvSpPr/>
          <p:nvPr/>
        </p:nvSpPr>
        <p:spPr>
          <a:xfrm>
            <a:off x="8391067" y="953224"/>
            <a:ext cx="1032927" cy="466643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BF42F95-1789-370F-5678-90D1F8A6F117}"/>
              </a:ext>
            </a:extLst>
          </p:cNvPr>
          <p:cNvSpPr/>
          <p:nvPr/>
        </p:nvSpPr>
        <p:spPr>
          <a:xfrm>
            <a:off x="9657472" y="953224"/>
            <a:ext cx="1032927" cy="466643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BB39930-2497-0896-4A05-8D7F91FFA28E}"/>
              </a:ext>
            </a:extLst>
          </p:cNvPr>
          <p:cNvSpPr/>
          <p:nvPr/>
        </p:nvSpPr>
        <p:spPr>
          <a:xfrm>
            <a:off x="10815594" y="953224"/>
            <a:ext cx="1032927" cy="466643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728F30D-0F7D-3CD2-1D53-88FDD34EF611}"/>
              </a:ext>
            </a:extLst>
          </p:cNvPr>
          <p:cNvSpPr/>
          <p:nvPr/>
        </p:nvSpPr>
        <p:spPr>
          <a:xfrm>
            <a:off x="0" y="1327125"/>
            <a:ext cx="11921573" cy="80492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2C91B7E2-3B7F-1D33-B73E-0AA5300B6625}"/>
              </a:ext>
            </a:extLst>
          </p:cNvPr>
          <p:cNvSpPr/>
          <p:nvPr/>
        </p:nvSpPr>
        <p:spPr>
          <a:xfrm>
            <a:off x="25648" y="5971371"/>
            <a:ext cx="11924927" cy="80492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AB993E7A-AAF5-D4F4-2D5C-4D8D59F84FAA}"/>
              </a:ext>
            </a:extLst>
          </p:cNvPr>
          <p:cNvSpPr/>
          <p:nvPr/>
        </p:nvSpPr>
        <p:spPr>
          <a:xfrm>
            <a:off x="0" y="2004169"/>
            <a:ext cx="11921573" cy="391981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01779A0-66D8-F78F-CD3A-FF4AD1C14C40}"/>
              </a:ext>
            </a:extLst>
          </p:cNvPr>
          <p:cNvSpPr/>
          <p:nvPr/>
        </p:nvSpPr>
        <p:spPr>
          <a:xfrm rot="16200000">
            <a:off x="-1739787" y="3848762"/>
            <a:ext cx="3780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grpSp>
        <p:nvGrpSpPr>
          <p:cNvPr id="112" name="Group 111">
            <a:extLst>
              <a:ext uri="{FF2B5EF4-FFF2-40B4-BE49-F238E27FC236}">
                <a16:creationId xmlns:a16="http://schemas.microsoft.com/office/drawing/2014/main" id="{D42594BE-9B0A-C01B-354E-E3E2583337A4}"/>
              </a:ext>
            </a:extLst>
          </p:cNvPr>
          <p:cNvGrpSpPr/>
          <p:nvPr/>
        </p:nvGrpSpPr>
        <p:grpSpPr>
          <a:xfrm>
            <a:off x="95202" y="104264"/>
            <a:ext cx="10596882" cy="810585"/>
            <a:chOff x="95202" y="104264"/>
            <a:chExt cx="10596882" cy="810585"/>
          </a:xfrm>
        </p:grpSpPr>
        <p:sp>
          <p:nvSpPr>
            <p:cNvPr id="113" name="TextBox 112">
              <a:extLst>
                <a:ext uri="{FF2B5EF4-FFF2-40B4-BE49-F238E27FC236}">
                  <a16:creationId xmlns:a16="http://schemas.microsoft.com/office/drawing/2014/main" id="{CD01D378-C799-8997-E47C-B7748DD4CE4F}"/>
                </a:ext>
              </a:extLst>
            </p:cNvPr>
            <p:cNvSpPr txBox="1"/>
            <p:nvPr/>
          </p:nvSpPr>
          <p:spPr>
            <a:xfrm>
              <a:off x="95202" y="391629"/>
              <a:ext cx="3832844" cy="523220"/>
            </a:xfrm>
            <a:prstGeom prst="rect">
              <a:avLst/>
            </a:prstGeom>
            <a:noFill/>
          </p:spPr>
          <p:txBody>
            <a:bodyPr wrap="none" rtlCol="0">
              <a:spAutoFit/>
            </a:bodyPr>
            <a:lstStyle/>
            <a:p>
              <a:r>
                <a:rPr lang="en-US" sz="2800" b="1" dirty="0">
                  <a:solidFill>
                    <a:srgbClr val="A100FF"/>
                  </a:solidFill>
                </a:rPr>
                <a:t>ARIM: High-Level Design</a:t>
              </a:r>
            </a:p>
          </p:txBody>
        </p:sp>
        <p:sp>
          <p:nvSpPr>
            <p:cNvPr id="114" name="Arrow: Pentagon 113">
              <a:extLst>
                <a:ext uri="{FF2B5EF4-FFF2-40B4-BE49-F238E27FC236}">
                  <a16:creationId xmlns:a16="http://schemas.microsoft.com/office/drawing/2014/main" id="{BBB6B88E-A4FA-D29D-6E8B-C3D1DBF63B5F}"/>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115" name="Arrow: Chevron 114">
              <a:extLst>
                <a:ext uri="{FF2B5EF4-FFF2-40B4-BE49-F238E27FC236}">
                  <a16:creationId xmlns:a16="http://schemas.microsoft.com/office/drawing/2014/main" id="{44712959-95A0-0BFB-56A8-82EA08A72D60}"/>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116" name="Arrow: Chevron 115">
              <a:extLst>
                <a:ext uri="{FF2B5EF4-FFF2-40B4-BE49-F238E27FC236}">
                  <a16:creationId xmlns:a16="http://schemas.microsoft.com/office/drawing/2014/main" id="{2B348BE7-A197-1051-3729-3B32C784FF6A}"/>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117" name="Arrow: Chevron 116">
              <a:extLst>
                <a:ext uri="{FF2B5EF4-FFF2-40B4-BE49-F238E27FC236}">
                  <a16:creationId xmlns:a16="http://schemas.microsoft.com/office/drawing/2014/main" id="{113AD1F6-B6E0-73A3-EED3-AE04FD38640C}"/>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118" name="Arrow: Chevron 117">
              <a:extLst>
                <a:ext uri="{FF2B5EF4-FFF2-40B4-BE49-F238E27FC236}">
                  <a16:creationId xmlns:a16="http://schemas.microsoft.com/office/drawing/2014/main" id="{A7EF5786-7C2A-7E97-DA75-153C90F9B4A6}"/>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119" name="Arrow: Chevron 118">
              <a:extLst>
                <a:ext uri="{FF2B5EF4-FFF2-40B4-BE49-F238E27FC236}">
                  <a16:creationId xmlns:a16="http://schemas.microsoft.com/office/drawing/2014/main" id="{CC7BB9C4-4323-DC3C-2D0D-9C4225B445C7}"/>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20" name="Arrow: Chevron 119">
              <a:extLst>
                <a:ext uri="{FF2B5EF4-FFF2-40B4-BE49-F238E27FC236}">
                  <a16:creationId xmlns:a16="http://schemas.microsoft.com/office/drawing/2014/main" id="{2DD2646C-1C15-3ACF-7CCC-F77B728C511C}"/>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Tree>
    <p:extLst>
      <p:ext uri="{BB962C8B-B14F-4D97-AF65-F5344CB8AC3E}">
        <p14:creationId xmlns:p14="http://schemas.microsoft.com/office/powerpoint/2010/main" val="133350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10" grpId="0" animBg="1"/>
      <p:bldP spid="110"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3832844" cy="523220"/>
            </a:xfrm>
            <a:prstGeom prst="rect">
              <a:avLst/>
            </a:prstGeom>
            <a:noFill/>
          </p:spPr>
          <p:txBody>
            <a:bodyPr wrap="none" rtlCol="0">
              <a:spAutoFit/>
            </a:bodyPr>
            <a:lstStyle/>
            <a:p>
              <a:r>
                <a:rPr lang="en-US" sz="2800" b="1" dirty="0">
                  <a:solidFill>
                    <a:srgbClr val="A100FF"/>
                  </a:solidFill>
                </a:rPr>
                <a:t>ARIM: High-Level Design</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5" name="Rectangle 14">
            <a:extLst>
              <a:ext uri="{FF2B5EF4-FFF2-40B4-BE49-F238E27FC236}">
                <a16:creationId xmlns:a16="http://schemas.microsoft.com/office/drawing/2014/main" id="{FD8C39EB-EA0D-CEBA-086F-8EFC9B4B42CA}"/>
              </a:ext>
            </a:extLst>
          </p:cNvPr>
          <p:cNvSpPr/>
          <p:nvPr/>
        </p:nvSpPr>
        <p:spPr>
          <a:xfrm>
            <a:off x="8295531" y="1133574"/>
            <a:ext cx="1224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C5ACCE-B63D-DD4C-5285-BFFEBAB036DB}"/>
              </a:ext>
            </a:extLst>
          </p:cNvPr>
          <p:cNvSpPr/>
          <p:nvPr/>
        </p:nvSpPr>
        <p:spPr>
          <a:xfrm>
            <a:off x="8295776" y="1155225"/>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17" name="Arrow: Pentagon 16">
            <a:extLst>
              <a:ext uri="{FF2B5EF4-FFF2-40B4-BE49-F238E27FC236}">
                <a16:creationId xmlns:a16="http://schemas.microsoft.com/office/drawing/2014/main" id="{CF16ABD5-ABB1-6FEF-BEDD-014F0E105F03}"/>
              </a:ext>
            </a:extLst>
          </p:cNvPr>
          <p:cNvSpPr/>
          <p:nvPr/>
        </p:nvSpPr>
        <p:spPr>
          <a:xfrm>
            <a:off x="8356454" y="147023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Develop</a:t>
            </a:r>
          </a:p>
          <a:p>
            <a:pPr algn="ctr"/>
            <a:r>
              <a:rPr lang="en-US" sz="1200" b="1" dirty="0">
                <a:solidFill>
                  <a:schemeClr val="tx1"/>
                </a:solidFill>
              </a:rPr>
              <a:t>AR app</a:t>
            </a:r>
          </a:p>
        </p:txBody>
      </p:sp>
      <p:sp>
        <p:nvSpPr>
          <p:cNvPr id="22" name="Rectangle 21">
            <a:extLst>
              <a:ext uri="{FF2B5EF4-FFF2-40B4-BE49-F238E27FC236}">
                <a16:creationId xmlns:a16="http://schemas.microsoft.com/office/drawing/2014/main" id="{E2D5E8C8-062A-1469-5A76-018A6105B93B}"/>
              </a:ext>
            </a:extLst>
          </p:cNvPr>
          <p:cNvSpPr/>
          <p:nvPr/>
        </p:nvSpPr>
        <p:spPr>
          <a:xfrm>
            <a:off x="9550696" y="1133574"/>
            <a:ext cx="1188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9E75D3-7969-6925-E23C-BF7036A75026}"/>
              </a:ext>
            </a:extLst>
          </p:cNvPr>
          <p:cNvSpPr/>
          <p:nvPr/>
        </p:nvSpPr>
        <p:spPr>
          <a:xfrm>
            <a:off x="9550941" y="1156194"/>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24" name="Arrow: Pentagon 23">
            <a:extLst>
              <a:ext uri="{FF2B5EF4-FFF2-40B4-BE49-F238E27FC236}">
                <a16:creationId xmlns:a16="http://schemas.microsoft.com/office/drawing/2014/main" id="{7C26E451-02CB-4257-53EF-449F3D18EFAE}"/>
              </a:ext>
            </a:extLst>
          </p:cNvPr>
          <p:cNvSpPr/>
          <p:nvPr/>
        </p:nvSpPr>
        <p:spPr>
          <a:xfrm>
            <a:off x="9605172" y="147023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Deploy AR app</a:t>
            </a:r>
          </a:p>
        </p:txBody>
      </p:sp>
      <p:sp>
        <p:nvSpPr>
          <p:cNvPr id="28" name="Rectangle 27">
            <a:extLst>
              <a:ext uri="{FF2B5EF4-FFF2-40B4-BE49-F238E27FC236}">
                <a16:creationId xmlns:a16="http://schemas.microsoft.com/office/drawing/2014/main" id="{878BFB57-B0E4-4D5A-6C1C-4E2D19DB89F2}"/>
              </a:ext>
            </a:extLst>
          </p:cNvPr>
          <p:cNvSpPr/>
          <p:nvPr/>
        </p:nvSpPr>
        <p:spPr>
          <a:xfrm>
            <a:off x="3457025" y="1026159"/>
            <a:ext cx="8532187" cy="4942163"/>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69EA4E80-ECD0-204C-5635-1F9E4FA4D8BC}"/>
              </a:ext>
            </a:extLst>
          </p:cNvPr>
          <p:cNvGrpSpPr/>
          <p:nvPr/>
        </p:nvGrpSpPr>
        <p:grpSpPr>
          <a:xfrm>
            <a:off x="11043585" y="648813"/>
            <a:ext cx="720852" cy="444288"/>
            <a:chOff x="11351218" y="697426"/>
            <a:chExt cx="720852" cy="444288"/>
          </a:xfrm>
        </p:grpSpPr>
        <p:grpSp>
          <p:nvGrpSpPr>
            <p:cNvPr id="30" name="Group 29">
              <a:extLst>
                <a:ext uri="{FF2B5EF4-FFF2-40B4-BE49-F238E27FC236}">
                  <a16:creationId xmlns:a16="http://schemas.microsoft.com/office/drawing/2014/main" id="{15B3DBA1-90DA-E353-51BE-A5537526E785}"/>
                </a:ext>
              </a:extLst>
            </p:cNvPr>
            <p:cNvGrpSpPr/>
            <p:nvPr/>
          </p:nvGrpSpPr>
          <p:grpSpPr>
            <a:xfrm>
              <a:off x="11351218" y="697426"/>
              <a:ext cx="720852" cy="444288"/>
              <a:chOff x="10388694" y="528981"/>
              <a:chExt cx="720852" cy="444288"/>
            </a:xfrm>
          </p:grpSpPr>
          <p:sp>
            <p:nvSpPr>
              <p:cNvPr id="32" name="Arrow: Curved Right 31">
                <a:extLst>
                  <a:ext uri="{FF2B5EF4-FFF2-40B4-BE49-F238E27FC236}">
                    <a16:creationId xmlns:a16="http://schemas.microsoft.com/office/drawing/2014/main" id="{2E396B35-536A-F96A-0D89-0A6E4D111BB5}"/>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urved Right 32">
                <a:extLst>
                  <a:ext uri="{FF2B5EF4-FFF2-40B4-BE49-F238E27FC236}">
                    <a16:creationId xmlns:a16="http://schemas.microsoft.com/office/drawing/2014/main" id="{46CF9FD9-C7DC-62C3-1962-9569E5CB32E5}"/>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TextBox 30">
              <a:extLst>
                <a:ext uri="{FF2B5EF4-FFF2-40B4-BE49-F238E27FC236}">
                  <a16:creationId xmlns:a16="http://schemas.microsoft.com/office/drawing/2014/main" id="{07AE024B-776C-2B59-B5D8-2CDE789F9FF3}"/>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sp>
        <p:nvSpPr>
          <p:cNvPr id="43" name="Rectangle 42">
            <a:extLst>
              <a:ext uri="{FF2B5EF4-FFF2-40B4-BE49-F238E27FC236}">
                <a16:creationId xmlns:a16="http://schemas.microsoft.com/office/drawing/2014/main" id="{7BC1A05E-98BB-6324-5D62-7A77A12F4BD4}"/>
              </a:ext>
            </a:extLst>
          </p:cNvPr>
          <p:cNvSpPr/>
          <p:nvPr/>
        </p:nvSpPr>
        <p:spPr>
          <a:xfrm>
            <a:off x="3464999" y="6013302"/>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7EB95C0-E206-9BDB-72AD-5B8A0887C368}"/>
              </a:ext>
            </a:extLst>
          </p:cNvPr>
          <p:cNvSpPr txBox="1"/>
          <p:nvPr/>
        </p:nvSpPr>
        <p:spPr>
          <a:xfrm>
            <a:off x="3447417" y="6006520"/>
            <a:ext cx="4680000" cy="707886"/>
          </a:xfrm>
          <a:prstGeom prst="rect">
            <a:avLst/>
          </a:prstGeom>
          <a:noFill/>
        </p:spPr>
        <p:txBody>
          <a:bodyPr wrap="square" numCol="2" rtlCol="0">
            <a:spAutoFit/>
          </a:bodyPr>
          <a:lstStyle/>
          <a:p>
            <a:r>
              <a:rPr lang="en-US" sz="1000" dirty="0"/>
              <a:t>1. AR platform(s) selection</a:t>
            </a:r>
          </a:p>
          <a:p>
            <a:r>
              <a:rPr lang="en-US" sz="1000" dirty="0"/>
              <a:t>2. AR development tools selection</a:t>
            </a:r>
          </a:p>
          <a:p>
            <a:r>
              <a:rPr lang="en-US" sz="1000" dirty="0"/>
              <a:t>3. Detailed functional/ non-functional requirements</a:t>
            </a:r>
          </a:p>
          <a:p>
            <a:r>
              <a:rPr lang="en-US" sz="1000" dirty="0"/>
              <a:t>4. High-level roadmap of prioritized AR use cases</a:t>
            </a:r>
          </a:p>
          <a:p>
            <a:endParaRPr lang="en-US" sz="1000" dirty="0"/>
          </a:p>
        </p:txBody>
      </p:sp>
      <p:sp>
        <p:nvSpPr>
          <p:cNvPr id="47" name="Rectangle 46">
            <a:extLst>
              <a:ext uri="{FF2B5EF4-FFF2-40B4-BE49-F238E27FC236}">
                <a16:creationId xmlns:a16="http://schemas.microsoft.com/office/drawing/2014/main" id="{99EEC1F2-A75F-CEEA-29C1-31C21410B37A}"/>
              </a:ext>
            </a:extLst>
          </p:cNvPr>
          <p:cNvSpPr/>
          <p:nvPr/>
        </p:nvSpPr>
        <p:spPr>
          <a:xfrm>
            <a:off x="8295531" y="6013302"/>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BA9997F-1288-BE77-439F-BDB8FE11280D}"/>
              </a:ext>
            </a:extLst>
          </p:cNvPr>
          <p:cNvSpPr txBox="1"/>
          <p:nvPr/>
        </p:nvSpPr>
        <p:spPr>
          <a:xfrm>
            <a:off x="8305272" y="5990143"/>
            <a:ext cx="1224000" cy="553998"/>
          </a:xfrm>
          <a:prstGeom prst="rect">
            <a:avLst/>
          </a:prstGeom>
          <a:noFill/>
        </p:spPr>
        <p:txBody>
          <a:bodyPr wrap="square" rtlCol="0">
            <a:spAutoFit/>
          </a:bodyPr>
          <a:lstStyle/>
          <a:p>
            <a:r>
              <a:rPr lang="en-US" sz="1000" dirty="0"/>
              <a:t>1. Product backlog</a:t>
            </a:r>
          </a:p>
          <a:p>
            <a:r>
              <a:rPr lang="en-US" sz="1000" dirty="0"/>
              <a:t>2. Test cases</a:t>
            </a:r>
          </a:p>
          <a:p>
            <a:r>
              <a:rPr lang="en-US" sz="1000" dirty="0"/>
              <a:t>3. Working MVP</a:t>
            </a:r>
          </a:p>
        </p:txBody>
      </p:sp>
      <p:sp>
        <p:nvSpPr>
          <p:cNvPr id="49" name="Rectangle 48">
            <a:extLst>
              <a:ext uri="{FF2B5EF4-FFF2-40B4-BE49-F238E27FC236}">
                <a16:creationId xmlns:a16="http://schemas.microsoft.com/office/drawing/2014/main" id="{CBDC3BB1-AFF1-5248-EA31-AA21237B823C}"/>
              </a:ext>
            </a:extLst>
          </p:cNvPr>
          <p:cNvSpPr/>
          <p:nvPr/>
        </p:nvSpPr>
        <p:spPr>
          <a:xfrm>
            <a:off x="9550696" y="6013302"/>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093C711-103D-6D56-314A-BD37A0143470}"/>
              </a:ext>
            </a:extLst>
          </p:cNvPr>
          <p:cNvSpPr txBox="1"/>
          <p:nvPr/>
        </p:nvSpPr>
        <p:spPr>
          <a:xfrm>
            <a:off x="9537482" y="5987869"/>
            <a:ext cx="1213137" cy="707886"/>
          </a:xfrm>
          <a:prstGeom prst="rect">
            <a:avLst/>
          </a:prstGeom>
          <a:noFill/>
        </p:spPr>
        <p:txBody>
          <a:bodyPr wrap="square" rtlCol="0">
            <a:spAutoFit/>
          </a:bodyPr>
          <a:lstStyle/>
          <a:p>
            <a:r>
              <a:rPr lang="en-US" sz="1000" dirty="0"/>
              <a:t>1. CI/CD pipelines</a:t>
            </a:r>
          </a:p>
          <a:p>
            <a:r>
              <a:rPr lang="en-US" sz="1000" dirty="0"/>
              <a:t>2. Cloud infrastructure configurations</a:t>
            </a:r>
          </a:p>
        </p:txBody>
      </p:sp>
      <p:sp>
        <p:nvSpPr>
          <p:cNvPr id="51" name="Rectangle 50">
            <a:extLst>
              <a:ext uri="{FF2B5EF4-FFF2-40B4-BE49-F238E27FC236}">
                <a16:creationId xmlns:a16="http://schemas.microsoft.com/office/drawing/2014/main" id="{28B3D495-EC4B-7F73-7DDD-99AD21581568}"/>
              </a:ext>
            </a:extLst>
          </p:cNvPr>
          <p:cNvSpPr/>
          <p:nvPr/>
        </p:nvSpPr>
        <p:spPr>
          <a:xfrm>
            <a:off x="10769573" y="6013302"/>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479128F-90AC-AFE3-584E-B74ECB71F0E4}"/>
              </a:ext>
            </a:extLst>
          </p:cNvPr>
          <p:cNvSpPr txBox="1"/>
          <p:nvPr/>
        </p:nvSpPr>
        <p:spPr>
          <a:xfrm>
            <a:off x="10728554" y="6018647"/>
            <a:ext cx="1297787" cy="707886"/>
          </a:xfrm>
          <a:prstGeom prst="rect">
            <a:avLst/>
          </a:prstGeom>
          <a:noFill/>
        </p:spPr>
        <p:txBody>
          <a:bodyPr wrap="square" rtlCol="0">
            <a:spAutoFit/>
          </a:bodyPr>
          <a:lstStyle/>
          <a:p>
            <a:r>
              <a:rPr lang="en-US" sz="1000" dirty="0"/>
              <a:t>1. Sprint review</a:t>
            </a:r>
          </a:p>
          <a:p>
            <a:r>
              <a:rPr lang="en-US" sz="1000" dirty="0"/>
              <a:t>2. Training materials</a:t>
            </a:r>
          </a:p>
          <a:p>
            <a:r>
              <a:rPr lang="en-US" sz="1000" dirty="0"/>
              <a:t>3. Validated value drivers/ KPIs</a:t>
            </a:r>
          </a:p>
        </p:txBody>
      </p:sp>
      <p:sp>
        <p:nvSpPr>
          <p:cNvPr id="55" name="Rectangle 54">
            <a:extLst>
              <a:ext uri="{FF2B5EF4-FFF2-40B4-BE49-F238E27FC236}">
                <a16:creationId xmlns:a16="http://schemas.microsoft.com/office/drawing/2014/main" id="{529105BC-20FA-67E4-2B2D-99C9BBB0AEDF}"/>
              </a:ext>
            </a:extLst>
          </p:cNvPr>
          <p:cNvSpPr/>
          <p:nvPr/>
        </p:nvSpPr>
        <p:spPr>
          <a:xfrm>
            <a:off x="3464999" y="1137474"/>
            <a:ext cx="4788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1CD9DE-3460-6BA0-0C15-3BEC016CDE05}"/>
              </a:ext>
            </a:extLst>
          </p:cNvPr>
          <p:cNvSpPr/>
          <p:nvPr/>
        </p:nvSpPr>
        <p:spPr>
          <a:xfrm>
            <a:off x="3480098" y="1155225"/>
            <a:ext cx="4788000"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57" name="Arrow: Pentagon 56">
            <a:extLst>
              <a:ext uri="{FF2B5EF4-FFF2-40B4-BE49-F238E27FC236}">
                <a16:creationId xmlns:a16="http://schemas.microsoft.com/office/drawing/2014/main" id="{540DA5DA-0F31-8AEC-FED9-1304454B189F}"/>
              </a:ext>
            </a:extLst>
          </p:cNvPr>
          <p:cNvSpPr/>
          <p:nvPr/>
        </p:nvSpPr>
        <p:spPr>
          <a:xfrm>
            <a:off x="3496661" y="1470135"/>
            <a:ext cx="223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platform suitability:</a:t>
            </a:r>
          </a:p>
          <a:p>
            <a:pPr algn="ctr"/>
            <a:r>
              <a:rPr lang="en-US" sz="900" dirty="0">
                <a:solidFill>
                  <a:schemeClr val="tx1"/>
                </a:solidFill>
              </a:rPr>
              <a:t>WebAR vs. Native AR vs. AR-on-headset</a:t>
            </a:r>
            <a:endParaRPr lang="en-US" sz="700" dirty="0">
              <a:solidFill>
                <a:schemeClr val="tx1"/>
              </a:solidFill>
            </a:endParaRPr>
          </a:p>
        </p:txBody>
      </p:sp>
      <p:sp>
        <p:nvSpPr>
          <p:cNvPr id="58" name="Arrow: Chevron 57">
            <a:extLst>
              <a:ext uri="{FF2B5EF4-FFF2-40B4-BE49-F238E27FC236}">
                <a16:creationId xmlns:a16="http://schemas.microsoft.com/office/drawing/2014/main" id="{2905F244-3F54-6D89-659C-C656AF8F57FE}"/>
              </a:ext>
            </a:extLst>
          </p:cNvPr>
          <p:cNvSpPr/>
          <p:nvPr/>
        </p:nvSpPr>
        <p:spPr>
          <a:xfrm>
            <a:off x="5544692" y="1470135"/>
            <a:ext cx="1584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p:txBody>
      </p:sp>
      <p:grpSp>
        <p:nvGrpSpPr>
          <p:cNvPr id="65" name="Group 64">
            <a:extLst>
              <a:ext uri="{FF2B5EF4-FFF2-40B4-BE49-F238E27FC236}">
                <a16:creationId xmlns:a16="http://schemas.microsoft.com/office/drawing/2014/main" id="{3FC6BBC6-08A5-EB3E-AF62-4A4003F10EB3}"/>
              </a:ext>
            </a:extLst>
          </p:cNvPr>
          <p:cNvGrpSpPr/>
          <p:nvPr/>
        </p:nvGrpSpPr>
        <p:grpSpPr>
          <a:xfrm>
            <a:off x="6960650" y="1470135"/>
            <a:ext cx="1296000" cy="468000"/>
            <a:chOff x="6956422" y="796845"/>
            <a:chExt cx="1296000" cy="468000"/>
          </a:xfrm>
        </p:grpSpPr>
        <p:sp>
          <p:nvSpPr>
            <p:cNvPr id="69" name="Arrow: Chevron 68">
              <a:extLst>
                <a:ext uri="{FF2B5EF4-FFF2-40B4-BE49-F238E27FC236}">
                  <a16:creationId xmlns:a16="http://schemas.microsoft.com/office/drawing/2014/main" id="{8D1EFF2C-2299-72C6-0047-B7D9DA9CE5F2}"/>
                </a:ext>
              </a:extLst>
            </p:cNvPr>
            <p:cNvSpPr/>
            <p:nvPr/>
          </p:nvSpPr>
          <p:spPr>
            <a:xfrm>
              <a:off x="6956422" y="796845"/>
              <a:ext cx="129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70" name="TextBox 69">
              <a:extLst>
                <a:ext uri="{FF2B5EF4-FFF2-40B4-BE49-F238E27FC236}">
                  <a16:creationId xmlns:a16="http://schemas.microsoft.com/office/drawing/2014/main" id="{5EF7F94F-FC82-1369-D4D7-B4B9CCA8396D}"/>
                </a:ext>
              </a:extLst>
            </p:cNvPr>
            <p:cNvSpPr txBox="1"/>
            <p:nvPr/>
          </p:nvSpPr>
          <p:spPr>
            <a:xfrm>
              <a:off x="7093601" y="796845"/>
              <a:ext cx="1078648" cy="446276"/>
            </a:xfrm>
            <a:prstGeom prst="rect">
              <a:avLst/>
            </a:prstGeom>
            <a:noFill/>
          </p:spPr>
          <p:txBody>
            <a:bodyPr wrap="square" rtlCol="0">
              <a:spAutoFit/>
            </a:bodyPr>
            <a:lstStyle/>
            <a:p>
              <a:r>
                <a:rPr lang="en-US" sz="1150" b="1" dirty="0">
                  <a:solidFill>
                    <a:schemeClr val="tx1"/>
                  </a:solidFill>
                </a:rPr>
                <a:t>Refine process requirements</a:t>
              </a:r>
            </a:p>
          </p:txBody>
        </p:sp>
      </p:grpSp>
      <p:sp>
        <p:nvSpPr>
          <p:cNvPr id="71" name="Rectangle 70">
            <a:extLst>
              <a:ext uri="{FF2B5EF4-FFF2-40B4-BE49-F238E27FC236}">
                <a16:creationId xmlns:a16="http://schemas.microsoft.com/office/drawing/2014/main" id="{ECA4BDFF-22B7-5FA4-137F-16439628EFC0}"/>
              </a:ext>
            </a:extLst>
          </p:cNvPr>
          <p:cNvSpPr/>
          <p:nvPr/>
        </p:nvSpPr>
        <p:spPr>
          <a:xfrm>
            <a:off x="10769573" y="1131299"/>
            <a:ext cx="1152000" cy="4772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13128B4-A047-D3A4-19C8-3018E2BF33D6}"/>
              </a:ext>
            </a:extLst>
          </p:cNvPr>
          <p:cNvSpPr/>
          <p:nvPr/>
        </p:nvSpPr>
        <p:spPr>
          <a:xfrm>
            <a:off x="10769573" y="1153790"/>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VALIDATE</a:t>
            </a:r>
          </a:p>
        </p:txBody>
      </p:sp>
      <p:grpSp>
        <p:nvGrpSpPr>
          <p:cNvPr id="76" name="Group 75">
            <a:extLst>
              <a:ext uri="{FF2B5EF4-FFF2-40B4-BE49-F238E27FC236}">
                <a16:creationId xmlns:a16="http://schemas.microsoft.com/office/drawing/2014/main" id="{882322B7-4456-11FE-B3DE-3972B7AC901C}"/>
              </a:ext>
            </a:extLst>
          </p:cNvPr>
          <p:cNvGrpSpPr/>
          <p:nvPr/>
        </p:nvGrpSpPr>
        <p:grpSpPr>
          <a:xfrm>
            <a:off x="10819364" y="1470230"/>
            <a:ext cx="1142647" cy="491413"/>
            <a:chOff x="10818186" y="796940"/>
            <a:chExt cx="1142647" cy="491413"/>
          </a:xfrm>
        </p:grpSpPr>
        <p:sp>
          <p:nvSpPr>
            <p:cNvPr id="77" name="Arrow: Pentagon 76">
              <a:extLst>
                <a:ext uri="{FF2B5EF4-FFF2-40B4-BE49-F238E27FC236}">
                  <a16:creationId xmlns:a16="http://schemas.microsoft.com/office/drawing/2014/main" id="{EC16A513-CF0A-56E3-4D77-D0E4744DA0BE}"/>
                </a:ext>
              </a:extLst>
            </p:cNvPr>
            <p:cNvSpPr/>
            <p:nvPr/>
          </p:nvSpPr>
          <p:spPr>
            <a:xfrm>
              <a:off x="10818186" y="796940"/>
              <a:ext cx="111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78" name="TextBox 77">
              <a:extLst>
                <a:ext uri="{FF2B5EF4-FFF2-40B4-BE49-F238E27FC236}">
                  <a16:creationId xmlns:a16="http://schemas.microsoft.com/office/drawing/2014/main" id="{8FF9C3FF-6317-F444-948F-29596C0EA4E3}"/>
                </a:ext>
              </a:extLst>
            </p:cNvPr>
            <p:cNvSpPr txBox="1"/>
            <p:nvPr/>
          </p:nvSpPr>
          <p:spPr>
            <a:xfrm>
              <a:off x="10844833" y="826688"/>
              <a:ext cx="1116000" cy="461665"/>
            </a:xfrm>
            <a:prstGeom prst="rect">
              <a:avLst/>
            </a:prstGeom>
            <a:noFill/>
          </p:spPr>
          <p:txBody>
            <a:bodyPr wrap="square" rtlCol="0">
              <a:spAutoFit/>
            </a:bodyPr>
            <a:lstStyle/>
            <a:p>
              <a:r>
                <a:rPr lang="en-US" sz="1200" b="1" dirty="0">
                  <a:solidFill>
                    <a:schemeClr val="tx1"/>
                  </a:solidFill>
                </a:rPr>
                <a:t>Test AR app with users</a:t>
              </a:r>
            </a:p>
          </p:txBody>
        </p:sp>
      </p:grpSp>
      <p:sp>
        <p:nvSpPr>
          <p:cNvPr id="53" name="Rectangle 52">
            <a:extLst>
              <a:ext uri="{FF2B5EF4-FFF2-40B4-BE49-F238E27FC236}">
                <a16:creationId xmlns:a16="http://schemas.microsoft.com/office/drawing/2014/main" id="{5DAEFECB-7A0C-6E2E-EAE1-92B1FA999B09}"/>
              </a:ext>
            </a:extLst>
          </p:cNvPr>
          <p:cNvSpPr/>
          <p:nvPr/>
        </p:nvSpPr>
        <p:spPr>
          <a:xfrm rot="16200000">
            <a:off x="-216613" y="6282031"/>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41" name="Rectangle 40">
            <a:extLst>
              <a:ext uri="{FF2B5EF4-FFF2-40B4-BE49-F238E27FC236}">
                <a16:creationId xmlns:a16="http://schemas.microsoft.com/office/drawing/2014/main" id="{ECFC1379-DDDC-049F-86D8-05A58F73121E}"/>
              </a:ext>
            </a:extLst>
          </p:cNvPr>
          <p:cNvSpPr/>
          <p:nvPr/>
        </p:nvSpPr>
        <p:spPr>
          <a:xfrm>
            <a:off x="306071" y="6013302"/>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17D4E66-EE13-1B5E-2BD9-0B75BECEB636}"/>
              </a:ext>
            </a:extLst>
          </p:cNvPr>
          <p:cNvSpPr/>
          <p:nvPr/>
        </p:nvSpPr>
        <p:spPr>
          <a:xfrm>
            <a:off x="290964" y="1139134"/>
            <a:ext cx="3132000" cy="48169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A1743B-B923-E251-3163-87FAF0231B1C}"/>
              </a:ext>
            </a:extLst>
          </p:cNvPr>
          <p:cNvSpPr/>
          <p:nvPr/>
        </p:nvSpPr>
        <p:spPr>
          <a:xfrm>
            <a:off x="296023" y="1160317"/>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14" name="Arrow: Pentagon 13">
            <a:extLst>
              <a:ext uri="{FF2B5EF4-FFF2-40B4-BE49-F238E27FC236}">
                <a16:creationId xmlns:a16="http://schemas.microsoft.com/office/drawing/2014/main" id="{51223B7D-C3FD-1226-6D56-C984709B0A8A}"/>
              </a:ext>
            </a:extLst>
          </p:cNvPr>
          <p:cNvSpPr/>
          <p:nvPr/>
        </p:nvSpPr>
        <p:spPr>
          <a:xfrm>
            <a:off x="316729" y="1470135"/>
            <a:ext cx="147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Identify opportunity</a:t>
            </a:r>
          </a:p>
        </p:txBody>
      </p:sp>
      <p:grpSp>
        <p:nvGrpSpPr>
          <p:cNvPr id="37" name="Group 36">
            <a:extLst>
              <a:ext uri="{FF2B5EF4-FFF2-40B4-BE49-F238E27FC236}">
                <a16:creationId xmlns:a16="http://schemas.microsoft.com/office/drawing/2014/main" id="{022C883E-AF2F-8CB5-D7B7-E87B24E7AD33}"/>
              </a:ext>
            </a:extLst>
          </p:cNvPr>
          <p:cNvGrpSpPr/>
          <p:nvPr/>
        </p:nvGrpSpPr>
        <p:grpSpPr>
          <a:xfrm>
            <a:off x="1624828" y="1470230"/>
            <a:ext cx="1764000" cy="473153"/>
            <a:chOff x="1696204" y="796940"/>
            <a:chExt cx="1656000" cy="473153"/>
          </a:xfrm>
        </p:grpSpPr>
        <p:sp>
          <p:nvSpPr>
            <p:cNvPr id="38" name="Arrow: Chevron 37">
              <a:extLst>
                <a:ext uri="{FF2B5EF4-FFF2-40B4-BE49-F238E27FC236}">
                  <a16:creationId xmlns:a16="http://schemas.microsoft.com/office/drawing/2014/main" id="{56DC4F14-D06A-2FEA-FEC9-25E2736FBBF2}"/>
                </a:ext>
              </a:extLst>
            </p:cNvPr>
            <p:cNvSpPr/>
            <p:nvPr/>
          </p:nvSpPr>
          <p:spPr>
            <a:xfrm>
              <a:off x="1696204" y="796940"/>
              <a:ext cx="165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9" name="TextBox 38">
              <a:extLst>
                <a:ext uri="{FF2B5EF4-FFF2-40B4-BE49-F238E27FC236}">
                  <a16:creationId xmlns:a16="http://schemas.microsoft.com/office/drawing/2014/main" id="{6717BF56-D703-749A-E981-FFB2638C416A}"/>
                </a:ext>
              </a:extLst>
            </p:cNvPr>
            <p:cNvSpPr txBox="1"/>
            <p:nvPr/>
          </p:nvSpPr>
          <p:spPr>
            <a:xfrm>
              <a:off x="1906752" y="808428"/>
              <a:ext cx="1322731" cy="461665"/>
            </a:xfrm>
            <a:prstGeom prst="rect">
              <a:avLst/>
            </a:prstGeom>
            <a:noFill/>
          </p:spPr>
          <p:txBody>
            <a:bodyPr wrap="square" rtlCol="0">
              <a:spAutoFit/>
            </a:bodyPr>
            <a:lstStyle/>
            <a:p>
              <a:r>
                <a:rPr lang="en-US" sz="1200" b="1" dirty="0">
                  <a:solidFill>
                    <a:schemeClr val="tx1"/>
                  </a:solidFill>
                </a:rPr>
                <a:t>Assess process suitability for AR</a:t>
              </a:r>
            </a:p>
          </p:txBody>
        </p:sp>
      </p:grpSp>
      <p:sp>
        <p:nvSpPr>
          <p:cNvPr id="42" name="TextBox 41">
            <a:extLst>
              <a:ext uri="{FF2B5EF4-FFF2-40B4-BE49-F238E27FC236}">
                <a16:creationId xmlns:a16="http://schemas.microsoft.com/office/drawing/2014/main" id="{98D9A152-084D-D843-8B9D-5AB5D42DD893}"/>
              </a:ext>
            </a:extLst>
          </p:cNvPr>
          <p:cNvSpPr txBox="1"/>
          <p:nvPr/>
        </p:nvSpPr>
        <p:spPr>
          <a:xfrm>
            <a:off x="271831" y="6006520"/>
            <a:ext cx="3060000" cy="720000"/>
          </a:xfrm>
          <a:prstGeom prst="rect">
            <a:avLst/>
          </a:prstGeom>
          <a:noFill/>
        </p:spPr>
        <p:txBody>
          <a:bodyPr wrap="square" numCol="2" rtlCol="0">
            <a:spAutoFit/>
          </a:bodyPr>
          <a:lstStyle/>
          <a:p>
            <a:r>
              <a:rPr lang="en-US" sz="1000" dirty="0"/>
              <a:t>1. Stakeholder needs + expectations</a:t>
            </a:r>
          </a:p>
          <a:p>
            <a:r>
              <a:rPr lang="en-US" sz="1000" dirty="0"/>
              <a:t>2. User personas + user journeys</a:t>
            </a:r>
          </a:p>
          <a:p>
            <a:r>
              <a:rPr lang="en-US" sz="1000" dirty="0"/>
              <a:t>3. Prioritized use cases + value drivers + KPIs</a:t>
            </a:r>
          </a:p>
          <a:p>
            <a:r>
              <a:rPr lang="en-US" sz="1000" dirty="0"/>
              <a:t>4. Use case requirements</a:t>
            </a:r>
          </a:p>
          <a:p>
            <a:r>
              <a:rPr lang="en-US" sz="1000" dirty="0"/>
              <a:t>5. Risk assessment</a:t>
            </a:r>
          </a:p>
        </p:txBody>
      </p:sp>
      <p:sp>
        <p:nvSpPr>
          <p:cNvPr id="54" name="TextBox 53">
            <a:extLst>
              <a:ext uri="{FF2B5EF4-FFF2-40B4-BE49-F238E27FC236}">
                <a16:creationId xmlns:a16="http://schemas.microsoft.com/office/drawing/2014/main" id="{C02ED54F-DC4D-69F0-6CA1-10A49C4EEE68}"/>
              </a:ext>
            </a:extLst>
          </p:cNvPr>
          <p:cNvSpPr txBox="1"/>
          <p:nvPr/>
        </p:nvSpPr>
        <p:spPr>
          <a:xfrm rot="16200000">
            <a:off x="-131309" y="6279723"/>
            <a:ext cx="572593" cy="200055"/>
          </a:xfrm>
          <a:prstGeom prst="rect">
            <a:avLst/>
          </a:prstGeom>
          <a:noFill/>
        </p:spPr>
        <p:txBody>
          <a:bodyPr wrap="none" rtlCol="0">
            <a:spAutoFit/>
          </a:bodyPr>
          <a:lstStyle/>
          <a:p>
            <a:r>
              <a:rPr lang="en-US" sz="700" dirty="0"/>
              <a:t>OUTCOME</a:t>
            </a:r>
          </a:p>
        </p:txBody>
      </p:sp>
      <p:sp>
        <p:nvSpPr>
          <p:cNvPr id="85" name="Rectangle 84">
            <a:extLst>
              <a:ext uri="{FF2B5EF4-FFF2-40B4-BE49-F238E27FC236}">
                <a16:creationId xmlns:a16="http://schemas.microsoft.com/office/drawing/2014/main" id="{174B146E-5B6A-C177-E0A4-EE3D8EFC871B}"/>
              </a:ext>
            </a:extLst>
          </p:cNvPr>
          <p:cNvSpPr/>
          <p:nvPr/>
        </p:nvSpPr>
        <p:spPr>
          <a:xfrm rot="16200000">
            <a:off x="-121127" y="1603076"/>
            <a:ext cx="540000" cy="180000"/>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a:t>
            </a:r>
          </a:p>
        </p:txBody>
      </p:sp>
      <p:grpSp>
        <p:nvGrpSpPr>
          <p:cNvPr id="19" name="Group 18">
            <a:extLst>
              <a:ext uri="{FF2B5EF4-FFF2-40B4-BE49-F238E27FC236}">
                <a16:creationId xmlns:a16="http://schemas.microsoft.com/office/drawing/2014/main" id="{E9B60D35-632D-2F0D-A3C9-1940CB3573AA}"/>
              </a:ext>
            </a:extLst>
          </p:cNvPr>
          <p:cNvGrpSpPr/>
          <p:nvPr/>
        </p:nvGrpSpPr>
        <p:grpSpPr>
          <a:xfrm>
            <a:off x="283734" y="1993403"/>
            <a:ext cx="1313142" cy="3845187"/>
            <a:chOff x="280344" y="1297363"/>
            <a:chExt cx="1327345" cy="3845187"/>
          </a:xfrm>
        </p:grpSpPr>
        <p:sp>
          <p:nvSpPr>
            <p:cNvPr id="20" name="Rectangle 19">
              <a:extLst>
                <a:ext uri="{FF2B5EF4-FFF2-40B4-BE49-F238E27FC236}">
                  <a16:creationId xmlns:a16="http://schemas.microsoft.com/office/drawing/2014/main" id="{59FA783F-BE15-6805-6399-4813C1217E88}"/>
                </a:ext>
              </a:extLst>
            </p:cNvPr>
            <p:cNvSpPr/>
            <p:nvPr/>
          </p:nvSpPr>
          <p:spPr>
            <a:xfrm>
              <a:off x="317767" y="1326550"/>
              <a:ext cx="1273628" cy="381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3753963-EAE6-B42C-7048-2DB8533A5D33}"/>
                </a:ext>
              </a:extLst>
            </p:cNvPr>
            <p:cNvSpPr txBox="1"/>
            <p:nvPr/>
          </p:nvSpPr>
          <p:spPr>
            <a:xfrm flipH="1">
              <a:off x="280344" y="1297363"/>
              <a:ext cx="1327345" cy="3631763"/>
            </a:xfrm>
            <a:prstGeom prst="rect">
              <a:avLst/>
            </a:prstGeom>
            <a:noFill/>
          </p:spPr>
          <p:txBody>
            <a:bodyPr wrap="square" lIns="91440" tIns="45720" rIns="91440" bIns="45720" rtlCol="0" anchor="t">
              <a:spAutoFit/>
            </a:bodyPr>
            <a:lstStyle/>
            <a:p>
              <a:r>
                <a:rPr lang="en-US" sz="1000" b="1" dirty="0"/>
                <a:t>Sub-activities:</a:t>
              </a:r>
            </a:p>
            <a:p>
              <a:r>
                <a:rPr lang="en-US" sz="1000" b="1" dirty="0"/>
                <a:t>1. Define user personas + map user journey to identify desired outcomes and value drivers</a:t>
              </a:r>
              <a:endParaRPr lang="en-US" sz="1000" b="1" dirty="0">
                <a:cs typeface="Calibri"/>
              </a:endParaRPr>
            </a:p>
            <a:p>
              <a:endParaRPr lang="en-US" sz="500" b="1" dirty="0"/>
            </a:p>
            <a:p>
              <a:r>
                <a:rPr lang="en-US" sz="1000" b="1" dirty="0"/>
                <a:t>2. Define KPIs (CR3)</a:t>
              </a:r>
              <a:endParaRPr lang="en-US" sz="1000" b="1" dirty="0">
                <a:cs typeface="Calibri"/>
              </a:endParaRPr>
            </a:p>
            <a:p>
              <a:r>
                <a:rPr lang="en-US" sz="1000" dirty="0"/>
                <a:t>&gt; How to measure the value drivers?</a:t>
              </a:r>
              <a:endParaRPr lang="en-US" sz="1000" dirty="0">
                <a:cs typeface="Calibri"/>
              </a:endParaRPr>
            </a:p>
            <a:p>
              <a:endParaRPr lang="en-US" sz="5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Collect process requirements (CR1)</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&gt; Ergonomics, data and privacy, health and safety regulations, etc.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endParaRPr lang="en-US" sz="500" b="1" dirty="0"/>
            </a:p>
            <a:p>
              <a:r>
                <a:rPr lang="en-US" sz="1000" b="1" dirty="0"/>
                <a:t>4. Conduct a risk assessment </a:t>
              </a:r>
            </a:p>
            <a:p>
              <a:r>
                <a:rPr lang="en-US" sz="1000" dirty="0"/>
                <a:t>&gt; (Non)-psychological risk factors e.g., user’s fear of job loss, inadequate training</a:t>
              </a:r>
              <a:endParaRPr lang="en-US" sz="1000" dirty="0">
                <a:cs typeface="Calibri"/>
              </a:endParaRPr>
            </a:p>
            <a:p>
              <a:endParaRPr lang="en-US" sz="500" b="1" u="sng" dirty="0"/>
            </a:p>
          </p:txBody>
        </p:sp>
      </p:grpSp>
      <p:sp>
        <p:nvSpPr>
          <p:cNvPr id="26" name="Rectangle 25">
            <a:extLst>
              <a:ext uri="{FF2B5EF4-FFF2-40B4-BE49-F238E27FC236}">
                <a16:creationId xmlns:a16="http://schemas.microsoft.com/office/drawing/2014/main" id="{AE6E83B1-4BC1-967E-24C5-C2FB9DF18221}"/>
              </a:ext>
            </a:extLst>
          </p:cNvPr>
          <p:cNvSpPr/>
          <p:nvPr/>
        </p:nvSpPr>
        <p:spPr>
          <a:xfrm rot="16200000">
            <a:off x="-1739787" y="3848762"/>
            <a:ext cx="3780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grpSp>
        <p:nvGrpSpPr>
          <p:cNvPr id="34" name="Group 33">
            <a:extLst>
              <a:ext uri="{FF2B5EF4-FFF2-40B4-BE49-F238E27FC236}">
                <a16:creationId xmlns:a16="http://schemas.microsoft.com/office/drawing/2014/main" id="{E213F3BF-3DF7-5AB6-A2CD-D2210B96E65F}"/>
              </a:ext>
            </a:extLst>
          </p:cNvPr>
          <p:cNvGrpSpPr/>
          <p:nvPr/>
        </p:nvGrpSpPr>
        <p:grpSpPr>
          <a:xfrm>
            <a:off x="7047115" y="1982797"/>
            <a:ext cx="1170923" cy="3852000"/>
            <a:chOff x="7042887" y="1286759"/>
            <a:chExt cx="1170923" cy="4575792"/>
          </a:xfrm>
        </p:grpSpPr>
        <p:sp>
          <p:nvSpPr>
            <p:cNvPr id="35" name="Rectangle 34">
              <a:extLst>
                <a:ext uri="{FF2B5EF4-FFF2-40B4-BE49-F238E27FC236}">
                  <a16:creationId xmlns:a16="http://schemas.microsoft.com/office/drawing/2014/main" id="{B2E717F8-97E5-968F-91DB-5BEBDCBEC4DE}"/>
                </a:ext>
              </a:extLst>
            </p:cNvPr>
            <p:cNvSpPr/>
            <p:nvPr/>
          </p:nvSpPr>
          <p:spPr>
            <a:xfrm>
              <a:off x="7051036" y="1326551"/>
              <a:ext cx="1152000" cy="4536000"/>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1C0832D-487B-8E47-578B-D2F1BD5F24C5}"/>
                </a:ext>
              </a:extLst>
            </p:cNvPr>
            <p:cNvSpPr txBox="1"/>
            <p:nvPr/>
          </p:nvSpPr>
          <p:spPr>
            <a:xfrm flipH="1">
              <a:off x="7042887" y="1286759"/>
              <a:ext cx="1170923" cy="2400657"/>
            </a:xfrm>
            <a:prstGeom prst="rect">
              <a:avLst/>
            </a:prstGeom>
            <a:noFill/>
          </p:spPr>
          <p:txBody>
            <a:bodyPr wrap="square" lIns="91440" tIns="45720" rIns="91440" bIns="45720" rtlCol="0" anchor="t">
              <a:spAutoFit/>
            </a:bodyPr>
            <a:lstStyle/>
            <a:p>
              <a:r>
                <a:rPr lang="en-US" sz="1000" b="1" dirty="0"/>
                <a:t>Sub-a</a:t>
              </a:r>
              <a:r>
                <a:rPr lang="en-US" sz="1000" b="1" dirty="0">
                  <a:ea typeface="+mn-lt"/>
                  <a:cs typeface="+mn-lt"/>
                </a:rPr>
                <a:t>ctivities:</a:t>
              </a:r>
            </a:p>
            <a:p>
              <a:r>
                <a:rPr lang="en-US" sz="1000" b="1" dirty="0">
                  <a:ea typeface="+mn-lt"/>
                  <a:cs typeface="+mn-lt"/>
                </a:rPr>
                <a:t>1. Refine process requirements collected from Discovery phase</a:t>
              </a:r>
            </a:p>
            <a:p>
              <a:r>
                <a:rPr lang="en-US" sz="1000" dirty="0">
                  <a:cs typeface="Calibri"/>
                </a:rPr>
                <a:t>&gt; Functional requirements are captured as user stories</a:t>
              </a:r>
            </a:p>
            <a:p>
              <a:r>
                <a:rPr lang="en-US" sz="1000" dirty="0">
                  <a:cs typeface="Calibri"/>
                </a:rPr>
                <a:t>&gt; Non-functional requirements are used as part of acceptance criteria for relevant user stories</a:t>
              </a:r>
            </a:p>
          </p:txBody>
        </p:sp>
      </p:grpSp>
      <p:grpSp>
        <p:nvGrpSpPr>
          <p:cNvPr id="40" name="Group 39">
            <a:extLst>
              <a:ext uri="{FF2B5EF4-FFF2-40B4-BE49-F238E27FC236}">
                <a16:creationId xmlns:a16="http://schemas.microsoft.com/office/drawing/2014/main" id="{83D1ABDE-3ED1-FE5A-B8BA-7552D3E1C77B}"/>
              </a:ext>
            </a:extLst>
          </p:cNvPr>
          <p:cNvGrpSpPr/>
          <p:nvPr/>
        </p:nvGrpSpPr>
        <p:grpSpPr>
          <a:xfrm>
            <a:off x="8325115" y="1979840"/>
            <a:ext cx="1224000" cy="3852000"/>
            <a:chOff x="8321633" y="1283801"/>
            <a:chExt cx="1224000" cy="4578749"/>
          </a:xfrm>
        </p:grpSpPr>
        <p:sp>
          <p:nvSpPr>
            <p:cNvPr id="59" name="Rectangle 58">
              <a:extLst>
                <a:ext uri="{FF2B5EF4-FFF2-40B4-BE49-F238E27FC236}">
                  <a16:creationId xmlns:a16="http://schemas.microsoft.com/office/drawing/2014/main" id="{43EE94C3-D3D4-0B0F-D77C-79418FA42962}"/>
                </a:ext>
              </a:extLst>
            </p:cNvPr>
            <p:cNvSpPr/>
            <p:nvPr/>
          </p:nvSpPr>
          <p:spPr>
            <a:xfrm>
              <a:off x="8355281" y="1326550"/>
              <a:ext cx="1152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DF8C2AB-8CCE-B28E-52B9-07660BEECF3D}"/>
                </a:ext>
              </a:extLst>
            </p:cNvPr>
            <p:cNvSpPr txBox="1"/>
            <p:nvPr/>
          </p:nvSpPr>
          <p:spPr>
            <a:xfrm flipH="1">
              <a:off x="8321633" y="1283801"/>
              <a:ext cx="1224000" cy="1938974"/>
            </a:xfrm>
            <a:prstGeom prst="rect">
              <a:avLst/>
            </a:prstGeom>
            <a:noFill/>
          </p:spPr>
          <p:txBody>
            <a:bodyPr wrap="square" rtlCol="0">
              <a:spAutoFit/>
            </a:bodyPr>
            <a:lstStyle/>
            <a:p>
              <a:r>
                <a:rPr lang="en-US" sz="1000" b="1" dirty="0"/>
                <a:t>Requirements:</a:t>
              </a:r>
              <a:r>
                <a:rPr lang="en-US" sz="1000" dirty="0"/>
                <a:t> </a:t>
              </a:r>
            </a:p>
            <a:p>
              <a:r>
                <a:rPr lang="en-US" sz="1000" b="1" dirty="0"/>
                <a:t>1. Flexible architecture for maintainability, agility, and time-to-market</a:t>
              </a:r>
            </a:p>
            <a:p>
              <a:r>
                <a:rPr lang="en-US" sz="1000" dirty="0"/>
                <a:t>&gt; Microservice architecture</a:t>
              </a:r>
            </a:p>
            <a:p>
              <a:r>
                <a:rPr lang="en-US" sz="1000" dirty="0"/>
                <a:t>&gt; Agile development</a:t>
              </a:r>
            </a:p>
          </p:txBody>
        </p:sp>
      </p:grpSp>
      <p:grpSp>
        <p:nvGrpSpPr>
          <p:cNvPr id="61" name="Group 60">
            <a:extLst>
              <a:ext uri="{FF2B5EF4-FFF2-40B4-BE49-F238E27FC236}">
                <a16:creationId xmlns:a16="http://schemas.microsoft.com/office/drawing/2014/main" id="{2BBB7731-FFB1-2688-BB9A-C5345CC1B44B}"/>
              </a:ext>
            </a:extLst>
          </p:cNvPr>
          <p:cNvGrpSpPr/>
          <p:nvPr/>
        </p:nvGrpSpPr>
        <p:grpSpPr>
          <a:xfrm>
            <a:off x="9565241" y="1976940"/>
            <a:ext cx="1188000" cy="3852000"/>
            <a:chOff x="9561759" y="1280901"/>
            <a:chExt cx="1188000" cy="4581650"/>
          </a:xfrm>
        </p:grpSpPr>
        <p:sp>
          <p:nvSpPr>
            <p:cNvPr id="62" name="Rectangle 61">
              <a:extLst>
                <a:ext uri="{FF2B5EF4-FFF2-40B4-BE49-F238E27FC236}">
                  <a16:creationId xmlns:a16="http://schemas.microsoft.com/office/drawing/2014/main" id="{A7DCF9A4-4314-8E47-85C1-5579DBB5539C}"/>
                </a:ext>
              </a:extLst>
            </p:cNvPr>
            <p:cNvSpPr/>
            <p:nvPr/>
          </p:nvSpPr>
          <p:spPr>
            <a:xfrm>
              <a:off x="9603946" y="1326551"/>
              <a:ext cx="1116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5F9CC55F-E386-86B4-CE7E-91EA0C662E91}"/>
                </a:ext>
              </a:extLst>
            </p:cNvPr>
            <p:cNvSpPr txBox="1"/>
            <p:nvPr/>
          </p:nvSpPr>
          <p:spPr>
            <a:xfrm flipH="1">
              <a:off x="9561759" y="1280901"/>
              <a:ext cx="1188000" cy="3862101"/>
            </a:xfrm>
            <a:prstGeom prst="rect">
              <a:avLst/>
            </a:prstGeom>
            <a:noFill/>
          </p:spPr>
          <p:txBody>
            <a:bodyPr wrap="square" lIns="91440" tIns="45720" rIns="91440" bIns="45720" rtlCol="0" anchor="t">
              <a:spAutoFit/>
            </a:bodyPr>
            <a:lstStyle/>
            <a:p>
              <a:r>
                <a:rPr lang="en-US" sz="1000" b="1" dirty="0">
                  <a:ea typeface="+mn-lt"/>
                  <a:cs typeface="+mn-lt"/>
                </a:rPr>
                <a:t>Requirements:</a:t>
              </a:r>
              <a:endParaRPr lang="en-US" dirty="0">
                <a:ea typeface="+mn-lt"/>
                <a:cs typeface="+mn-lt"/>
              </a:endParaRPr>
            </a:p>
            <a:p>
              <a:r>
                <a:rPr lang="en-US" sz="1000" b="1" dirty="0">
                  <a:ea typeface="+mn-lt"/>
                  <a:cs typeface="+mn-lt"/>
                </a:rPr>
                <a:t>1. CI/CD</a:t>
              </a:r>
            </a:p>
            <a:p>
              <a:endParaRPr lang="en-US" sz="500" dirty="0">
                <a:ea typeface="+mn-lt"/>
                <a:cs typeface="+mn-lt"/>
              </a:endParaRPr>
            </a:p>
            <a:p>
              <a:r>
                <a:rPr lang="en-US" sz="1000" b="1" dirty="0">
                  <a:ea typeface="+mn-lt"/>
                  <a:cs typeface="+mn-lt"/>
                </a:rPr>
                <a:t>2. Design for cost optimization</a:t>
              </a:r>
              <a:endParaRPr lang="en-US" dirty="0">
                <a:ea typeface="+mn-lt"/>
                <a:cs typeface="+mn-lt"/>
              </a:endParaRPr>
            </a:p>
            <a:p>
              <a:r>
                <a:rPr lang="en-US" sz="1000" dirty="0">
                  <a:ea typeface="+mn-lt"/>
                  <a:cs typeface="+mn-lt"/>
                </a:rPr>
                <a:t>E.g., Serverless architecture, auto-scaling</a:t>
              </a:r>
            </a:p>
            <a:p>
              <a:endParaRPr lang="en-US" sz="500" dirty="0"/>
            </a:p>
            <a:p>
              <a:r>
                <a:rPr lang="en-US" sz="1000" b="1" dirty="0">
                  <a:ea typeface="+mn-lt"/>
                  <a:cs typeface="+mn-lt"/>
                </a:rPr>
                <a:t>3. Design for performance</a:t>
              </a:r>
              <a:endParaRPr lang="en-US" dirty="0">
                <a:ea typeface="+mn-lt"/>
                <a:cs typeface="+mn-lt"/>
              </a:endParaRPr>
            </a:p>
            <a:p>
              <a:r>
                <a:rPr lang="en-US" sz="1000" dirty="0">
                  <a:ea typeface="+mn-lt"/>
                  <a:cs typeface="+mn-lt"/>
                </a:rPr>
                <a:t>E.g., Multi-zone availability, auto-scaling</a:t>
              </a:r>
              <a:endParaRPr lang="en-US" dirty="0"/>
            </a:p>
            <a:p>
              <a:endParaRPr lang="en-US" sz="500" b="1" dirty="0">
                <a:ea typeface="+mn-lt"/>
                <a:cs typeface="+mn-lt"/>
              </a:endParaRPr>
            </a:p>
            <a:p>
              <a:r>
                <a:rPr lang="en-US" sz="1000" b="1" dirty="0">
                  <a:ea typeface="+mn-lt"/>
                  <a:cs typeface="+mn-lt"/>
                </a:rPr>
                <a:t>4. Design for security</a:t>
              </a:r>
              <a:endParaRPr lang="en-US" dirty="0">
                <a:ea typeface="+mn-lt"/>
                <a:cs typeface="+mn-lt"/>
              </a:endParaRPr>
            </a:p>
            <a:p>
              <a:r>
                <a:rPr lang="en-US" sz="1000" dirty="0">
                  <a:ea typeface="+mn-lt"/>
                  <a:cs typeface="+mn-lt"/>
                </a:rPr>
                <a:t>E.g., Least-privilege, zero-trust zone, infra-as-code</a:t>
              </a:r>
              <a:endParaRPr lang="en-US" dirty="0"/>
            </a:p>
            <a:p>
              <a:endParaRPr lang="en-US" sz="1000" b="1" dirty="0">
                <a:solidFill>
                  <a:srgbClr val="000000"/>
                </a:solidFill>
                <a:cs typeface="Calibri"/>
              </a:endParaRPr>
            </a:p>
          </p:txBody>
        </p:sp>
      </p:grpSp>
      <p:grpSp>
        <p:nvGrpSpPr>
          <p:cNvPr id="64" name="Group 63">
            <a:extLst>
              <a:ext uri="{FF2B5EF4-FFF2-40B4-BE49-F238E27FC236}">
                <a16:creationId xmlns:a16="http://schemas.microsoft.com/office/drawing/2014/main" id="{175ADDF4-BE82-3471-DBF6-D45BCCB962D7}"/>
              </a:ext>
            </a:extLst>
          </p:cNvPr>
          <p:cNvGrpSpPr/>
          <p:nvPr/>
        </p:nvGrpSpPr>
        <p:grpSpPr>
          <a:xfrm>
            <a:off x="10783830" y="1983263"/>
            <a:ext cx="1116000" cy="3852000"/>
            <a:chOff x="10780348" y="1287224"/>
            <a:chExt cx="1116000" cy="4575326"/>
          </a:xfrm>
        </p:grpSpPr>
        <p:sp>
          <p:nvSpPr>
            <p:cNvPr id="73" name="Rectangle 72">
              <a:extLst>
                <a:ext uri="{FF2B5EF4-FFF2-40B4-BE49-F238E27FC236}">
                  <a16:creationId xmlns:a16="http://schemas.microsoft.com/office/drawing/2014/main" id="{0D4B0DA2-6AAB-B85C-AD0E-6C0830CDB9E1}"/>
                </a:ext>
              </a:extLst>
            </p:cNvPr>
            <p:cNvSpPr/>
            <p:nvPr/>
          </p:nvSpPr>
          <p:spPr>
            <a:xfrm>
              <a:off x="10807613" y="1326550"/>
              <a:ext cx="1080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D4C68762-DA2D-223B-396A-436490CAE9FD}"/>
                </a:ext>
              </a:extLst>
            </p:cNvPr>
            <p:cNvSpPr txBox="1"/>
            <p:nvPr/>
          </p:nvSpPr>
          <p:spPr>
            <a:xfrm flipH="1">
              <a:off x="10780348" y="1287224"/>
              <a:ext cx="1116000" cy="2229981"/>
            </a:xfrm>
            <a:prstGeom prst="rect">
              <a:avLst/>
            </a:prstGeom>
            <a:noFill/>
          </p:spPr>
          <p:txBody>
            <a:bodyPr wrap="square" lIns="91440" tIns="45720" rIns="91440" bIns="45720" rtlCol="0" anchor="t">
              <a:spAutoFit/>
            </a:bodyPr>
            <a:lstStyle/>
            <a:p>
              <a:r>
                <a:rPr lang="en-US" sz="1000" b="1" dirty="0"/>
                <a:t>Sub-activities:</a:t>
              </a:r>
            </a:p>
            <a:p>
              <a:r>
                <a:rPr lang="en-US" sz="1000" b="1" dirty="0"/>
                <a:t>1. Collect user feedback</a:t>
              </a:r>
              <a:endParaRPr lang="en-US" sz="1000" b="1" dirty="0">
                <a:cs typeface="Calibri"/>
              </a:endParaRPr>
            </a:p>
            <a:p>
              <a:endParaRPr lang="en-US" sz="1000" b="1" dirty="0"/>
            </a:p>
            <a:p>
              <a:r>
                <a:rPr lang="en-US" sz="1000" b="1" dirty="0"/>
                <a:t>2. Validate value drivers + measure KPIs</a:t>
              </a:r>
              <a:endParaRPr lang="en-US" sz="1000" b="1" dirty="0">
                <a:cs typeface="Calibri"/>
              </a:endParaRPr>
            </a:p>
            <a:p>
              <a:endParaRPr lang="en-US" sz="300" b="1" dirty="0"/>
            </a:p>
            <a:p>
              <a:endParaRPr lang="en-US" sz="300" b="1" dirty="0">
                <a:cs typeface="Calibri"/>
              </a:endParaRPr>
            </a:p>
            <a:p>
              <a:r>
                <a:rPr lang="en-US" sz="1000" b="1" dirty="0"/>
                <a:t>3. Create training materials</a:t>
              </a:r>
              <a:endParaRPr lang="en-US" sz="1000" b="1" dirty="0">
                <a:cs typeface="Calibri"/>
              </a:endParaRPr>
            </a:p>
            <a:p>
              <a:endParaRPr lang="en-US" sz="1000" b="1" dirty="0"/>
            </a:p>
            <a:p>
              <a:endParaRPr lang="en-US" sz="1000" b="1" dirty="0"/>
            </a:p>
          </p:txBody>
        </p:sp>
      </p:grpSp>
      <p:sp>
        <p:nvSpPr>
          <p:cNvPr id="75" name="Rectangle 74">
            <a:extLst>
              <a:ext uri="{FF2B5EF4-FFF2-40B4-BE49-F238E27FC236}">
                <a16:creationId xmlns:a16="http://schemas.microsoft.com/office/drawing/2014/main" id="{7C96E268-1B25-2C8B-00FD-769994D87854}"/>
              </a:ext>
            </a:extLst>
          </p:cNvPr>
          <p:cNvSpPr/>
          <p:nvPr/>
        </p:nvSpPr>
        <p:spPr>
          <a:xfrm>
            <a:off x="1726163" y="857481"/>
            <a:ext cx="5173825" cy="506650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39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48" grpId="0"/>
      <p:bldP spid="50" grpId="0"/>
      <p:bldP spid="52" grpId="0"/>
      <p:bldP spid="57" grpId="0" animBg="1"/>
      <p:bldP spid="58" grpId="0" animBg="1"/>
      <p:bldP spid="14" grpId="0" animBg="1"/>
      <p:bldP spid="7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951716" cy="1056806"/>
            <a:chOff x="95202" y="104264"/>
            <a:chExt cx="10951716"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10951716" cy="769441"/>
            </a:xfrm>
            <a:prstGeom prst="rect">
              <a:avLst/>
            </a:prstGeom>
            <a:noFill/>
          </p:spPr>
          <p:txBody>
            <a:bodyPr wrap="none" rtlCol="0">
              <a:spAutoFit/>
            </a:bodyPr>
            <a:lstStyle/>
            <a:p>
              <a:r>
                <a:rPr lang="en-US" sz="2800" b="1" dirty="0">
                  <a:solidFill>
                    <a:srgbClr val="A100FF"/>
                  </a:solidFill>
                </a:rPr>
                <a:t>What Makes a Process a Good Candidate For AR?</a:t>
              </a:r>
            </a:p>
            <a:p>
              <a:r>
                <a:rPr lang="en-US" sz="1600" i="1" dirty="0">
                  <a:solidFill>
                    <a:prstClr val="black"/>
                  </a:solidFill>
                  <a:latin typeface="Calibri" panose="020F0502020204030204"/>
                </a:rPr>
                <a:t>Analyzes 39 AR use cases from academic + industry literature across multiple industries and synthesizes 6 common characteristics.</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CD6151EE-B724-7DB1-0AD8-9D08267844CB}"/>
              </a:ext>
            </a:extLst>
          </p:cNvPr>
          <p:cNvSpPr/>
          <p:nvPr/>
        </p:nvSpPr>
        <p:spPr>
          <a:xfrm>
            <a:off x="448957" y="1800782"/>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1. Content enriching</a:t>
            </a:r>
            <a:endParaRPr lang="en-US" sz="1800" dirty="0">
              <a:solidFill>
                <a:schemeClr val="tx1"/>
              </a:solidFill>
              <a:effectLst/>
              <a:ea typeface="Arial" panose="020B0604020202020204" pitchFamily="34" charset="0"/>
            </a:endParaRPr>
          </a:p>
        </p:txBody>
      </p:sp>
      <p:sp>
        <p:nvSpPr>
          <p:cNvPr id="12" name="Rectangle: Rounded Corners 11">
            <a:extLst>
              <a:ext uri="{FF2B5EF4-FFF2-40B4-BE49-F238E27FC236}">
                <a16:creationId xmlns:a16="http://schemas.microsoft.com/office/drawing/2014/main" id="{7E15D17C-F576-2BA0-F01B-C6AE2519BEE3}"/>
              </a:ext>
            </a:extLst>
          </p:cNvPr>
          <p:cNvSpPr/>
          <p:nvPr/>
        </p:nvSpPr>
        <p:spPr>
          <a:xfrm>
            <a:off x="448956" y="3879439"/>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4. Hard-to-simulate environment</a:t>
            </a:r>
            <a:endParaRPr lang="en-US" sz="1800" dirty="0">
              <a:solidFill>
                <a:schemeClr val="tx1"/>
              </a:solidFill>
              <a:effectLst/>
              <a:ea typeface="Arial" panose="020B0604020202020204" pitchFamily="34" charset="0"/>
            </a:endParaRPr>
          </a:p>
        </p:txBody>
      </p:sp>
      <p:sp>
        <p:nvSpPr>
          <p:cNvPr id="13" name="Rectangle: Rounded Corners 12">
            <a:extLst>
              <a:ext uri="{FF2B5EF4-FFF2-40B4-BE49-F238E27FC236}">
                <a16:creationId xmlns:a16="http://schemas.microsoft.com/office/drawing/2014/main" id="{24927EC0-918A-259E-7A92-02C6E05E5128}"/>
              </a:ext>
            </a:extLst>
          </p:cNvPr>
          <p:cNvSpPr/>
          <p:nvPr/>
        </p:nvSpPr>
        <p:spPr>
          <a:xfrm>
            <a:off x="448956" y="2500757"/>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2. Work instructions</a:t>
            </a:r>
            <a:endParaRPr lang="en-US" sz="1800" dirty="0">
              <a:solidFill>
                <a:schemeClr val="tx1"/>
              </a:solidFill>
              <a:effectLst/>
              <a:ea typeface="Arial" panose="020B0604020202020204" pitchFamily="34" charset="0"/>
            </a:endParaRPr>
          </a:p>
        </p:txBody>
      </p:sp>
      <p:sp>
        <p:nvSpPr>
          <p:cNvPr id="14" name="Rectangle: Rounded Corners 13">
            <a:extLst>
              <a:ext uri="{FF2B5EF4-FFF2-40B4-BE49-F238E27FC236}">
                <a16:creationId xmlns:a16="http://schemas.microsoft.com/office/drawing/2014/main" id="{278A8DB7-D0EA-C124-C36B-CAA3DD9FB575}"/>
              </a:ext>
            </a:extLst>
          </p:cNvPr>
          <p:cNvSpPr/>
          <p:nvPr/>
        </p:nvSpPr>
        <p:spPr>
          <a:xfrm>
            <a:off x="448956" y="3190098"/>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3. Hands-free access to content</a:t>
            </a:r>
            <a:endParaRPr lang="en-US" sz="1800" dirty="0">
              <a:solidFill>
                <a:schemeClr val="tx1"/>
              </a:solidFill>
              <a:effectLst/>
              <a:ea typeface="Arial" panose="020B0604020202020204" pitchFamily="34" charset="0"/>
            </a:endParaRPr>
          </a:p>
        </p:txBody>
      </p:sp>
      <p:sp>
        <p:nvSpPr>
          <p:cNvPr id="15" name="Rectangle: Rounded Corners 14">
            <a:extLst>
              <a:ext uri="{FF2B5EF4-FFF2-40B4-BE49-F238E27FC236}">
                <a16:creationId xmlns:a16="http://schemas.microsoft.com/office/drawing/2014/main" id="{B06A6B15-AD77-C87E-F26B-601332D1A532}"/>
              </a:ext>
            </a:extLst>
          </p:cNvPr>
          <p:cNvSpPr/>
          <p:nvPr/>
        </p:nvSpPr>
        <p:spPr>
          <a:xfrm>
            <a:off x="448955" y="4642146"/>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5. Navigation</a:t>
            </a:r>
            <a:endParaRPr lang="en-US" sz="1800" dirty="0">
              <a:solidFill>
                <a:schemeClr val="tx1"/>
              </a:solidFill>
              <a:effectLst/>
              <a:ea typeface="Arial" panose="020B0604020202020204" pitchFamily="34" charset="0"/>
            </a:endParaRPr>
          </a:p>
        </p:txBody>
      </p:sp>
      <p:sp>
        <p:nvSpPr>
          <p:cNvPr id="16" name="Rectangle: Rounded Corners 15">
            <a:extLst>
              <a:ext uri="{FF2B5EF4-FFF2-40B4-BE49-F238E27FC236}">
                <a16:creationId xmlns:a16="http://schemas.microsoft.com/office/drawing/2014/main" id="{723AA7FD-F94A-BA2E-F5C1-B5BB2F8946C7}"/>
              </a:ext>
            </a:extLst>
          </p:cNvPr>
          <p:cNvSpPr/>
          <p:nvPr/>
        </p:nvSpPr>
        <p:spPr>
          <a:xfrm>
            <a:off x="448954" y="5376278"/>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6. Collaboration</a:t>
            </a:r>
            <a:endParaRPr lang="en-US" sz="1800" dirty="0">
              <a:solidFill>
                <a:schemeClr val="tx1"/>
              </a:solidFill>
              <a:effectLst/>
              <a:ea typeface="Arial" panose="020B0604020202020204" pitchFamily="34" charset="0"/>
            </a:endParaRPr>
          </a:p>
        </p:txBody>
      </p:sp>
    </p:spTree>
    <p:extLst>
      <p:ext uri="{BB962C8B-B14F-4D97-AF65-F5344CB8AC3E}">
        <p14:creationId xmlns:p14="http://schemas.microsoft.com/office/powerpoint/2010/main" val="106675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951716" cy="1056806"/>
            <a:chOff x="95202" y="104264"/>
            <a:chExt cx="10951716"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10951716" cy="769441"/>
            </a:xfrm>
            <a:prstGeom prst="rect">
              <a:avLst/>
            </a:prstGeom>
            <a:noFill/>
          </p:spPr>
          <p:txBody>
            <a:bodyPr wrap="none" rtlCol="0">
              <a:spAutoFit/>
            </a:bodyPr>
            <a:lstStyle/>
            <a:p>
              <a:r>
                <a:rPr lang="en-US" sz="2800" b="1" dirty="0">
                  <a:solidFill>
                    <a:srgbClr val="A100FF"/>
                  </a:solidFill>
                </a:rPr>
                <a:t>What Makes a Process a Good Candidate For AR?</a:t>
              </a:r>
            </a:p>
            <a:p>
              <a:r>
                <a:rPr lang="en-US" sz="1600" i="1" dirty="0">
                  <a:solidFill>
                    <a:prstClr val="black"/>
                  </a:solidFill>
                  <a:latin typeface="Calibri" panose="020F0502020204030204"/>
                </a:rPr>
                <a:t>Analyzes 39 AR use cases from academic + industry literature across multiple industries and synthesizes 6 common characteristics.</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CD6151EE-B724-7DB1-0AD8-9D08267844CB}"/>
              </a:ext>
            </a:extLst>
          </p:cNvPr>
          <p:cNvSpPr/>
          <p:nvPr/>
        </p:nvSpPr>
        <p:spPr>
          <a:xfrm>
            <a:off x="448957" y="1800782"/>
            <a:ext cx="3378657" cy="538061"/>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bg1"/>
                </a:solidFill>
              </a:rPr>
              <a:t>1. Content enriching</a:t>
            </a:r>
            <a:endParaRPr lang="en-US" sz="1800" dirty="0">
              <a:solidFill>
                <a:schemeClr val="bg1"/>
              </a:solidFill>
              <a:effectLst/>
              <a:ea typeface="Arial" panose="020B0604020202020204" pitchFamily="34" charset="0"/>
            </a:endParaRPr>
          </a:p>
        </p:txBody>
      </p:sp>
      <p:sp>
        <p:nvSpPr>
          <p:cNvPr id="12" name="Rectangle: Rounded Corners 11">
            <a:extLst>
              <a:ext uri="{FF2B5EF4-FFF2-40B4-BE49-F238E27FC236}">
                <a16:creationId xmlns:a16="http://schemas.microsoft.com/office/drawing/2014/main" id="{7E15D17C-F576-2BA0-F01B-C6AE2519BEE3}"/>
              </a:ext>
            </a:extLst>
          </p:cNvPr>
          <p:cNvSpPr/>
          <p:nvPr/>
        </p:nvSpPr>
        <p:spPr>
          <a:xfrm>
            <a:off x="448956" y="3879439"/>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4. Hard-to-simulate environment</a:t>
            </a:r>
            <a:endParaRPr lang="en-US" sz="1800" dirty="0">
              <a:solidFill>
                <a:schemeClr val="tx1"/>
              </a:solidFill>
              <a:effectLst/>
              <a:ea typeface="Arial" panose="020B0604020202020204" pitchFamily="34" charset="0"/>
            </a:endParaRPr>
          </a:p>
        </p:txBody>
      </p:sp>
      <p:sp>
        <p:nvSpPr>
          <p:cNvPr id="13" name="Rectangle: Rounded Corners 12">
            <a:extLst>
              <a:ext uri="{FF2B5EF4-FFF2-40B4-BE49-F238E27FC236}">
                <a16:creationId xmlns:a16="http://schemas.microsoft.com/office/drawing/2014/main" id="{24927EC0-918A-259E-7A92-02C6E05E5128}"/>
              </a:ext>
            </a:extLst>
          </p:cNvPr>
          <p:cNvSpPr/>
          <p:nvPr/>
        </p:nvSpPr>
        <p:spPr>
          <a:xfrm>
            <a:off x="448956" y="2500757"/>
            <a:ext cx="3378657" cy="538061"/>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bg1"/>
                </a:solidFill>
              </a:rPr>
              <a:t>2. Work instructions</a:t>
            </a:r>
            <a:endParaRPr lang="en-US" sz="1800" dirty="0">
              <a:solidFill>
                <a:schemeClr val="bg1"/>
              </a:solidFill>
              <a:effectLst/>
              <a:ea typeface="Arial" panose="020B0604020202020204" pitchFamily="34" charset="0"/>
            </a:endParaRPr>
          </a:p>
        </p:txBody>
      </p:sp>
      <p:sp>
        <p:nvSpPr>
          <p:cNvPr id="14" name="Rectangle: Rounded Corners 13">
            <a:extLst>
              <a:ext uri="{FF2B5EF4-FFF2-40B4-BE49-F238E27FC236}">
                <a16:creationId xmlns:a16="http://schemas.microsoft.com/office/drawing/2014/main" id="{278A8DB7-D0EA-C124-C36B-CAA3DD9FB575}"/>
              </a:ext>
            </a:extLst>
          </p:cNvPr>
          <p:cNvSpPr/>
          <p:nvPr/>
        </p:nvSpPr>
        <p:spPr>
          <a:xfrm>
            <a:off x="448956" y="3190098"/>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3. Hands-free access to content</a:t>
            </a:r>
            <a:endParaRPr lang="en-US" sz="1800" dirty="0">
              <a:solidFill>
                <a:schemeClr val="tx1"/>
              </a:solidFill>
              <a:effectLst/>
              <a:ea typeface="Arial" panose="020B0604020202020204" pitchFamily="34" charset="0"/>
            </a:endParaRPr>
          </a:p>
        </p:txBody>
      </p:sp>
      <p:sp>
        <p:nvSpPr>
          <p:cNvPr id="15" name="Rectangle: Rounded Corners 14">
            <a:extLst>
              <a:ext uri="{FF2B5EF4-FFF2-40B4-BE49-F238E27FC236}">
                <a16:creationId xmlns:a16="http://schemas.microsoft.com/office/drawing/2014/main" id="{B06A6B15-AD77-C87E-F26B-601332D1A532}"/>
              </a:ext>
            </a:extLst>
          </p:cNvPr>
          <p:cNvSpPr/>
          <p:nvPr/>
        </p:nvSpPr>
        <p:spPr>
          <a:xfrm>
            <a:off x="448955" y="4642146"/>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5. Navigation</a:t>
            </a:r>
            <a:endParaRPr lang="en-US" sz="1800" dirty="0">
              <a:solidFill>
                <a:schemeClr val="tx1"/>
              </a:solidFill>
              <a:effectLst/>
              <a:ea typeface="Arial" panose="020B0604020202020204" pitchFamily="34" charset="0"/>
            </a:endParaRPr>
          </a:p>
        </p:txBody>
      </p:sp>
      <p:sp>
        <p:nvSpPr>
          <p:cNvPr id="16" name="Rectangle: Rounded Corners 15">
            <a:extLst>
              <a:ext uri="{FF2B5EF4-FFF2-40B4-BE49-F238E27FC236}">
                <a16:creationId xmlns:a16="http://schemas.microsoft.com/office/drawing/2014/main" id="{723AA7FD-F94A-BA2E-F5C1-B5BB2F8946C7}"/>
              </a:ext>
            </a:extLst>
          </p:cNvPr>
          <p:cNvSpPr/>
          <p:nvPr/>
        </p:nvSpPr>
        <p:spPr>
          <a:xfrm>
            <a:off x="448954" y="5376278"/>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6. Collaboration</a:t>
            </a:r>
            <a:endParaRPr lang="en-US" sz="1800" dirty="0">
              <a:solidFill>
                <a:schemeClr val="tx1"/>
              </a:solidFill>
              <a:effectLst/>
              <a:ea typeface="Arial" panose="020B0604020202020204" pitchFamily="34" charset="0"/>
            </a:endParaRPr>
          </a:p>
        </p:txBody>
      </p:sp>
      <p:sp>
        <p:nvSpPr>
          <p:cNvPr id="18" name="Rectangle: Rounded Corners 17">
            <a:extLst>
              <a:ext uri="{FF2B5EF4-FFF2-40B4-BE49-F238E27FC236}">
                <a16:creationId xmlns:a16="http://schemas.microsoft.com/office/drawing/2014/main" id="{8741F559-8D6E-DEB9-861A-4F4DBA358FFD}"/>
              </a:ext>
            </a:extLst>
          </p:cNvPr>
          <p:cNvSpPr/>
          <p:nvPr/>
        </p:nvSpPr>
        <p:spPr>
          <a:xfrm>
            <a:off x="4682278" y="1433632"/>
            <a:ext cx="6534055" cy="4793193"/>
          </a:xfrm>
          <a:prstGeom prst="roundRect">
            <a:avLst>
              <a:gd name="adj" fmla="val 2000"/>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6E3CF41-9177-E591-654F-84D66C04A610}"/>
              </a:ext>
            </a:extLst>
          </p:cNvPr>
          <p:cNvCxnSpPr>
            <a:stCxn id="11" idx="3"/>
          </p:cNvCxnSpPr>
          <p:nvPr/>
        </p:nvCxnSpPr>
        <p:spPr>
          <a:xfrm flipV="1">
            <a:off x="3827614" y="2063144"/>
            <a:ext cx="854664" cy="6669"/>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8AAF84C7-FE30-6578-39CD-231E8C24650F}"/>
              </a:ext>
            </a:extLst>
          </p:cNvPr>
          <p:cNvPicPr>
            <a:picLocks noChangeAspect="1"/>
          </p:cNvPicPr>
          <p:nvPr/>
        </p:nvPicPr>
        <p:blipFill>
          <a:blip r:embed="rId5"/>
          <a:stretch>
            <a:fillRect/>
          </a:stretch>
        </p:blipFill>
        <p:spPr>
          <a:xfrm>
            <a:off x="5260343" y="1768250"/>
            <a:ext cx="5340264" cy="4088277"/>
          </a:xfrm>
          <a:prstGeom prst="rect">
            <a:avLst/>
          </a:prstGeom>
          <a:ln w="19050">
            <a:solidFill>
              <a:schemeClr val="tx1"/>
            </a:solidFill>
          </a:ln>
        </p:spPr>
      </p:pic>
      <p:cxnSp>
        <p:nvCxnSpPr>
          <p:cNvPr id="23" name="Straight Connector 22">
            <a:extLst>
              <a:ext uri="{FF2B5EF4-FFF2-40B4-BE49-F238E27FC236}">
                <a16:creationId xmlns:a16="http://schemas.microsoft.com/office/drawing/2014/main" id="{6B21CD71-7F88-DEB3-EF63-09A67469DD64}"/>
              </a:ext>
            </a:extLst>
          </p:cNvPr>
          <p:cNvCxnSpPr/>
          <p:nvPr/>
        </p:nvCxnSpPr>
        <p:spPr>
          <a:xfrm flipV="1">
            <a:off x="3827614" y="2809189"/>
            <a:ext cx="854664" cy="6669"/>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533D54-BACF-D7C4-D798-F71916991704}"/>
              </a:ext>
            </a:extLst>
          </p:cNvPr>
          <p:cNvSpPr txBox="1"/>
          <p:nvPr/>
        </p:nvSpPr>
        <p:spPr>
          <a:xfrm>
            <a:off x="4769817" y="6588192"/>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6"/>
              </a:rPr>
              <a:t>https://www.youtube.com/watch?v=4Vjajj7ZggA</a:t>
            </a:r>
            <a:r>
              <a:rPr lang="en-US" sz="900" dirty="0">
                <a:effectLst/>
                <a:latin typeface="Arial" panose="020B0604020202020204" pitchFamily="34" charset="0"/>
                <a:ea typeface="Arial" panose="020B0604020202020204" pitchFamily="34" charset="0"/>
              </a:rPr>
              <a:t> </a:t>
            </a:r>
            <a:endParaRPr lang="en-US" sz="900" i="1" dirty="0"/>
          </a:p>
        </p:txBody>
      </p:sp>
    </p:spTree>
    <p:extLst>
      <p:ext uri="{BB962C8B-B14F-4D97-AF65-F5344CB8AC3E}">
        <p14:creationId xmlns:p14="http://schemas.microsoft.com/office/powerpoint/2010/main" val="3467686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951716" cy="1056806"/>
            <a:chOff x="95202" y="104264"/>
            <a:chExt cx="10951716"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10951716" cy="769441"/>
            </a:xfrm>
            <a:prstGeom prst="rect">
              <a:avLst/>
            </a:prstGeom>
            <a:noFill/>
          </p:spPr>
          <p:txBody>
            <a:bodyPr wrap="none" rtlCol="0">
              <a:spAutoFit/>
            </a:bodyPr>
            <a:lstStyle/>
            <a:p>
              <a:r>
                <a:rPr lang="en-US" sz="2800" b="1" dirty="0">
                  <a:solidFill>
                    <a:srgbClr val="A100FF"/>
                  </a:solidFill>
                </a:rPr>
                <a:t>What Makes a Process a Good Candidate For AR?</a:t>
              </a:r>
            </a:p>
            <a:p>
              <a:r>
                <a:rPr lang="en-US" sz="1600" i="1" dirty="0">
                  <a:solidFill>
                    <a:prstClr val="black"/>
                  </a:solidFill>
                  <a:latin typeface="Calibri" panose="020F0502020204030204"/>
                </a:rPr>
                <a:t>Analyzes 39 AR use cases from academic + industry literature across multiple industries and synthesizes 6 common characteristics.</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CD6151EE-B724-7DB1-0AD8-9D08267844CB}"/>
              </a:ext>
            </a:extLst>
          </p:cNvPr>
          <p:cNvSpPr/>
          <p:nvPr/>
        </p:nvSpPr>
        <p:spPr>
          <a:xfrm>
            <a:off x="448957" y="1800782"/>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1. Content enriching</a:t>
            </a:r>
            <a:endParaRPr lang="en-US" sz="1800" dirty="0">
              <a:solidFill>
                <a:schemeClr val="tx1"/>
              </a:solidFill>
              <a:effectLst/>
              <a:ea typeface="Arial" panose="020B0604020202020204" pitchFamily="34" charset="0"/>
            </a:endParaRPr>
          </a:p>
        </p:txBody>
      </p:sp>
      <p:sp>
        <p:nvSpPr>
          <p:cNvPr id="12" name="Rectangle: Rounded Corners 11">
            <a:extLst>
              <a:ext uri="{FF2B5EF4-FFF2-40B4-BE49-F238E27FC236}">
                <a16:creationId xmlns:a16="http://schemas.microsoft.com/office/drawing/2014/main" id="{7E15D17C-F576-2BA0-F01B-C6AE2519BEE3}"/>
              </a:ext>
            </a:extLst>
          </p:cNvPr>
          <p:cNvSpPr/>
          <p:nvPr/>
        </p:nvSpPr>
        <p:spPr>
          <a:xfrm>
            <a:off x="448956" y="3879439"/>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4. Hard-to-simulate environment</a:t>
            </a:r>
            <a:endParaRPr lang="en-US" sz="1800" dirty="0">
              <a:solidFill>
                <a:schemeClr val="tx1"/>
              </a:solidFill>
              <a:effectLst/>
              <a:ea typeface="Arial" panose="020B0604020202020204" pitchFamily="34" charset="0"/>
            </a:endParaRPr>
          </a:p>
        </p:txBody>
      </p:sp>
      <p:sp>
        <p:nvSpPr>
          <p:cNvPr id="13" name="Rectangle: Rounded Corners 12">
            <a:extLst>
              <a:ext uri="{FF2B5EF4-FFF2-40B4-BE49-F238E27FC236}">
                <a16:creationId xmlns:a16="http://schemas.microsoft.com/office/drawing/2014/main" id="{24927EC0-918A-259E-7A92-02C6E05E5128}"/>
              </a:ext>
            </a:extLst>
          </p:cNvPr>
          <p:cNvSpPr/>
          <p:nvPr/>
        </p:nvSpPr>
        <p:spPr>
          <a:xfrm>
            <a:off x="448956" y="2500757"/>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2. Work instructions</a:t>
            </a:r>
            <a:endParaRPr lang="en-US" sz="1800" dirty="0">
              <a:solidFill>
                <a:schemeClr val="tx1"/>
              </a:solidFill>
              <a:effectLst/>
              <a:ea typeface="Arial" panose="020B0604020202020204" pitchFamily="34" charset="0"/>
            </a:endParaRPr>
          </a:p>
        </p:txBody>
      </p:sp>
      <p:sp>
        <p:nvSpPr>
          <p:cNvPr id="14" name="Rectangle: Rounded Corners 13">
            <a:extLst>
              <a:ext uri="{FF2B5EF4-FFF2-40B4-BE49-F238E27FC236}">
                <a16:creationId xmlns:a16="http://schemas.microsoft.com/office/drawing/2014/main" id="{278A8DB7-D0EA-C124-C36B-CAA3DD9FB575}"/>
              </a:ext>
            </a:extLst>
          </p:cNvPr>
          <p:cNvSpPr/>
          <p:nvPr/>
        </p:nvSpPr>
        <p:spPr>
          <a:xfrm>
            <a:off x="448956" y="3190098"/>
            <a:ext cx="3378657" cy="538061"/>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bg1"/>
                </a:solidFill>
              </a:rPr>
              <a:t>3. Hands-free access to content</a:t>
            </a:r>
            <a:endParaRPr lang="en-US" sz="1800" dirty="0">
              <a:solidFill>
                <a:schemeClr val="bg1"/>
              </a:solidFill>
              <a:effectLst/>
              <a:ea typeface="Arial" panose="020B0604020202020204" pitchFamily="34" charset="0"/>
            </a:endParaRPr>
          </a:p>
        </p:txBody>
      </p:sp>
      <p:sp>
        <p:nvSpPr>
          <p:cNvPr id="15" name="Rectangle: Rounded Corners 14">
            <a:extLst>
              <a:ext uri="{FF2B5EF4-FFF2-40B4-BE49-F238E27FC236}">
                <a16:creationId xmlns:a16="http://schemas.microsoft.com/office/drawing/2014/main" id="{B06A6B15-AD77-C87E-F26B-601332D1A532}"/>
              </a:ext>
            </a:extLst>
          </p:cNvPr>
          <p:cNvSpPr/>
          <p:nvPr/>
        </p:nvSpPr>
        <p:spPr>
          <a:xfrm>
            <a:off x="448955" y="4642146"/>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5. Navigation</a:t>
            </a:r>
            <a:endParaRPr lang="en-US" sz="1800" dirty="0">
              <a:solidFill>
                <a:schemeClr val="tx1"/>
              </a:solidFill>
              <a:effectLst/>
              <a:ea typeface="Arial" panose="020B0604020202020204" pitchFamily="34" charset="0"/>
            </a:endParaRPr>
          </a:p>
        </p:txBody>
      </p:sp>
      <p:sp>
        <p:nvSpPr>
          <p:cNvPr id="16" name="Rectangle: Rounded Corners 15">
            <a:extLst>
              <a:ext uri="{FF2B5EF4-FFF2-40B4-BE49-F238E27FC236}">
                <a16:creationId xmlns:a16="http://schemas.microsoft.com/office/drawing/2014/main" id="{723AA7FD-F94A-BA2E-F5C1-B5BB2F8946C7}"/>
              </a:ext>
            </a:extLst>
          </p:cNvPr>
          <p:cNvSpPr/>
          <p:nvPr/>
        </p:nvSpPr>
        <p:spPr>
          <a:xfrm>
            <a:off x="448954" y="5376278"/>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6. Collaboration</a:t>
            </a:r>
            <a:endParaRPr lang="en-US" sz="1800" dirty="0">
              <a:solidFill>
                <a:schemeClr val="tx1"/>
              </a:solidFill>
              <a:effectLst/>
              <a:ea typeface="Arial" panose="020B0604020202020204" pitchFamily="34" charset="0"/>
            </a:endParaRPr>
          </a:p>
        </p:txBody>
      </p:sp>
      <p:sp>
        <p:nvSpPr>
          <p:cNvPr id="18" name="Rectangle: Rounded Corners 17">
            <a:extLst>
              <a:ext uri="{FF2B5EF4-FFF2-40B4-BE49-F238E27FC236}">
                <a16:creationId xmlns:a16="http://schemas.microsoft.com/office/drawing/2014/main" id="{8741F559-8D6E-DEB9-861A-4F4DBA358FFD}"/>
              </a:ext>
            </a:extLst>
          </p:cNvPr>
          <p:cNvSpPr/>
          <p:nvPr/>
        </p:nvSpPr>
        <p:spPr>
          <a:xfrm>
            <a:off x="4682278" y="1433632"/>
            <a:ext cx="6534055" cy="4793193"/>
          </a:xfrm>
          <a:prstGeom prst="roundRect">
            <a:avLst>
              <a:gd name="adj" fmla="val 2000"/>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B21CD71-7F88-DEB3-EF63-09A67469DD64}"/>
              </a:ext>
            </a:extLst>
          </p:cNvPr>
          <p:cNvCxnSpPr/>
          <p:nvPr/>
        </p:nvCxnSpPr>
        <p:spPr>
          <a:xfrm flipV="1">
            <a:off x="3827614" y="3470869"/>
            <a:ext cx="854664" cy="6669"/>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pic>
        <p:nvPicPr>
          <p:cNvPr id="20" name="Picture 2">
            <a:extLst>
              <a:ext uri="{FF2B5EF4-FFF2-40B4-BE49-F238E27FC236}">
                <a16:creationId xmlns:a16="http://schemas.microsoft.com/office/drawing/2014/main" id="{0D2CED08-5616-FADC-1E46-E7AA5C26FF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182" y="1794113"/>
            <a:ext cx="5448902" cy="406572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99F62FE-6085-FDD3-A776-3610B67DEF8C}"/>
              </a:ext>
            </a:extLst>
          </p:cNvPr>
          <p:cNvSpPr txBox="1"/>
          <p:nvPr/>
        </p:nvSpPr>
        <p:spPr>
          <a:xfrm>
            <a:off x="4723865" y="6604926"/>
            <a:ext cx="4517264" cy="230832"/>
          </a:xfrm>
          <a:prstGeom prst="rect">
            <a:avLst/>
          </a:prstGeom>
          <a:noFill/>
        </p:spPr>
        <p:txBody>
          <a:bodyPr wrap="square" rtlCol="0">
            <a:spAutoFit/>
          </a:bodyPr>
          <a:lstStyle/>
          <a:p>
            <a:r>
              <a:rPr lang="en-US" sz="900" i="1" dirty="0"/>
              <a:t>Photo credit: </a:t>
            </a:r>
            <a:r>
              <a:rPr lang="en-US" sz="900" i="1" dirty="0">
                <a:hlinkClick r:id="rId6"/>
              </a:rPr>
              <a:t>https://www.terrauniversal.com/smart-gas-purged-glove-boxes.html</a:t>
            </a:r>
            <a:r>
              <a:rPr lang="en-US" sz="900" i="1" dirty="0"/>
              <a:t> </a:t>
            </a:r>
          </a:p>
        </p:txBody>
      </p:sp>
    </p:spTree>
    <p:extLst>
      <p:ext uri="{BB962C8B-B14F-4D97-AF65-F5344CB8AC3E}">
        <p14:creationId xmlns:p14="http://schemas.microsoft.com/office/powerpoint/2010/main" val="3372474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6"/>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951716" cy="1056806"/>
            <a:chOff x="95202" y="104264"/>
            <a:chExt cx="10951716"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10951716" cy="769441"/>
            </a:xfrm>
            <a:prstGeom prst="rect">
              <a:avLst/>
            </a:prstGeom>
            <a:noFill/>
          </p:spPr>
          <p:txBody>
            <a:bodyPr wrap="none" rtlCol="0">
              <a:spAutoFit/>
            </a:bodyPr>
            <a:lstStyle/>
            <a:p>
              <a:r>
                <a:rPr lang="en-US" sz="2800" b="1" dirty="0">
                  <a:solidFill>
                    <a:srgbClr val="A100FF"/>
                  </a:solidFill>
                </a:rPr>
                <a:t>What Makes a Process a Good Candidate For AR?</a:t>
              </a:r>
            </a:p>
            <a:p>
              <a:r>
                <a:rPr lang="en-US" sz="1600" i="1" dirty="0">
                  <a:solidFill>
                    <a:prstClr val="black"/>
                  </a:solidFill>
                  <a:latin typeface="Calibri" panose="020F0502020204030204"/>
                </a:rPr>
                <a:t>Analyzes 39 AR use cases from academic + industry literature across multiple industries and synthesizes 6 common characteristics.</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CD6151EE-B724-7DB1-0AD8-9D08267844CB}"/>
              </a:ext>
            </a:extLst>
          </p:cNvPr>
          <p:cNvSpPr/>
          <p:nvPr/>
        </p:nvSpPr>
        <p:spPr>
          <a:xfrm>
            <a:off x="448957" y="1800782"/>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1. Content enriching</a:t>
            </a:r>
            <a:endParaRPr lang="en-US" sz="1800" dirty="0">
              <a:solidFill>
                <a:schemeClr val="tx1"/>
              </a:solidFill>
              <a:effectLst/>
              <a:ea typeface="Arial" panose="020B0604020202020204" pitchFamily="34" charset="0"/>
            </a:endParaRPr>
          </a:p>
        </p:txBody>
      </p:sp>
      <p:sp>
        <p:nvSpPr>
          <p:cNvPr id="12" name="Rectangle: Rounded Corners 11">
            <a:extLst>
              <a:ext uri="{FF2B5EF4-FFF2-40B4-BE49-F238E27FC236}">
                <a16:creationId xmlns:a16="http://schemas.microsoft.com/office/drawing/2014/main" id="{7E15D17C-F576-2BA0-F01B-C6AE2519BEE3}"/>
              </a:ext>
            </a:extLst>
          </p:cNvPr>
          <p:cNvSpPr/>
          <p:nvPr/>
        </p:nvSpPr>
        <p:spPr>
          <a:xfrm>
            <a:off x="448956" y="3879439"/>
            <a:ext cx="3378657" cy="538061"/>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bg1"/>
                </a:solidFill>
              </a:rPr>
              <a:t>4. Hard-to-simulate environment</a:t>
            </a:r>
            <a:endParaRPr lang="en-US" sz="1800" dirty="0">
              <a:solidFill>
                <a:schemeClr val="bg1"/>
              </a:solidFill>
              <a:effectLst/>
              <a:ea typeface="Arial" panose="020B0604020202020204" pitchFamily="34" charset="0"/>
            </a:endParaRPr>
          </a:p>
        </p:txBody>
      </p:sp>
      <p:sp>
        <p:nvSpPr>
          <p:cNvPr id="13" name="Rectangle: Rounded Corners 12">
            <a:extLst>
              <a:ext uri="{FF2B5EF4-FFF2-40B4-BE49-F238E27FC236}">
                <a16:creationId xmlns:a16="http://schemas.microsoft.com/office/drawing/2014/main" id="{24927EC0-918A-259E-7A92-02C6E05E5128}"/>
              </a:ext>
            </a:extLst>
          </p:cNvPr>
          <p:cNvSpPr/>
          <p:nvPr/>
        </p:nvSpPr>
        <p:spPr>
          <a:xfrm>
            <a:off x="448956" y="2500757"/>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2. Work instructions</a:t>
            </a:r>
            <a:endParaRPr lang="en-US" sz="1800" dirty="0">
              <a:solidFill>
                <a:schemeClr val="tx1"/>
              </a:solidFill>
              <a:effectLst/>
              <a:ea typeface="Arial" panose="020B0604020202020204" pitchFamily="34" charset="0"/>
            </a:endParaRPr>
          </a:p>
        </p:txBody>
      </p:sp>
      <p:sp>
        <p:nvSpPr>
          <p:cNvPr id="14" name="Rectangle: Rounded Corners 13">
            <a:extLst>
              <a:ext uri="{FF2B5EF4-FFF2-40B4-BE49-F238E27FC236}">
                <a16:creationId xmlns:a16="http://schemas.microsoft.com/office/drawing/2014/main" id="{278A8DB7-D0EA-C124-C36B-CAA3DD9FB575}"/>
              </a:ext>
            </a:extLst>
          </p:cNvPr>
          <p:cNvSpPr/>
          <p:nvPr/>
        </p:nvSpPr>
        <p:spPr>
          <a:xfrm>
            <a:off x="448956" y="3190098"/>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3. Hands-free access to content</a:t>
            </a:r>
            <a:endParaRPr lang="en-US" sz="1800" dirty="0">
              <a:solidFill>
                <a:schemeClr val="tx1"/>
              </a:solidFill>
              <a:effectLst/>
              <a:ea typeface="Arial" panose="020B0604020202020204" pitchFamily="34" charset="0"/>
            </a:endParaRPr>
          </a:p>
        </p:txBody>
      </p:sp>
      <p:sp>
        <p:nvSpPr>
          <p:cNvPr id="15" name="Rectangle: Rounded Corners 14">
            <a:extLst>
              <a:ext uri="{FF2B5EF4-FFF2-40B4-BE49-F238E27FC236}">
                <a16:creationId xmlns:a16="http://schemas.microsoft.com/office/drawing/2014/main" id="{B06A6B15-AD77-C87E-F26B-601332D1A532}"/>
              </a:ext>
            </a:extLst>
          </p:cNvPr>
          <p:cNvSpPr/>
          <p:nvPr/>
        </p:nvSpPr>
        <p:spPr>
          <a:xfrm>
            <a:off x="448955" y="4642146"/>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5. Navigation</a:t>
            </a:r>
            <a:endParaRPr lang="en-US" sz="1800" dirty="0">
              <a:solidFill>
                <a:schemeClr val="tx1"/>
              </a:solidFill>
              <a:effectLst/>
              <a:ea typeface="Arial" panose="020B0604020202020204" pitchFamily="34" charset="0"/>
            </a:endParaRPr>
          </a:p>
        </p:txBody>
      </p:sp>
      <p:sp>
        <p:nvSpPr>
          <p:cNvPr id="16" name="Rectangle: Rounded Corners 15">
            <a:extLst>
              <a:ext uri="{FF2B5EF4-FFF2-40B4-BE49-F238E27FC236}">
                <a16:creationId xmlns:a16="http://schemas.microsoft.com/office/drawing/2014/main" id="{723AA7FD-F94A-BA2E-F5C1-B5BB2F8946C7}"/>
              </a:ext>
            </a:extLst>
          </p:cNvPr>
          <p:cNvSpPr/>
          <p:nvPr/>
        </p:nvSpPr>
        <p:spPr>
          <a:xfrm>
            <a:off x="448954" y="5376278"/>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6. Collaboration</a:t>
            </a:r>
            <a:endParaRPr lang="en-US" sz="1800" dirty="0">
              <a:solidFill>
                <a:schemeClr val="tx1"/>
              </a:solidFill>
              <a:effectLst/>
              <a:ea typeface="Arial" panose="020B0604020202020204" pitchFamily="34" charset="0"/>
            </a:endParaRPr>
          </a:p>
        </p:txBody>
      </p:sp>
      <p:sp>
        <p:nvSpPr>
          <p:cNvPr id="18" name="Rectangle: Rounded Corners 17">
            <a:extLst>
              <a:ext uri="{FF2B5EF4-FFF2-40B4-BE49-F238E27FC236}">
                <a16:creationId xmlns:a16="http://schemas.microsoft.com/office/drawing/2014/main" id="{8741F559-8D6E-DEB9-861A-4F4DBA358FFD}"/>
              </a:ext>
            </a:extLst>
          </p:cNvPr>
          <p:cNvSpPr/>
          <p:nvPr/>
        </p:nvSpPr>
        <p:spPr>
          <a:xfrm>
            <a:off x="4682278" y="1433632"/>
            <a:ext cx="6534055" cy="4793193"/>
          </a:xfrm>
          <a:prstGeom prst="roundRect">
            <a:avLst>
              <a:gd name="adj" fmla="val 2000"/>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B21CD71-7F88-DEB3-EF63-09A67469DD64}"/>
              </a:ext>
            </a:extLst>
          </p:cNvPr>
          <p:cNvCxnSpPr/>
          <p:nvPr/>
        </p:nvCxnSpPr>
        <p:spPr>
          <a:xfrm flipV="1">
            <a:off x="3827614" y="4146334"/>
            <a:ext cx="854664" cy="6669"/>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pic>
        <p:nvPicPr>
          <p:cNvPr id="24" name="Online Media 18" title="Microsoft HoloLens 2: Partner Spotlight with VisualLive and NOX Innovations">
            <a:hlinkClick r:id="" action="ppaction://media"/>
            <a:extLst>
              <a:ext uri="{FF2B5EF4-FFF2-40B4-BE49-F238E27FC236}">
                <a16:creationId xmlns:a16="http://schemas.microsoft.com/office/drawing/2014/main" id="{D186EADC-7886-1D66-1C4F-6470E52BF47C}"/>
              </a:ext>
            </a:extLst>
          </p:cNvPr>
          <p:cNvPicPr>
            <a:picLocks noRot="1" noChangeAspect="1"/>
          </p:cNvPicPr>
          <p:nvPr>
            <a:videoFile r:link="rId1"/>
          </p:nvPr>
        </p:nvPicPr>
        <p:blipFill>
          <a:blip r:embed="rId7"/>
          <a:stretch>
            <a:fillRect/>
          </a:stretch>
        </p:blipFill>
        <p:spPr>
          <a:xfrm>
            <a:off x="7073143" y="3825557"/>
            <a:ext cx="4050119" cy="2288317"/>
          </a:xfrm>
          <a:prstGeom prst="rect">
            <a:avLst/>
          </a:prstGeom>
        </p:spPr>
      </p:pic>
      <p:pic>
        <p:nvPicPr>
          <p:cNvPr id="25" name="Online Media 22" title="Microsoft HoloLens: Partner Spotlight with Black Marble">
            <a:hlinkClick r:id="" action="ppaction://media"/>
            <a:extLst>
              <a:ext uri="{FF2B5EF4-FFF2-40B4-BE49-F238E27FC236}">
                <a16:creationId xmlns:a16="http://schemas.microsoft.com/office/drawing/2014/main" id="{4D3B371F-07CB-0B88-9859-F220CBD70D1F}"/>
              </a:ext>
            </a:extLst>
          </p:cNvPr>
          <p:cNvPicPr>
            <a:picLocks noRot="1" noChangeAspect="1"/>
          </p:cNvPicPr>
          <p:nvPr>
            <a:videoFile r:link="rId2"/>
          </p:nvPr>
        </p:nvPicPr>
        <p:blipFill>
          <a:blip r:embed="rId8"/>
          <a:stretch>
            <a:fillRect/>
          </a:stretch>
        </p:blipFill>
        <p:spPr>
          <a:xfrm>
            <a:off x="4769817" y="1481165"/>
            <a:ext cx="4065239" cy="2296860"/>
          </a:xfrm>
          <a:prstGeom prst="rect">
            <a:avLst/>
          </a:prstGeom>
        </p:spPr>
      </p:pic>
    </p:spTree>
    <p:extLst>
      <p:ext uri="{BB962C8B-B14F-4D97-AF65-F5344CB8AC3E}">
        <p14:creationId xmlns:p14="http://schemas.microsoft.com/office/powerpoint/2010/main" val="222484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4"/>
                </p:tgtEl>
              </p:cMediaNode>
            </p:video>
            <p:video>
              <p:cMediaNode vol="80000">
                <p:cTn id="10" fill="hold" display="0">
                  <p:stCondLst>
                    <p:cond delay="indefinite"/>
                  </p:stCondLst>
                </p:cTn>
                <p:tgtEl>
                  <p:spTgt spid="25"/>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951716" cy="1056806"/>
            <a:chOff x="95202" y="104264"/>
            <a:chExt cx="10951716"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10951716" cy="769441"/>
            </a:xfrm>
            <a:prstGeom prst="rect">
              <a:avLst/>
            </a:prstGeom>
            <a:noFill/>
          </p:spPr>
          <p:txBody>
            <a:bodyPr wrap="none" rtlCol="0">
              <a:spAutoFit/>
            </a:bodyPr>
            <a:lstStyle/>
            <a:p>
              <a:r>
                <a:rPr lang="en-US" sz="2800" b="1" dirty="0">
                  <a:solidFill>
                    <a:srgbClr val="A100FF"/>
                  </a:solidFill>
                </a:rPr>
                <a:t>What Makes a Process a Good Candidate For AR?</a:t>
              </a:r>
            </a:p>
            <a:p>
              <a:r>
                <a:rPr lang="en-US" sz="1600" i="1" dirty="0">
                  <a:solidFill>
                    <a:prstClr val="black"/>
                  </a:solidFill>
                  <a:latin typeface="Calibri" panose="020F0502020204030204"/>
                </a:rPr>
                <a:t>Analyzes 39 AR use cases from academic + industry literature across multiple industries and synthesizes 6 common characteristics.</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CD6151EE-B724-7DB1-0AD8-9D08267844CB}"/>
              </a:ext>
            </a:extLst>
          </p:cNvPr>
          <p:cNvSpPr/>
          <p:nvPr/>
        </p:nvSpPr>
        <p:spPr>
          <a:xfrm>
            <a:off x="448957" y="1800782"/>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1. Content enriching</a:t>
            </a:r>
            <a:endParaRPr lang="en-US" sz="1800" dirty="0">
              <a:solidFill>
                <a:schemeClr val="tx1"/>
              </a:solidFill>
              <a:effectLst/>
              <a:ea typeface="Arial" panose="020B0604020202020204" pitchFamily="34" charset="0"/>
            </a:endParaRPr>
          </a:p>
        </p:txBody>
      </p:sp>
      <p:sp>
        <p:nvSpPr>
          <p:cNvPr id="12" name="Rectangle: Rounded Corners 11">
            <a:extLst>
              <a:ext uri="{FF2B5EF4-FFF2-40B4-BE49-F238E27FC236}">
                <a16:creationId xmlns:a16="http://schemas.microsoft.com/office/drawing/2014/main" id="{7E15D17C-F576-2BA0-F01B-C6AE2519BEE3}"/>
              </a:ext>
            </a:extLst>
          </p:cNvPr>
          <p:cNvSpPr/>
          <p:nvPr/>
        </p:nvSpPr>
        <p:spPr>
          <a:xfrm>
            <a:off x="448956" y="3879439"/>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4. Hard-to-simulate environment</a:t>
            </a:r>
            <a:endParaRPr lang="en-US" sz="1800" dirty="0">
              <a:solidFill>
                <a:schemeClr val="tx1"/>
              </a:solidFill>
              <a:effectLst/>
              <a:ea typeface="Arial" panose="020B0604020202020204" pitchFamily="34" charset="0"/>
            </a:endParaRPr>
          </a:p>
        </p:txBody>
      </p:sp>
      <p:sp>
        <p:nvSpPr>
          <p:cNvPr id="13" name="Rectangle: Rounded Corners 12">
            <a:extLst>
              <a:ext uri="{FF2B5EF4-FFF2-40B4-BE49-F238E27FC236}">
                <a16:creationId xmlns:a16="http://schemas.microsoft.com/office/drawing/2014/main" id="{24927EC0-918A-259E-7A92-02C6E05E5128}"/>
              </a:ext>
            </a:extLst>
          </p:cNvPr>
          <p:cNvSpPr/>
          <p:nvPr/>
        </p:nvSpPr>
        <p:spPr>
          <a:xfrm>
            <a:off x="448956" y="2500757"/>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2. Work instructions</a:t>
            </a:r>
            <a:endParaRPr lang="en-US" sz="1800" dirty="0">
              <a:solidFill>
                <a:schemeClr val="tx1"/>
              </a:solidFill>
              <a:effectLst/>
              <a:ea typeface="Arial" panose="020B0604020202020204" pitchFamily="34" charset="0"/>
            </a:endParaRPr>
          </a:p>
        </p:txBody>
      </p:sp>
      <p:sp>
        <p:nvSpPr>
          <p:cNvPr id="14" name="Rectangle: Rounded Corners 13">
            <a:extLst>
              <a:ext uri="{FF2B5EF4-FFF2-40B4-BE49-F238E27FC236}">
                <a16:creationId xmlns:a16="http://schemas.microsoft.com/office/drawing/2014/main" id="{278A8DB7-D0EA-C124-C36B-CAA3DD9FB575}"/>
              </a:ext>
            </a:extLst>
          </p:cNvPr>
          <p:cNvSpPr/>
          <p:nvPr/>
        </p:nvSpPr>
        <p:spPr>
          <a:xfrm>
            <a:off x="448956" y="3190098"/>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3. Hands-free access to content</a:t>
            </a:r>
            <a:endParaRPr lang="en-US" sz="1800" dirty="0">
              <a:solidFill>
                <a:schemeClr val="tx1"/>
              </a:solidFill>
              <a:effectLst/>
              <a:ea typeface="Arial" panose="020B0604020202020204" pitchFamily="34" charset="0"/>
            </a:endParaRPr>
          </a:p>
        </p:txBody>
      </p:sp>
      <p:sp>
        <p:nvSpPr>
          <p:cNvPr id="15" name="Rectangle: Rounded Corners 14">
            <a:extLst>
              <a:ext uri="{FF2B5EF4-FFF2-40B4-BE49-F238E27FC236}">
                <a16:creationId xmlns:a16="http://schemas.microsoft.com/office/drawing/2014/main" id="{B06A6B15-AD77-C87E-F26B-601332D1A532}"/>
              </a:ext>
            </a:extLst>
          </p:cNvPr>
          <p:cNvSpPr/>
          <p:nvPr/>
        </p:nvSpPr>
        <p:spPr>
          <a:xfrm>
            <a:off x="448955" y="4642146"/>
            <a:ext cx="3378657" cy="538061"/>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bg1"/>
                </a:solidFill>
              </a:rPr>
              <a:t>5. Navigation</a:t>
            </a:r>
            <a:endParaRPr lang="en-US" sz="1800" dirty="0">
              <a:solidFill>
                <a:schemeClr val="bg1"/>
              </a:solidFill>
              <a:effectLst/>
              <a:ea typeface="Arial" panose="020B0604020202020204" pitchFamily="34" charset="0"/>
            </a:endParaRPr>
          </a:p>
        </p:txBody>
      </p:sp>
      <p:sp>
        <p:nvSpPr>
          <p:cNvPr id="16" name="Rectangle: Rounded Corners 15">
            <a:extLst>
              <a:ext uri="{FF2B5EF4-FFF2-40B4-BE49-F238E27FC236}">
                <a16:creationId xmlns:a16="http://schemas.microsoft.com/office/drawing/2014/main" id="{723AA7FD-F94A-BA2E-F5C1-B5BB2F8946C7}"/>
              </a:ext>
            </a:extLst>
          </p:cNvPr>
          <p:cNvSpPr/>
          <p:nvPr/>
        </p:nvSpPr>
        <p:spPr>
          <a:xfrm>
            <a:off x="448954" y="5376278"/>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6. Collaboration</a:t>
            </a:r>
            <a:endParaRPr lang="en-US" sz="1800" dirty="0">
              <a:solidFill>
                <a:schemeClr val="tx1"/>
              </a:solidFill>
              <a:effectLst/>
              <a:ea typeface="Arial" panose="020B0604020202020204" pitchFamily="34" charset="0"/>
            </a:endParaRPr>
          </a:p>
        </p:txBody>
      </p:sp>
      <p:sp>
        <p:nvSpPr>
          <p:cNvPr id="18" name="Rectangle: Rounded Corners 17">
            <a:extLst>
              <a:ext uri="{FF2B5EF4-FFF2-40B4-BE49-F238E27FC236}">
                <a16:creationId xmlns:a16="http://schemas.microsoft.com/office/drawing/2014/main" id="{8741F559-8D6E-DEB9-861A-4F4DBA358FFD}"/>
              </a:ext>
            </a:extLst>
          </p:cNvPr>
          <p:cNvSpPr/>
          <p:nvPr/>
        </p:nvSpPr>
        <p:spPr>
          <a:xfrm>
            <a:off x="4682278" y="1433632"/>
            <a:ext cx="6534055" cy="4793193"/>
          </a:xfrm>
          <a:prstGeom prst="roundRect">
            <a:avLst>
              <a:gd name="adj" fmla="val 2000"/>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B21CD71-7F88-DEB3-EF63-09A67469DD64}"/>
              </a:ext>
            </a:extLst>
          </p:cNvPr>
          <p:cNvCxnSpPr/>
          <p:nvPr/>
        </p:nvCxnSpPr>
        <p:spPr>
          <a:xfrm flipV="1">
            <a:off x="3827614" y="4890724"/>
            <a:ext cx="854664" cy="6669"/>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pic>
        <p:nvPicPr>
          <p:cNvPr id="17" name="Picture 2" descr="Google Maps gets improved Live View AR directions | TechCrunch">
            <a:extLst>
              <a:ext uri="{FF2B5EF4-FFF2-40B4-BE49-F238E27FC236}">
                <a16:creationId xmlns:a16="http://schemas.microsoft.com/office/drawing/2014/main" id="{38C4C2C3-C4F4-DFCD-455D-121D2F19C9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905" y="1912453"/>
            <a:ext cx="5183372" cy="393397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D3FDD20-92B6-32B4-AA13-9FBEA351D5DE}"/>
              </a:ext>
            </a:extLst>
          </p:cNvPr>
          <p:cNvSpPr txBox="1"/>
          <p:nvPr/>
        </p:nvSpPr>
        <p:spPr>
          <a:xfrm>
            <a:off x="4612064" y="6584633"/>
            <a:ext cx="5219757" cy="230832"/>
          </a:xfrm>
          <a:prstGeom prst="rect">
            <a:avLst/>
          </a:prstGeom>
          <a:noFill/>
        </p:spPr>
        <p:txBody>
          <a:bodyPr wrap="square" rtlCol="0">
            <a:spAutoFit/>
          </a:bodyPr>
          <a:lstStyle/>
          <a:p>
            <a:r>
              <a:rPr lang="en-US" sz="900" i="1" dirty="0"/>
              <a:t>Photo credit: </a:t>
            </a:r>
            <a:r>
              <a:rPr lang="en-US" sz="900" i="1" dirty="0">
                <a:hlinkClick r:id="rId6"/>
              </a:rPr>
              <a:t>https://techcrunch.com/2020/10/01/google-maps-gets-improved-live-view-ar-directions</a:t>
            </a:r>
            <a:r>
              <a:rPr lang="en-US" sz="900" i="1" dirty="0"/>
              <a:t> </a:t>
            </a:r>
          </a:p>
        </p:txBody>
      </p:sp>
    </p:spTree>
    <p:extLst>
      <p:ext uri="{BB962C8B-B14F-4D97-AF65-F5344CB8AC3E}">
        <p14:creationId xmlns:p14="http://schemas.microsoft.com/office/powerpoint/2010/main" val="2109659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951716" cy="1056806"/>
            <a:chOff x="95202" y="104264"/>
            <a:chExt cx="10951716"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10951716" cy="769441"/>
            </a:xfrm>
            <a:prstGeom prst="rect">
              <a:avLst/>
            </a:prstGeom>
            <a:noFill/>
          </p:spPr>
          <p:txBody>
            <a:bodyPr wrap="none" rtlCol="0">
              <a:spAutoFit/>
            </a:bodyPr>
            <a:lstStyle/>
            <a:p>
              <a:r>
                <a:rPr lang="en-US" sz="2800" b="1" dirty="0">
                  <a:solidFill>
                    <a:srgbClr val="A100FF"/>
                  </a:solidFill>
                </a:rPr>
                <a:t>What Makes a Process a Good Candidate For AR?</a:t>
              </a:r>
            </a:p>
            <a:p>
              <a:r>
                <a:rPr lang="en-US" sz="1600" i="1" dirty="0">
                  <a:solidFill>
                    <a:prstClr val="black"/>
                  </a:solidFill>
                  <a:latin typeface="Calibri" panose="020F0502020204030204"/>
                </a:rPr>
                <a:t>Analyzes 39 AR use cases from academic + industry literature across multiple industries and synthesizes 6 common characteristics.</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CD6151EE-B724-7DB1-0AD8-9D08267844CB}"/>
              </a:ext>
            </a:extLst>
          </p:cNvPr>
          <p:cNvSpPr/>
          <p:nvPr/>
        </p:nvSpPr>
        <p:spPr>
          <a:xfrm>
            <a:off x="448957" y="1800782"/>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1. Content enriching</a:t>
            </a:r>
            <a:endParaRPr lang="en-US" sz="1800" dirty="0">
              <a:solidFill>
                <a:schemeClr val="tx1"/>
              </a:solidFill>
              <a:effectLst/>
              <a:ea typeface="Arial" panose="020B0604020202020204" pitchFamily="34" charset="0"/>
            </a:endParaRPr>
          </a:p>
        </p:txBody>
      </p:sp>
      <p:sp>
        <p:nvSpPr>
          <p:cNvPr id="12" name="Rectangle: Rounded Corners 11">
            <a:extLst>
              <a:ext uri="{FF2B5EF4-FFF2-40B4-BE49-F238E27FC236}">
                <a16:creationId xmlns:a16="http://schemas.microsoft.com/office/drawing/2014/main" id="{7E15D17C-F576-2BA0-F01B-C6AE2519BEE3}"/>
              </a:ext>
            </a:extLst>
          </p:cNvPr>
          <p:cNvSpPr/>
          <p:nvPr/>
        </p:nvSpPr>
        <p:spPr>
          <a:xfrm>
            <a:off x="448956" y="3879439"/>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4. Hard-to-simulate environment</a:t>
            </a:r>
            <a:endParaRPr lang="en-US" sz="1800" dirty="0">
              <a:solidFill>
                <a:schemeClr val="tx1"/>
              </a:solidFill>
              <a:effectLst/>
              <a:ea typeface="Arial" panose="020B0604020202020204" pitchFamily="34" charset="0"/>
            </a:endParaRPr>
          </a:p>
        </p:txBody>
      </p:sp>
      <p:sp>
        <p:nvSpPr>
          <p:cNvPr id="13" name="Rectangle: Rounded Corners 12">
            <a:extLst>
              <a:ext uri="{FF2B5EF4-FFF2-40B4-BE49-F238E27FC236}">
                <a16:creationId xmlns:a16="http://schemas.microsoft.com/office/drawing/2014/main" id="{24927EC0-918A-259E-7A92-02C6E05E5128}"/>
              </a:ext>
            </a:extLst>
          </p:cNvPr>
          <p:cNvSpPr/>
          <p:nvPr/>
        </p:nvSpPr>
        <p:spPr>
          <a:xfrm>
            <a:off x="448956" y="2500757"/>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2. Work instructions</a:t>
            </a:r>
            <a:endParaRPr lang="en-US" sz="1800" dirty="0">
              <a:solidFill>
                <a:schemeClr val="tx1"/>
              </a:solidFill>
              <a:effectLst/>
              <a:ea typeface="Arial" panose="020B0604020202020204" pitchFamily="34" charset="0"/>
            </a:endParaRPr>
          </a:p>
        </p:txBody>
      </p:sp>
      <p:sp>
        <p:nvSpPr>
          <p:cNvPr id="14" name="Rectangle: Rounded Corners 13">
            <a:extLst>
              <a:ext uri="{FF2B5EF4-FFF2-40B4-BE49-F238E27FC236}">
                <a16:creationId xmlns:a16="http://schemas.microsoft.com/office/drawing/2014/main" id="{278A8DB7-D0EA-C124-C36B-CAA3DD9FB575}"/>
              </a:ext>
            </a:extLst>
          </p:cNvPr>
          <p:cNvSpPr/>
          <p:nvPr/>
        </p:nvSpPr>
        <p:spPr>
          <a:xfrm>
            <a:off x="448956" y="3190098"/>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3. Hands-free access to content</a:t>
            </a:r>
            <a:endParaRPr lang="en-US" sz="1800" dirty="0">
              <a:solidFill>
                <a:schemeClr val="tx1"/>
              </a:solidFill>
              <a:effectLst/>
              <a:ea typeface="Arial" panose="020B0604020202020204" pitchFamily="34" charset="0"/>
            </a:endParaRPr>
          </a:p>
        </p:txBody>
      </p:sp>
      <p:sp>
        <p:nvSpPr>
          <p:cNvPr id="15" name="Rectangle: Rounded Corners 14">
            <a:extLst>
              <a:ext uri="{FF2B5EF4-FFF2-40B4-BE49-F238E27FC236}">
                <a16:creationId xmlns:a16="http://schemas.microsoft.com/office/drawing/2014/main" id="{B06A6B15-AD77-C87E-F26B-601332D1A532}"/>
              </a:ext>
            </a:extLst>
          </p:cNvPr>
          <p:cNvSpPr/>
          <p:nvPr/>
        </p:nvSpPr>
        <p:spPr>
          <a:xfrm>
            <a:off x="448955" y="4642146"/>
            <a:ext cx="3378657" cy="538061"/>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rPr>
              <a:t>5. Navigation</a:t>
            </a:r>
            <a:endParaRPr lang="en-US" sz="1800" dirty="0">
              <a:solidFill>
                <a:schemeClr val="tx1"/>
              </a:solidFill>
              <a:effectLst/>
              <a:ea typeface="Arial" panose="020B0604020202020204" pitchFamily="34" charset="0"/>
            </a:endParaRPr>
          </a:p>
        </p:txBody>
      </p:sp>
      <p:sp>
        <p:nvSpPr>
          <p:cNvPr id="16" name="Rectangle: Rounded Corners 15">
            <a:extLst>
              <a:ext uri="{FF2B5EF4-FFF2-40B4-BE49-F238E27FC236}">
                <a16:creationId xmlns:a16="http://schemas.microsoft.com/office/drawing/2014/main" id="{723AA7FD-F94A-BA2E-F5C1-B5BB2F8946C7}"/>
              </a:ext>
            </a:extLst>
          </p:cNvPr>
          <p:cNvSpPr/>
          <p:nvPr/>
        </p:nvSpPr>
        <p:spPr>
          <a:xfrm>
            <a:off x="448954" y="5376278"/>
            <a:ext cx="3378657" cy="538061"/>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bg1"/>
                </a:solidFill>
              </a:rPr>
              <a:t>6. Collaboration</a:t>
            </a:r>
            <a:endParaRPr lang="en-US" sz="1800" dirty="0">
              <a:solidFill>
                <a:schemeClr val="bg1"/>
              </a:solidFill>
              <a:effectLst/>
              <a:ea typeface="Arial" panose="020B0604020202020204" pitchFamily="34" charset="0"/>
            </a:endParaRPr>
          </a:p>
        </p:txBody>
      </p:sp>
      <p:sp>
        <p:nvSpPr>
          <p:cNvPr id="18" name="Rectangle: Rounded Corners 17">
            <a:extLst>
              <a:ext uri="{FF2B5EF4-FFF2-40B4-BE49-F238E27FC236}">
                <a16:creationId xmlns:a16="http://schemas.microsoft.com/office/drawing/2014/main" id="{8741F559-8D6E-DEB9-861A-4F4DBA358FFD}"/>
              </a:ext>
            </a:extLst>
          </p:cNvPr>
          <p:cNvSpPr/>
          <p:nvPr/>
        </p:nvSpPr>
        <p:spPr>
          <a:xfrm>
            <a:off x="4682278" y="1433632"/>
            <a:ext cx="6534055" cy="4793193"/>
          </a:xfrm>
          <a:prstGeom prst="roundRect">
            <a:avLst>
              <a:gd name="adj" fmla="val 2000"/>
            </a:avLst>
          </a:prstGeom>
          <a:noFill/>
          <a:ln w="19050">
            <a:solidFill>
              <a:srgbClr val="46007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B21CD71-7F88-DEB3-EF63-09A67469DD64}"/>
              </a:ext>
            </a:extLst>
          </p:cNvPr>
          <p:cNvCxnSpPr/>
          <p:nvPr/>
        </p:nvCxnSpPr>
        <p:spPr>
          <a:xfrm flipV="1">
            <a:off x="3827614" y="5635114"/>
            <a:ext cx="854664" cy="6669"/>
          </a:xfrm>
          <a:prstGeom prst="line">
            <a:avLst/>
          </a:prstGeom>
          <a:ln w="19050">
            <a:solidFill>
              <a:srgbClr val="460073"/>
            </a:solidFill>
            <a:prstDash val="dash"/>
          </a:ln>
        </p:spPr>
        <p:style>
          <a:lnRef idx="1">
            <a:schemeClr val="accent1"/>
          </a:lnRef>
          <a:fillRef idx="0">
            <a:schemeClr val="accent1"/>
          </a:fillRef>
          <a:effectRef idx="0">
            <a:schemeClr val="accent1"/>
          </a:effectRef>
          <a:fontRef idx="minor">
            <a:schemeClr val="tx1"/>
          </a:fontRef>
        </p:style>
      </p:cxnSp>
      <p:pic>
        <p:nvPicPr>
          <p:cNvPr id="17" name="Picture 16" descr="A picture containing text, person, indoor, different&#10;&#10;Description automatically generated">
            <a:extLst>
              <a:ext uri="{FF2B5EF4-FFF2-40B4-BE49-F238E27FC236}">
                <a16:creationId xmlns:a16="http://schemas.microsoft.com/office/drawing/2014/main" id="{EBC56468-D6E5-D2DA-464E-96458EC61F10}"/>
              </a:ext>
            </a:extLst>
          </p:cNvPr>
          <p:cNvPicPr>
            <a:picLocks noChangeAspect="1"/>
          </p:cNvPicPr>
          <p:nvPr/>
        </p:nvPicPr>
        <p:blipFill>
          <a:blip r:embed="rId5"/>
          <a:stretch>
            <a:fillRect/>
          </a:stretch>
        </p:blipFill>
        <p:spPr>
          <a:xfrm>
            <a:off x="6245846" y="1656451"/>
            <a:ext cx="3665761" cy="4347554"/>
          </a:xfrm>
          <a:prstGeom prst="rect">
            <a:avLst/>
          </a:prstGeom>
          <a:ln w="19050">
            <a:solidFill>
              <a:schemeClr val="tx1"/>
            </a:solidFill>
          </a:ln>
        </p:spPr>
      </p:pic>
      <p:sp>
        <p:nvSpPr>
          <p:cNvPr id="20" name="TextBox 19">
            <a:extLst>
              <a:ext uri="{FF2B5EF4-FFF2-40B4-BE49-F238E27FC236}">
                <a16:creationId xmlns:a16="http://schemas.microsoft.com/office/drawing/2014/main" id="{FD1734C4-9DEC-0A64-DE92-7A54FFB392BF}"/>
              </a:ext>
            </a:extLst>
          </p:cNvPr>
          <p:cNvSpPr txBox="1"/>
          <p:nvPr/>
        </p:nvSpPr>
        <p:spPr>
          <a:xfrm>
            <a:off x="4769817" y="6588192"/>
            <a:ext cx="4517264" cy="230832"/>
          </a:xfrm>
          <a:prstGeom prst="rect">
            <a:avLst/>
          </a:prstGeom>
          <a:noFill/>
        </p:spPr>
        <p:txBody>
          <a:bodyPr wrap="square" rtlCol="0">
            <a:spAutoFit/>
          </a:bodyPr>
          <a:lstStyle/>
          <a:p>
            <a:r>
              <a:rPr lang="en-US" sz="900" i="1" dirty="0"/>
              <a:t>Photo credit: </a:t>
            </a:r>
            <a:r>
              <a:rPr lang="en-US" sz="900" dirty="0">
                <a:effectLst/>
                <a:ea typeface="Arial" panose="020B0604020202020204" pitchFamily="34" charset="0"/>
                <a:hlinkClick r:id="rId6"/>
              </a:rPr>
              <a:t>https://www.ptc.com/en/products/vuforia/vuforia-chalk</a:t>
            </a:r>
            <a:r>
              <a:rPr lang="en-US" sz="900" dirty="0">
                <a:effectLst/>
                <a:ea typeface="Arial" panose="020B0604020202020204" pitchFamily="34" charset="0"/>
              </a:rPr>
              <a:t> </a:t>
            </a:r>
            <a:endParaRPr lang="en-US" sz="900" i="1" dirty="0"/>
          </a:p>
        </p:txBody>
      </p:sp>
    </p:spTree>
    <p:extLst>
      <p:ext uri="{BB962C8B-B14F-4D97-AF65-F5344CB8AC3E}">
        <p14:creationId xmlns:p14="http://schemas.microsoft.com/office/powerpoint/2010/main" val="3746241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709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Colleagues collaborate remotely via video call </a:t>
                </a:r>
              </a:p>
              <a:p>
                <a:pPr algn="ctr"/>
                <a:r>
                  <a:rPr lang="en-US" sz="1400" i="1" dirty="0">
                    <a:solidFill>
                      <a:schemeClr val="bg1"/>
                    </a:solidFill>
                  </a:rPr>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160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1056806"/>
            <a:chOff x="95202" y="104264"/>
            <a:chExt cx="10596882"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9822433" cy="769441"/>
            </a:xfrm>
            <a:prstGeom prst="rect">
              <a:avLst/>
            </a:prstGeom>
            <a:noFill/>
          </p:spPr>
          <p:txBody>
            <a:bodyPr wrap="none" rtlCol="0">
              <a:spAutoFit/>
            </a:bodyPr>
            <a:lstStyle/>
            <a:p>
              <a:r>
                <a:rPr lang="en-US" sz="2800" b="1" dirty="0">
                  <a:solidFill>
                    <a:srgbClr val="A100FF"/>
                  </a:solidFill>
                </a:rPr>
                <a:t>How to Choose Between AR Platforms + AR Dev. Tools?</a:t>
              </a:r>
            </a:p>
            <a:p>
              <a:r>
                <a:rPr lang="en-US" sz="1600" i="1" dirty="0"/>
                <a:t>In order to keep the methodology tool-agnostic, need to formulate a set of selection criteria for AR platforms + tools.</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TextBox 10">
            <a:extLst>
              <a:ext uri="{FF2B5EF4-FFF2-40B4-BE49-F238E27FC236}">
                <a16:creationId xmlns:a16="http://schemas.microsoft.com/office/drawing/2014/main" id="{719F4AD0-AA7B-BBAA-6F56-971A01E1156E}"/>
              </a:ext>
            </a:extLst>
          </p:cNvPr>
          <p:cNvSpPr txBox="1"/>
          <p:nvPr/>
        </p:nvSpPr>
        <p:spPr>
          <a:xfrm>
            <a:off x="1572579" y="1783681"/>
            <a:ext cx="8499184" cy="461665"/>
          </a:xfrm>
          <a:prstGeom prst="rect">
            <a:avLst/>
          </a:prstGeom>
          <a:noFill/>
        </p:spPr>
        <p:txBody>
          <a:bodyPr wrap="square" rtlCol="0">
            <a:spAutoFit/>
          </a:bodyPr>
          <a:lstStyle/>
          <a:p>
            <a:r>
              <a:rPr lang="en-US" sz="2400" dirty="0"/>
              <a:t>Technical specs of AR platforms/ tools </a:t>
            </a:r>
            <a:r>
              <a:rPr lang="en-US" sz="2400" dirty="0">
                <a:sym typeface="Wingdings" panose="05000000000000000000" pitchFamily="2" charset="2"/>
              </a:rPr>
              <a:t> Selection criteria (SC)</a:t>
            </a:r>
            <a:endParaRPr lang="en-US" sz="2400" dirty="0"/>
          </a:p>
        </p:txBody>
      </p:sp>
      <p:sp>
        <p:nvSpPr>
          <p:cNvPr id="13" name="TextBox 12">
            <a:extLst>
              <a:ext uri="{FF2B5EF4-FFF2-40B4-BE49-F238E27FC236}">
                <a16:creationId xmlns:a16="http://schemas.microsoft.com/office/drawing/2014/main" id="{FEA71074-78CB-8C35-78D9-DBC6E791F7E1}"/>
              </a:ext>
            </a:extLst>
          </p:cNvPr>
          <p:cNvSpPr txBox="1"/>
          <p:nvPr/>
        </p:nvSpPr>
        <p:spPr>
          <a:xfrm>
            <a:off x="1046875" y="1764081"/>
            <a:ext cx="640578" cy="461665"/>
          </a:xfrm>
          <a:prstGeom prst="rect">
            <a:avLst/>
          </a:prstGeom>
          <a:noFill/>
        </p:spPr>
        <p:txBody>
          <a:bodyPr wrap="square" rtlCol="0">
            <a:spAutoFit/>
          </a:bodyPr>
          <a:lstStyle/>
          <a:p>
            <a:r>
              <a:rPr lang="en-US" sz="2400" dirty="0"/>
              <a:t>❌</a:t>
            </a:r>
          </a:p>
        </p:txBody>
      </p:sp>
      <p:sp>
        <p:nvSpPr>
          <p:cNvPr id="14" name="TextBox 13">
            <a:extLst>
              <a:ext uri="{FF2B5EF4-FFF2-40B4-BE49-F238E27FC236}">
                <a16:creationId xmlns:a16="http://schemas.microsoft.com/office/drawing/2014/main" id="{40B0BFDA-D4FE-C6D6-C818-C1940D685ED4}"/>
              </a:ext>
            </a:extLst>
          </p:cNvPr>
          <p:cNvSpPr txBox="1"/>
          <p:nvPr/>
        </p:nvSpPr>
        <p:spPr>
          <a:xfrm>
            <a:off x="1572579" y="2349629"/>
            <a:ext cx="8499184" cy="461665"/>
          </a:xfrm>
          <a:prstGeom prst="rect">
            <a:avLst/>
          </a:prstGeom>
          <a:noFill/>
        </p:spPr>
        <p:txBody>
          <a:bodyPr wrap="square" rtlCol="0">
            <a:spAutoFit/>
          </a:bodyPr>
          <a:lstStyle/>
          <a:p>
            <a:r>
              <a:rPr lang="en-US" sz="2400" dirty="0"/>
              <a:t>AR adoption success factors </a:t>
            </a:r>
            <a:r>
              <a:rPr lang="en-US" sz="2400" dirty="0">
                <a:sym typeface="Wingdings" panose="05000000000000000000" pitchFamily="2" charset="2"/>
              </a:rPr>
              <a:t> SC</a:t>
            </a:r>
            <a:endParaRPr lang="en-US" sz="2400" dirty="0"/>
          </a:p>
        </p:txBody>
      </p:sp>
      <p:sp>
        <p:nvSpPr>
          <p:cNvPr id="15" name="TextBox 14">
            <a:extLst>
              <a:ext uri="{FF2B5EF4-FFF2-40B4-BE49-F238E27FC236}">
                <a16:creationId xmlns:a16="http://schemas.microsoft.com/office/drawing/2014/main" id="{5B0A4274-2AB8-5B2F-532B-7A3E0AB326D8}"/>
              </a:ext>
            </a:extLst>
          </p:cNvPr>
          <p:cNvSpPr txBox="1"/>
          <p:nvPr/>
        </p:nvSpPr>
        <p:spPr>
          <a:xfrm>
            <a:off x="1046875" y="2330029"/>
            <a:ext cx="640578" cy="461665"/>
          </a:xfrm>
          <a:prstGeom prst="rect">
            <a:avLst/>
          </a:prstGeom>
          <a:noFill/>
        </p:spPr>
        <p:txBody>
          <a:bodyPr wrap="square" rtlCol="0">
            <a:spAutoFit/>
          </a:bodyPr>
          <a:lstStyle/>
          <a:p>
            <a:r>
              <a:rPr lang="en-US" sz="2400" dirty="0"/>
              <a:t>✅</a:t>
            </a:r>
          </a:p>
        </p:txBody>
      </p:sp>
      <p:sp>
        <p:nvSpPr>
          <p:cNvPr id="23" name="TextBox 22">
            <a:extLst>
              <a:ext uri="{FF2B5EF4-FFF2-40B4-BE49-F238E27FC236}">
                <a16:creationId xmlns:a16="http://schemas.microsoft.com/office/drawing/2014/main" id="{2A071470-B593-0932-C29E-0F69FDB80BAA}"/>
              </a:ext>
            </a:extLst>
          </p:cNvPr>
          <p:cNvSpPr txBox="1"/>
          <p:nvPr/>
        </p:nvSpPr>
        <p:spPr>
          <a:xfrm>
            <a:off x="638192" y="3999001"/>
            <a:ext cx="2425695" cy="923330"/>
          </a:xfrm>
          <a:prstGeom prst="rect">
            <a:avLst/>
          </a:prstGeom>
          <a:noFill/>
        </p:spPr>
        <p:txBody>
          <a:bodyPr wrap="square" rtlCol="0">
            <a:spAutoFit/>
          </a:bodyPr>
          <a:lstStyle/>
          <a:p>
            <a:pPr algn="ctr"/>
            <a:r>
              <a:rPr lang="en-US" dirty="0"/>
              <a:t>SF1: AR solution should accommodate</a:t>
            </a:r>
          </a:p>
          <a:p>
            <a:pPr algn="ctr"/>
            <a:r>
              <a:rPr lang="en-US" dirty="0"/>
              <a:t>working conditions</a:t>
            </a:r>
          </a:p>
        </p:txBody>
      </p:sp>
      <p:sp>
        <p:nvSpPr>
          <p:cNvPr id="24" name="TextBox 23">
            <a:extLst>
              <a:ext uri="{FF2B5EF4-FFF2-40B4-BE49-F238E27FC236}">
                <a16:creationId xmlns:a16="http://schemas.microsoft.com/office/drawing/2014/main" id="{51109617-A254-29E8-67C1-C7DB20A8CCFF}"/>
              </a:ext>
            </a:extLst>
          </p:cNvPr>
          <p:cNvSpPr txBox="1"/>
          <p:nvPr/>
        </p:nvSpPr>
        <p:spPr>
          <a:xfrm>
            <a:off x="4978470" y="3985476"/>
            <a:ext cx="2102821" cy="646331"/>
          </a:xfrm>
          <a:prstGeom prst="rect">
            <a:avLst/>
          </a:prstGeom>
          <a:noFill/>
        </p:spPr>
        <p:txBody>
          <a:bodyPr wrap="square" rtlCol="0">
            <a:spAutoFit/>
          </a:bodyPr>
          <a:lstStyle/>
          <a:p>
            <a:pPr algn="ctr"/>
            <a:r>
              <a:rPr lang="en-US" dirty="0"/>
              <a:t>Usage conditions-specific</a:t>
            </a:r>
          </a:p>
        </p:txBody>
      </p:sp>
      <p:sp>
        <p:nvSpPr>
          <p:cNvPr id="25" name="TextBox 24">
            <a:extLst>
              <a:ext uri="{FF2B5EF4-FFF2-40B4-BE49-F238E27FC236}">
                <a16:creationId xmlns:a16="http://schemas.microsoft.com/office/drawing/2014/main" id="{11FACB90-CC00-D3BB-24FA-2E4573F67D19}"/>
              </a:ext>
            </a:extLst>
          </p:cNvPr>
          <p:cNvSpPr txBox="1"/>
          <p:nvPr/>
        </p:nvSpPr>
        <p:spPr>
          <a:xfrm>
            <a:off x="8755919" y="4008851"/>
            <a:ext cx="2684077" cy="646331"/>
          </a:xfrm>
          <a:prstGeom prst="rect">
            <a:avLst/>
          </a:prstGeom>
          <a:noFill/>
        </p:spPr>
        <p:txBody>
          <a:bodyPr wrap="square" rtlCol="0">
            <a:spAutoFit/>
          </a:bodyPr>
          <a:lstStyle/>
          <a:p>
            <a:pPr algn="ctr"/>
            <a:r>
              <a:rPr lang="en-US" dirty="0"/>
              <a:t>Network connectivity: offline mode support</a:t>
            </a:r>
          </a:p>
        </p:txBody>
      </p:sp>
      <p:sp>
        <p:nvSpPr>
          <p:cNvPr id="26" name="TextBox 25">
            <a:extLst>
              <a:ext uri="{FF2B5EF4-FFF2-40B4-BE49-F238E27FC236}">
                <a16:creationId xmlns:a16="http://schemas.microsoft.com/office/drawing/2014/main" id="{8C84FC27-1C8C-8407-9547-15380CA8757B}"/>
              </a:ext>
            </a:extLst>
          </p:cNvPr>
          <p:cNvSpPr txBox="1"/>
          <p:nvPr/>
        </p:nvSpPr>
        <p:spPr>
          <a:xfrm>
            <a:off x="3498037" y="3463502"/>
            <a:ext cx="878702" cy="276999"/>
          </a:xfrm>
          <a:prstGeom prst="rect">
            <a:avLst/>
          </a:prstGeom>
          <a:noFill/>
        </p:spPr>
        <p:txBody>
          <a:bodyPr wrap="none" rtlCol="0">
            <a:spAutoFit/>
          </a:bodyPr>
          <a:lstStyle/>
          <a:p>
            <a:r>
              <a:rPr lang="en-US" sz="1200" b="1" i="1" dirty="0">
                <a:solidFill>
                  <a:srgbClr val="A100FF"/>
                </a:solidFill>
              </a:rPr>
              <a:t>mapped to</a:t>
            </a:r>
          </a:p>
        </p:txBody>
      </p:sp>
      <p:sp>
        <p:nvSpPr>
          <p:cNvPr id="27" name="TextBox 26">
            <a:extLst>
              <a:ext uri="{FF2B5EF4-FFF2-40B4-BE49-F238E27FC236}">
                <a16:creationId xmlns:a16="http://schemas.microsoft.com/office/drawing/2014/main" id="{7465CDFD-10F7-2358-94E7-86818FC5B6B5}"/>
              </a:ext>
            </a:extLst>
          </p:cNvPr>
          <p:cNvSpPr txBox="1"/>
          <p:nvPr/>
        </p:nvSpPr>
        <p:spPr>
          <a:xfrm>
            <a:off x="7284873" y="3463502"/>
            <a:ext cx="1400127" cy="276999"/>
          </a:xfrm>
          <a:prstGeom prst="rect">
            <a:avLst/>
          </a:prstGeom>
          <a:noFill/>
        </p:spPr>
        <p:txBody>
          <a:bodyPr wrap="none" rtlCol="0">
            <a:spAutoFit/>
          </a:bodyPr>
          <a:lstStyle/>
          <a:p>
            <a:r>
              <a:rPr lang="en-US" sz="1200" b="1" i="1" dirty="0">
                <a:solidFill>
                  <a:srgbClr val="A100FF"/>
                </a:solidFill>
              </a:rPr>
              <a:t>contextualized into</a:t>
            </a:r>
          </a:p>
        </p:txBody>
      </p:sp>
      <p:cxnSp>
        <p:nvCxnSpPr>
          <p:cNvPr id="29" name="Straight Arrow Connector 28">
            <a:extLst>
              <a:ext uri="{FF2B5EF4-FFF2-40B4-BE49-F238E27FC236}">
                <a16:creationId xmlns:a16="http://schemas.microsoft.com/office/drawing/2014/main" id="{5FD2F7F0-A798-31A9-38C2-0CAD36979329}"/>
              </a:ext>
            </a:extLst>
          </p:cNvPr>
          <p:cNvCxnSpPr/>
          <p:nvPr/>
        </p:nvCxnSpPr>
        <p:spPr>
          <a:xfrm>
            <a:off x="3139174" y="3744904"/>
            <a:ext cx="1620000" cy="0"/>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A6CA307-4BDB-B73F-1436-2045A0BBCBF4}"/>
              </a:ext>
            </a:extLst>
          </p:cNvPr>
          <p:cNvCxnSpPr/>
          <p:nvPr/>
        </p:nvCxnSpPr>
        <p:spPr>
          <a:xfrm>
            <a:off x="7220278" y="3744904"/>
            <a:ext cx="1620000" cy="0"/>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B320FA61-9B85-B0DC-377E-8709A6C9B63F}"/>
              </a:ext>
            </a:extLst>
          </p:cNvPr>
          <p:cNvSpPr/>
          <p:nvPr/>
        </p:nvSpPr>
        <p:spPr>
          <a:xfrm>
            <a:off x="662492" y="3463502"/>
            <a:ext cx="2464782" cy="538061"/>
          </a:xfrm>
          <a:prstGeom prst="roundRect">
            <a:avLst>
              <a:gd name="adj" fmla="val 4936"/>
            </a:avLst>
          </a:prstGeom>
          <a:solidFill>
            <a:srgbClr val="A100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rPr>
              <a:t>AR Success Factor</a:t>
            </a:r>
            <a:endParaRPr lang="en-US" sz="2400" b="1" dirty="0">
              <a:solidFill>
                <a:schemeClr val="bg1"/>
              </a:solidFill>
              <a:effectLst/>
              <a:ea typeface="Arial" panose="020B0604020202020204" pitchFamily="34" charset="0"/>
            </a:endParaRPr>
          </a:p>
        </p:txBody>
      </p:sp>
      <p:sp>
        <p:nvSpPr>
          <p:cNvPr id="33" name="Rectangle: Rounded Corners 32">
            <a:extLst>
              <a:ext uri="{FF2B5EF4-FFF2-40B4-BE49-F238E27FC236}">
                <a16:creationId xmlns:a16="http://schemas.microsoft.com/office/drawing/2014/main" id="{8E7D58E3-04F7-384E-06BE-54C52621DAD1}"/>
              </a:ext>
            </a:extLst>
          </p:cNvPr>
          <p:cNvSpPr/>
          <p:nvPr/>
        </p:nvSpPr>
        <p:spPr>
          <a:xfrm>
            <a:off x="4747503" y="3463502"/>
            <a:ext cx="2464782" cy="538061"/>
          </a:xfrm>
          <a:prstGeom prst="roundRect">
            <a:avLst>
              <a:gd name="adj" fmla="val 4936"/>
            </a:avLst>
          </a:prstGeom>
          <a:solidFill>
            <a:srgbClr val="A100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rPr>
              <a:t>High-level SC</a:t>
            </a:r>
            <a:endParaRPr lang="en-US" sz="2400" b="1" dirty="0">
              <a:solidFill>
                <a:schemeClr val="bg1"/>
              </a:solidFill>
              <a:effectLst/>
              <a:ea typeface="Arial" panose="020B0604020202020204" pitchFamily="34" charset="0"/>
            </a:endParaRPr>
          </a:p>
        </p:txBody>
      </p:sp>
      <p:sp>
        <p:nvSpPr>
          <p:cNvPr id="34" name="Rectangle: Rounded Corners 33">
            <a:extLst>
              <a:ext uri="{FF2B5EF4-FFF2-40B4-BE49-F238E27FC236}">
                <a16:creationId xmlns:a16="http://schemas.microsoft.com/office/drawing/2014/main" id="{46757F4D-C8FC-EFF8-5B34-57C72D6357AE}"/>
              </a:ext>
            </a:extLst>
          </p:cNvPr>
          <p:cNvSpPr/>
          <p:nvPr/>
        </p:nvSpPr>
        <p:spPr>
          <a:xfrm>
            <a:off x="8865567" y="3463502"/>
            <a:ext cx="2464782" cy="538061"/>
          </a:xfrm>
          <a:prstGeom prst="roundRect">
            <a:avLst>
              <a:gd name="adj" fmla="val 4936"/>
            </a:avLst>
          </a:prstGeom>
          <a:solidFill>
            <a:srgbClr val="A100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bg1"/>
                </a:solidFill>
              </a:rPr>
              <a:t>Low-level SC</a:t>
            </a:r>
            <a:endParaRPr lang="en-US" sz="2400" b="1" dirty="0">
              <a:solidFill>
                <a:schemeClr val="bg1"/>
              </a:solidFill>
              <a:effectLst/>
              <a:ea typeface="Arial" panose="020B0604020202020204" pitchFamily="34" charset="0"/>
            </a:endParaRPr>
          </a:p>
        </p:txBody>
      </p:sp>
      <p:sp>
        <p:nvSpPr>
          <p:cNvPr id="35" name="TextBox 34">
            <a:extLst>
              <a:ext uri="{FF2B5EF4-FFF2-40B4-BE49-F238E27FC236}">
                <a16:creationId xmlns:a16="http://schemas.microsoft.com/office/drawing/2014/main" id="{B3C4AB6B-1302-5466-FBD6-E1B3C01079D5}"/>
              </a:ext>
            </a:extLst>
          </p:cNvPr>
          <p:cNvSpPr txBox="1"/>
          <p:nvPr/>
        </p:nvSpPr>
        <p:spPr>
          <a:xfrm>
            <a:off x="662492" y="5153604"/>
            <a:ext cx="2425695" cy="369332"/>
          </a:xfrm>
          <a:prstGeom prst="rect">
            <a:avLst/>
          </a:prstGeom>
          <a:noFill/>
        </p:spPr>
        <p:txBody>
          <a:bodyPr wrap="square" rtlCol="0">
            <a:spAutoFit/>
          </a:bodyPr>
          <a:lstStyle/>
          <a:p>
            <a:pPr algn="ctr"/>
            <a:r>
              <a:rPr lang="en-US" dirty="0"/>
              <a:t>SF2: Ergonomics</a:t>
            </a:r>
          </a:p>
        </p:txBody>
      </p:sp>
      <p:sp>
        <p:nvSpPr>
          <p:cNvPr id="36" name="TextBox 35">
            <a:extLst>
              <a:ext uri="{FF2B5EF4-FFF2-40B4-BE49-F238E27FC236}">
                <a16:creationId xmlns:a16="http://schemas.microsoft.com/office/drawing/2014/main" id="{55869A67-D9D4-461B-2EC1-064362129C26}"/>
              </a:ext>
            </a:extLst>
          </p:cNvPr>
          <p:cNvSpPr txBox="1"/>
          <p:nvPr/>
        </p:nvSpPr>
        <p:spPr>
          <a:xfrm>
            <a:off x="5002770" y="5140079"/>
            <a:ext cx="2102821" cy="369332"/>
          </a:xfrm>
          <a:prstGeom prst="rect">
            <a:avLst/>
          </a:prstGeom>
          <a:noFill/>
        </p:spPr>
        <p:txBody>
          <a:bodyPr wrap="square" rtlCol="0">
            <a:spAutoFit/>
          </a:bodyPr>
          <a:lstStyle/>
          <a:p>
            <a:pPr algn="ctr"/>
            <a:r>
              <a:rPr lang="en-US" dirty="0"/>
              <a:t>Hardware-specific</a:t>
            </a:r>
          </a:p>
        </p:txBody>
      </p:sp>
      <p:sp>
        <p:nvSpPr>
          <p:cNvPr id="37" name="TextBox 36">
            <a:extLst>
              <a:ext uri="{FF2B5EF4-FFF2-40B4-BE49-F238E27FC236}">
                <a16:creationId xmlns:a16="http://schemas.microsoft.com/office/drawing/2014/main" id="{458BE31C-2ECA-9807-5742-FA30EEC8070E}"/>
              </a:ext>
            </a:extLst>
          </p:cNvPr>
          <p:cNvSpPr txBox="1"/>
          <p:nvPr/>
        </p:nvSpPr>
        <p:spPr>
          <a:xfrm>
            <a:off x="8780219" y="5163454"/>
            <a:ext cx="2684077" cy="369332"/>
          </a:xfrm>
          <a:prstGeom prst="rect">
            <a:avLst/>
          </a:prstGeom>
          <a:noFill/>
        </p:spPr>
        <p:txBody>
          <a:bodyPr wrap="square" rtlCol="0">
            <a:spAutoFit/>
          </a:bodyPr>
          <a:lstStyle/>
          <a:p>
            <a:pPr algn="ctr"/>
            <a:r>
              <a:rPr lang="en-US" dirty="0"/>
              <a:t>Device weight</a:t>
            </a:r>
          </a:p>
        </p:txBody>
      </p:sp>
      <p:cxnSp>
        <p:nvCxnSpPr>
          <p:cNvPr id="43" name="Straight Connector 42">
            <a:extLst>
              <a:ext uri="{FF2B5EF4-FFF2-40B4-BE49-F238E27FC236}">
                <a16:creationId xmlns:a16="http://schemas.microsoft.com/office/drawing/2014/main" id="{2050E994-06C2-7BFA-B253-39F174F2498F}"/>
              </a:ext>
            </a:extLst>
          </p:cNvPr>
          <p:cNvCxnSpPr/>
          <p:nvPr/>
        </p:nvCxnSpPr>
        <p:spPr>
          <a:xfrm>
            <a:off x="858102" y="5040687"/>
            <a:ext cx="10116000" cy="0"/>
          </a:xfrm>
          <a:prstGeom prst="line">
            <a:avLst/>
          </a:prstGeom>
          <a:ln w="9525">
            <a:solidFill>
              <a:srgbClr val="A100FF"/>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74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3" grpId="0"/>
      <p:bldP spid="24" grpId="0"/>
      <p:bldP spid="25" grpId="0"/>
      <p:bldP spid="26" grpId="0"/>
      <p:bldP spid="27" grpId="0"/>
      <p:bldP spid="31" grpId="0" animBg="1"/>
      <p:bldP spid="33" grpId="0" animBg="1"/>
      <p:bldP spid="34" grpId="0" animBg="1"/>
      <p:bldP spid="35" grpId="0"/>
      <p:bldP spid="36" grpId="0"/>
      <p:bldP spid="3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1056806"/>
            <a:chOff x="95202" y="104264"/>
            <a:chExt cx="10596882"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7306487" cy="769441"/>
            </a:xfrm>
            <a:prstGeom prst="rect">
              <a:avLst/>
            </a:prstGeom>
            <a:noFill/>
          </p:spPr>
          <p:txBody>
            <a:bodyPr wrap="none" rtlCol="0">
              <a:spAutoFit/>
            </a:bodyPr>
            <a:lstStyle/>
            <a:p>
              <a:r>
                <a:rPr lang="en-US" sz="2800" b="1" dirty="0">
                  <a:solidFill>
                    <a:srgbClr val="A100FF"/>
                  </a:solidFill>
                </a:rPr>
                <a:t>How to Choose Between AR Platforms?</a:t>
              </a:r>
            </a:p>
            <a:p>
              <a:r>
                <a:rPr lang="en-US" sz="1600" i="1" dirty="0">
                  <a:solidFill>
                    <a:prstClr val="black"/>
                  </a:solidFill>
                  <a:latin typeface="Calibri" panose="020F0502020204030204"/>
                </a:rPr>
                <a:t>23 selection criteria categorized into 1) Usage conditions-specific 2) Hardware-specific</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10">
            <a:extLst>
              <a:ext uri="{FF2B5EF4-FFF2-40B4-BE49-F238E27FC236}">
                <a16:creationId xmlns:a16="http://schemas.microsoft.com/office/drawing/2014/main" id="{8FEB9191-AC3D-A62F-C132-197C71B44247}"/>
              </a:ext>
            </a:extLst>
          </p:cNvPr>
          <p:cNvSpPr/>
          <p:nvPr/>
        </p:nvSpPr>
        <p:spPr>
          <a:xfrm>
            <a:off x="360641" y="1248585"/>
            <a:ext cx="4937363" cy="523032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1"/>
                </a:solidFill>
                <a:ea typeface="+mn-lt"/>
                <a:cs typeface="+mn-lt"/>
              </a:rPr>
              <a:t>1. Usage conditions-specific:</a:t>
            </a:r>
            <a:endParaRPr lang="en-US" sz="1600" dirty="0">
              <a:solidFill>
                <a:schemeClr val="tx1"/>
              </a:solidFill>
              <a:ea typeface="+mn-lt"/>
              <a:cs typeface="+mn-lt"/>
            </a:endParaRPr>
          </a:p>
          <a:p>
            <a:r>
              <a:rPr lang="en-US" sz="1600" dirty="0">
                <a:solidFill>
                  <a:schemeClr val="tx1"/>
                </a:solidFill>
                <a:ea typeface="+mn-lt"/>
                <a:cs typeface="+mn-lt"/>
              </a:rPr>
              <a:t>1. Lighting conditions</a:t>
            </a:r>
          </a:p>
          <a:p>
            <a:r>
              <a:rPr lang="en-US" sz="1600" dirty="0">
                <a:solidFill>
                  <a:schemeClr val="tx1"/>
                </a:solidFill>
                <a:ea typeface="+mn-lt"/>
                <a:cs typeface="+mn-lt"/>
              </a:rPr>
              <a:t>2. Network connectivity: offline mode support</a:t>
            </a:r>
          </a:p>
          <a:p>
            <a:r>
              <a:rPr lang="en-US" sz="1600" dirty="0">
                <a:solidFill>
                  <a:schemeClr val="tx1"/>
                </a:solidFill>
                <a:ea typeface="+mn-lt"/>
                <a:cs typeface="+mn-lt"/>
              </a:rPr>
              <a:t>3. Noise</a:t>
            </a:r>
          </a:p>
          <a:p>
            <a:r>
              <a:rPr lang="en-US" sz="1600" dirty="0">
                <a:solidFill>
                  <a:schemeClr val="tx1"/>
                </a:solidFill>
                <a:ea typeface="+mn-lt"/>
                <a:cs typeface="+mn-lt"/>
              </a:rPr>
              <a:t>4-5. Temperature + humidity</a:t>
            </a:r>
          </a:p>
          <a:p>
            <a:r>
              <a:rPr lang="en-US" sz="1600" dirty="0">
                <a:solidFill>
                  <a:schemeClr val="tx1"/>
                </a:solidFill>
                <a:ea typeface="+mn-lt"/>
                <a:cs typeface="+mn-lt"/>
              </a:rPr>
              <a:t>6-7. Drop-safe + water/dust-proof</a:t>
            </a:r>
          </a:p>
          <a:p>
            <a:r>
              <a:rPr lang="en-US" sz="1600" dirty="0">
                <a:solidFill>
                  <a:schemeClr val="tx1"/>
                </a:solidFill>
                <a:ea typeface="+mn-lt"/>
                <a:cs typeface="+mn-lt"/>
              </a:rPr>
              <a:t>8. Compliance with health/ safety standards</a:t>
            </a:r>
          </a:p>
          <a:p>
            <a:r>
              <a:rPr lang="en-US" sz="1600" dirty="0">
                <a:solidFill>
                  <a:schemeClr val="tx1"/>
                </a:solidFill>
                <a:ea typeface="+mn-lt"/>
                <a:cs typeface="+mn-lt"/>
              </a:rPr>
              <a:t>9. Hand usage: hands-free yes/ no</a:t>
            </a:r>
          </a:p>
          <a:p>
            <a:r>
              <a:rPr lang="en-US" sz="1600" dirty="0">
                <a:solidFill>
                  <a:schemeClr val="tx1"/>
                </a:solidFill>
                <a:ea typeface="+mn-lt"/>
                <a:cs typeface="+mn-lt"/>
              </a:rPr>
              <a:t>10. User interactions: hand, eye, headset tracking; voice commands</a:t>
            </a:r>
          </a:p>
          <a:p>
            <a:r>
              <a:rPr lang="en-US" sz="1600" dirty="0">
                <a:solidFill>
                  <a:schemeClr val="tx1"/>
                </a:solidFill>
                <a:ea typeface="+mn-lt"/>
                <a:cs typeface="+mn-lt"/>
              </a:rPr>
              <a:t>11. Movement restrictions</a:t>
            </a:r>
          </a:p>
          <a:p>
            <a:endParaRPr lang="en-US" sz="400" dirty="0">
              <a:solidFill>
                <a:schemeClr val="tx1"/>
              </a:solidFill>
              <a:ea typeface="+mn-lt"/>
              <a:cs typeface="+mn-lt"/>
            </a:endParaRPr>
          </a:p>
          <a:p>
            <a:r>
              <a:rPr lang="en-US" sz="1600" b="1" dirty="0">
                <a:solidFill>
                  <a:schemeClr val="tx1"/>
                </a:solidFill>
                <a:ea typeface="+mn-lt"/>
                <a:cs typeface="+mn-lt"/>
              </a:rPr>
              <a:t>2. Hardware-specific:</a:t>
            </a:r>
            <a:endParaRPr lang="en-US" sz="1600" dirty="0">
              <a:solidFill>
                <a:schemeClr val="tx1"/>
              </a:solidFill>
              <a:ea typeface="+mn-lt"/>
              <a:cs typeface="+mn-lt"/>
            </a:endParaRPr>
          </a:p>
          <a:p>
            <a:r>
              <a:rPr lang="en-US" sz="1600" dirty="0">
                <a:solidFill>
                  <a:schemeClr val="tx1"/>
                </a:solidFill>
                <a:ea typeface="+mn-lt"/>
                <a:cs typeface="+mn-lt"/>
              </a:rPr>
              <a:t>1. Battery life</a:t>
            </a:r>
          </a:p>
          <a:p>
            <a:r>
              <a:rPr lang="en-US" sz="1600" dirty="0">
                <a:solidFill>
                  <a:schemeClr val="tx1"/>
                </a:solidFill>
                <a:ea typeface="+mn-lt"/>
                <a:cs typeface="+mn-lt"/>
              </a:rPr>
              <a:t>2. Device weight</a:t>
            </a:r>
          </a:p>
          <a:p>
            <a:r>
              <a:rPr lang="en-US" sz="1600" dirty="0">
                <a:solidFill>
                  <a:schemeClr val="tx1"/>
                </a:solidFill>
                <a:ea typeface="+mn-lt"/>
                <a:cs typeface="+mn-lt"/>
              </a:rPr>
              <a:t>3. Field-of-view</a:t>
            </a:r>
          </a:p>
          <a:p>
            <a:r>
              <a:rPr lang="en-US" sz="1600" dirty="0">
                <a:solidFill>
                  <a:schemeClr val="tx1"/>
                </a:solidFill>
                <a:ea typeface="+mn-lt"/>
                <a:cs typeface="+mn-lt"/>
              </a:rPr>
              <a:t>4-5. Camera + display resolution</a:t>
            </a:r>
          </a:p>
          <a:p>
            <a:r>
              <a:rPr lang="en-US" sz="1600" dirty="0">
                <a:solidFill>
                  <a:schemeClr val="tx1"/>
                </a:solidFill>
                <a:ea typeface="+mn-lt"/>
                <a:cs typeface="+mn-lt"/>
              </a:rPr>
              <a:t>6. Refresh rate</a:t>
            </a:r>
          </a:p>
          <a:p>
            <a:r>
              <a:rPr lang="en-US" sz="1600" dirty="0">
                <a:solidFill>
                  <a:schemeClr val="tx1"/>
                </a:solidFill>
                <a:ea typeface="+mn-lt"/>
                <a:cs typeface="+mn-lt"/>
              </a:rPr>
              <a:t>7-9. Storage + computation + remote rendering</a:t>
            </a:r>
          </a:p>
          <a:p>
            <a:r>
              <a:rPr lang="en-US" sz="1600" dirty="0">
                <a:solidFill>
                  <a:schemeClr val="tx1"/>
                </a:solidFill>
                <a:ea typeface="+mn-lt"/>
                <a:cs typeface="+mn-lt"/>
              </a:rPr>
              <a:t>10. Cross-device development</a:t>
            </a:r>
          </a:p>
          <a:p>
            <a:r>
              <a:rPr lang="en-US" sz="1600" dirty="0">
                <a:solidFill>
                  <a:schemeClr val="tx1"/>
                </a:solidFill>
                <a:ea typeface="+mn-lt"/>
                <a:cs typeface="+mn-lt"/>
              </a:rPr>
              <a:t>11. App download required</a:t>
            </a:r>
          </a:p>
          <a:p>
            <a:r>
              <a:rPr lang="en-US" sz="1600" dirty="0">
                <a:solidFill>
                  <a:schemeClr val="tx1"/>
                </a:solidFill>
                <a:ea typeface="+mn-lt"/>
                <a:cs typeface="+mn-lt"/>
              </a:rPr>
              <a:t>12. Cost: hardware + subscription</a:t>
            </a:r>
          </a:p>
        </p:txBody>
      </p:sp>
      <p:sp>
        <p:nvSpPr>
          <p:cNvPr id="12" name="Rectangle 11">
            <a:extLst>
              <a:ext uri="{FF2B5EF4-FFF2-40B4-BE49-F238E27FC236}">
                <a16:creationId xmlns:a16="http://schemas.microsoft.com/office/drawing/2014/main" id="{A18BDF64-619F-15B4-318B-7474EE827D37}"/>
              </a:ext>
            </a:extLst>
          </p:cNvPr>
          <p:cNvSpPr/>
          <p:nvPr/>
        </p:nvSpPr>
        <p:spPr>
          <a:xfrm>
            <a:off x="571246" y="1817067"/>
            <a:ext cx="4152619" cy="2052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A8FBB4-B254-FEBB-4F8D-8C41250349D3}"/>
              </a:ext>
            </a:extLst>
          </p:cNvPr>
          <p:cNvSpPr/>
          <p:nvPr/>
        </p:nvSpPr>
        <p:spPr>
          <a:xfrm>
            <a:off x="559256" y="4569318"/>
            <a:ext cx="4040818" cy="20363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5388511-67FC-DBFB-87F2-4C3BAD0FDD32}"/>
              </a:ext>
            </a:extLst>
          </p:cNvPr>
          <p:cNvGrpSpPr/>
          <p:nvPr/>
        </p:nvGrpSpPr>
        <p:grpSpPr>
          <a:xfrm>
            <a:off x="559256" y="1396489"/>
            <a:ext cx="10202173" cy="5466250"/>
            <a:chOff x="559257" y="1534723"/>
            <a:chExt cx="10202173" cy="5466250"/>
          </a:xfrm>
        </p:grpSpPr>
        <p:sp>
          <p:nvSpPr>
            <p:cNvPr id="13" name="Rectangle 12">
              <a:extLst>
                <a:ext uri="{FF2B5EF4-FFF2-40B4-BE49-F238E27FC236}">
                  <a16:creationId xmlns:a16="http://schemas.microsoft.com/office/drawing/2014/main" id="{EA29DDCD-6050-5748-5EDA-E26BF258A4E5}"/>
                </a:ext>
              </a:extLst>
            </p:cNvPr>
            <p:cNvSpPr/>
            <p:nvPr/>
          </p:nvSpPr>
          <p:spPr>
            <a:xfrm>
              <a:off x="559257" y="4942972"/>
              <a:ext cx="4040818" cy="20363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F3A461F-144F-03CF-B689-5FDBC8A31CEC}"/>
                </a:ext>
              </a:extLst>
            </p:cNvPr>
            <p:cNvGrpSpPr/>
            <p:nvPr/>
          </p:nvGrpSpPr>
          <p:grpSpPr>
            <a:xfrm>
              <a:off x="4453901" y="1534723"/>
              <a:ext cx="6307529" cy="5466250"/>
              <a:chOff x="4471158" y="2183157"/>
              <a:chExt cx="5464676" cy="4731869"/>
            </a:xfrm>
          </p:grpSpPr>
          <p:grpSp>
            <p:nvGrpSpPr>
              <p:cNvPr id="16" name="Group 15">
                <a:extLst>
                  <a:ext uri="{FF2B5EF4-FFF2-40B4-BE49-F238E27FC236}">
                    <a16:creationId xmlns:a16="http://schemas.microsoft.com/office/drawing/2014/main" id="{61ADEC57-C58D-D4D4-E2E3-DE129E438969}"/>
                  </a:ext>
                </a:extLst>
              </p:cNvPr>
              <p:cNvGrpSpPr/>
              <p:nvPr/>
            </p:nvGrpSpPr>
            <p:grpSpPr>
              <a:xfrm>
                <a:off x="4471158" y="5212103"/>
                <a:ext cx="5292299" cy="1702923"/>
                <a:chOff x="4471158" y="5212103"/>
                <a:chExt cx="5292299" cy="1702923"/>
              </a:xfrm>
            </p:grpSpPr>
            <p:cxnSp>
              <p:nvCxnSpPr>
                <p:cNvPr id="18" name="Straight Arrow Connector 17">
                  <a:extLst>
                    <a:ext uri="{FF2B5EF4-FFF2-40B4-BE49-F238E27FC236}">
                      <a16:creationId xmlns:a16="http://schemas.microsoft.com/office/drawing/2014/main" id="{B88CD90F-77DB-98C1-6B84-F742C28CE35E}"/>
                    </a:ext>
                  </a:extLst>
                </p:cNvPr>
                <p:cNvCxnSpPr/>
                <p:nvPr/>
              </p:nvCxnSpPr>
              <p:spPr>
                <a:xfrm>
                  <a:off x="4608186" y="5212103"/>
                  <a:ext cx="171542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334EC99-8253-B4DA-769E-4953D78C24E0}"/>
                    </a:ext>
                  </a:extLst>
                </p:cNvPr>
                <p:cNvSpPr txBox="1"/>
                <p:nvPr/>
              </p:nvSpPr>
              <p:spPr>
                <a:xfrm>
                  <a:off x="4471158" y="6678226"/>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https://kguttag.com/2021/10/13/magic-leap-2-for-enterprise-really-plus-another-500m/</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7" name="Picture 16">
                <a:extLst>
                  <a:ext uri="{FF2B5EF4-FFF2-40B4-BE49-F238E27FC236}">
                    <a16:creationId xmlns:a16="http://schemas.microsoft.com/office/drawing/2014/main" id="{5C30034D-4599-AAD7-E4C7-53EE0426E606}"/>
                  </a:ext>
                </a:extLst>
              </p:cNvPr>
              <p:cNvPicPr>
                <a:picLocks noChangeAspect="1"/>
              </p:cNvPicPr>
              <p:nvPr/>
            </p:nvPicPr>
            <p:blipFill>
              <a:blip r:embed="rId6"/>
              <a:stretch>
                <a:fillRect/>
              </a:stretch>
            </p:blipFill>
            <p:spPr>
              <a:xfrm>
                <a:off x="6373301" y="2183157"/>
                <a:ext cx="3562533" cy="4121362"/>
              </a:xfrm>
              <a:prstGeom prst="rect">
                <a:avLst/>
              </a:prstGeom>
              <a:ln w="19050">
                <a:solidFill>
                  <a:schemeClr val="tx1"/>
                </a:solidFill>
              </a:ln>
            </p:spPr>
          </p:pic>
        </p:grpSp>
      </p:grpSp>
    </p:spTree>
    <p:extLst>
      <p:ext uri="{BB962C8B-B14F-4D97-AF65-F5344CB8AC3E}">
        <p14:creationId xmlns:p14="http://schemas.microsoft.com/office/powerpoint/2010/main" val="27542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692735" cy="1056806"/>
            <a:chOff x="95202" y="104264"/>
            <a:chExt cx="10692735"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10692735" cy="769441"/>
            </a:xfrm>
            <a:prstGeom prst="rect">
              <a:avLst/>
            </a:prstGeom>
            <a:noFill/>
          </p:spPr>
          <p:txBody>
            <a:bodyPr wrap="none" rtlCol="0">
              <a:spAutoFit/>
            </a:bodyPr>
            <a:lstStyle/>
            <a:p>
              <a:r>
                <a:rPr lang="en-US" sz="2800" b="1" dirty="0">
                  <a:solidFill>
                    <a:srgbClr val="A100FF"/>
                  </a:solidFill>
                </a:rPr>
                <a:t>How to Choose Between AR Dev. Tools (Tracking + Rendering Engine)?</a:t>
              </a:r>
            </a:p>
            <a:p>
              <a:r>
                <a:rPr lang="en-US" sz="1600" i="1" dirty="0">
                  <a:solidFill>
                    <a:prstClr val="black"/>
                  </a:solidFill>
                  <a:latin typeface="Calibri" panose="020F0502020204030204"/>
                </a:rPr>
                <a:t>18 selection criteria categorized into 1) Tracking capabilities 2) Rendering capabilities 3) Ease of development 4) Licensing costs</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10">
            <a:extLst>
              <a:ext uri="{FF2B5EF4-FFF2-40B4-BE49-F238E27FC236}">
                <a16:creationId xmlns:a16="http://schemas.microsoft.com/office/drawing/2014/main" id="{B60BE51E-B65F-6CC8-787F-40E6984DEE58}"/>
              </a:ext>
            </a:extLst>
          </p:cNvPr>
          <p:cNvSpPr/>
          <p:nvPr/>
        </p:nvSpPr>
        <p:spPr>
          <a:xfrm>
            <a:off x="360642" y="1249392"/>
            <a:ext cx="4937364" cy="542251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1"/>
                </a:solidFill>
                <a:ea typeface="+mn-lt"/>
                <a:cs typeface="+mn-lt"/>
              </a:rPr>
              <a:t>1. Tracking capabilities</a:t>
            </a:r>
            <a:endParaRPr lang="en-US" sz="1600" dirty="0">
              <a:solidFill>
                <a:schemeClr val="tx1"/>
              </a:solidFill>
              <a:ea typeface="+mn-lt"/>
              <a:cs typeface="+mn-lt"/>
            </a:endParaRPr>
          </a:p>
          <a:p>
            <a:r>
              <a:rPr lang="en-US" sz="1600" dirty="0">
                <a:solidFill>
                  <a:schemeClr val="tx1"/>
                </a:solidFill>
                <a:ea typeface="+mn-lt"/>
                <a:cs typeface="+mn-lt"/>
              </a:rPr>
              <a:t>1-2. Fiducial + image tracking</a:t>
            </a:r>
          </a:p>
          <a:p>
            <a:r>
              <a:rPr lang="en-US" sz="1600" dirty="0">
                <a:solidFill>
                  <a:schemeClr val="tx1"/>
                </a:solidFill>
                <a:ea typeface="+mn-lt"/>
                <a:cs typeface="+mn-lt"/>
              </a:rPr>
              <a:t>3. Object tracking</a:t>
            </a:r>
          </a:p>
          <a:p>
            <a:r>
              <a:rPr lang="en-US" sz="1600" dirty="0">
                <a:solidFill>
                  <a:schemeClr val="tx1"/>
                </a:solidFill>
                <a:ea typeface="+mn-lt"/>
                <a:cs typeface="+mn-lt"/>
              </a:rPr>
              <a:t>4. Face tracking</a:t>
            </a:r>
          </a:p>
          <a:p>
            <a:r>
              <a:rPr lang="en-US" sz="1600" dirty="0">
                <a:solidFill>
                  <a:schemeClr val="tx1"/>
                </a:solidFill>
                <a:ea typeface="+mn-lt"/>
                <a:cs typeface="+mn-lt"/>
              </a:rPr>
              <a:t>5. Location tracking</a:t>
            </a:r>
          </a:p>
          <a:p>
            <a:r>
              <a:rPr lang="en-US" sz="1600" dirty="0">
                <a:solidFill>
                  <a:schemeClr val="tx1"/>
                </a:solidFill>
                <a:ea typeface="+mn-lt"/>
                <a:cs typeface="+mn-lt"/>
              </a:rPr>
              <a:t>6. Surface tracking</a:t>
            </a:r>
          </a:p>
          <a:p>
            <a:r>
              <a:rPr lang="en-US" sz="1600" dirty="0">
                <a:solidFill>
                  <a:schemeClr val="tx1"/>
                </a:solidFill>
                <a:ea typeface="+mn-lt"/>
                <a:cs typeface="+mn-lt"/>
              </a:rPr>
              <a:t>7. Spatial tracking</a:t>
            </a:r>
          </a:p>
          <a:p>
            <a:r>
              <a:rPr lang="en-US" sz="1600" dirty="0">
                <a:solidFill>
                  <a:schemeClr val="tx1"/>
                </a:solidFill>
                <a:ea typeface="+mn-lt"/>
                <a:cs typeface="+mn-lt"/>
              </a:rPr>
              <a:t>8. Other tracking techniques</a:t>
            </a:r>
          </a:p>
          <a:p>
            <a:r>
              <a:rPr lang="en-US" sz="1600" dirty="0">
                <a:solidFill>
                  <a:schemeClr val="tx1"/>
                </a:solidFill>
                <a:ea typeface="+mn-lt"/>
                <a:cs typeface="+mn-lt"/>
              </a:rPr>
              <a:t>9. Multi-marker tracking</a:t>
            </a:r>
          </a:p>
          <a:p>
            <a:r>
              <a:rPr lang="en-US" sz="1600" dirty="0">
                <a:solidFill>
                  <a:schemeClr val="tx1"/>
                </a:solidFill>
                <a:ea typeface="+mn-lt"/>
                <a:cs typeface="+mn-lt"/>
              </a:rPr>
              <a:t>10. Multi-user AR session</a:t>
            </a:r>
          </a:p>
          <a:p>
            <a:r>
              <a:rPr lang="en-US" sz="1600" dirty="0">
                <a:solidFill>
                  <a:schemeClr val="tx1"/>
                </a:solidFill>
                <a:ea typeface="+mn-lt"/>
                <a:cs typeface="+mn-lt"/>
              </a:rPr>
              <a:t>11. Depth tracking</a:t>
            </a:r>
          </a:p>
          <a:p>
            <a:r>
              <a:rPr lang="en-US" sz="1600" dirty="0">
                <a:solidFill>
                  <a:schemeClr val="tx1"/>
                </a:solidFill>
                <a:ea typeface="+mn-lt"/>
                <a:cs typeface="+mn-lt"/>
              </a:rPr>
              <a:t>12. Light effects</a:t>
            </a:r>
          </a:p>
          <a:p>
            <a:endParaRPr lang="en-US" sz="300" b="1" dirty="0">
              <a:solidFill>
                <a:schemeClr val="tx1"/>
              </a:solidFill>
              <a:ea typeface="+mn-lt"/>
              <a:cs typeface="+mn-lt"/>
            </a:endParaRPr>
          </a:p>
          <a:p>
            <a:r>
              <a:rPr lang="en-US" sz="1600" b="1" dirty="0">
                <a:solidFill>
                  <a:schemeClr val="tx1"/>
                </a:solidFill>
                <a:ea typeface="+mn-lt"/>
                <a:cs typeface="+mn-lt"/>
              </a:rPr>
              <a:t>2. Rendering capabilities</a:t>
            </a:r>
            <a:endParaRPr lang="en-US" sz="1600" dirty="0">
              <a:solidFill>
                <a:schemeClr val="tx1"/>
              </a:solidFill>
              <a:ea typeface="+mn-lt"/>
              <a:cs typeface="+mn-lt"/>
            </a:endParaRPr>
          </a:p>
          <a:p>
            <a:r>
              <a:rPr lang="en-US" sz="1600" dirty="0">
                <a:solidFill>
                  <a:schemeClr val="tx1"/>
                </a:solidFill>
                <a:ea typeface="+mn-lt"/>
                <a:cs typeface="+mn-lt"/>
              </a:rPr>
              <a:t>1. Light estimation</a:t>
            </a:r>
          </a:p>
          <a:p>
            <a:r>
              <a:rPr lang="en-US" sz="1600" dirty="0">
                <a:solidFill>
                  <a:schemeClr val="tx1"/>
                </a:solidFill>
                <a:ea typeface="+mn-lt"/>
                <a:cs typeface="+mn-lt"/>
              </a:rPr>
              <a:t>2. Occlusion</a:t>
            </a:r>
          </a:p>
          <a:p>
            <a:endParaRPr lang="en-US" sz="300" dirty="0">
              <a:solidFill>
                <a:schemeClr val="tx1"/>
              </a:solidFill>
              <a:ea typeface="+mn-lt"/>
              <a:cs typeface="+mn-lt"/>
            </a:endParaRPr>
          </a:p>
          <a:p>
            <a:r>
              <a:rPr lang="en-US" sz="1600" b="1" dirty="0">
                <a:solidFill>
                  <a:schemeClr val="tx1"/>
                </a:solidFill>
                <a:ea typeface="+mn-lt"/>
                <a:cs typeface="+mn-lt"/>
              </a:rPr>
              <a:t>3. Ease of development</a:t>
            </a:r>
            <a:endParaRPr lang="en-US" sz="1600" dirty="0">
              <a:solidFill>
                <a:schemeClr val="tx1"/>
              </a:solidFill>
              <a:ea typeface="+mn-lt"/>
              <a:cs typeface="+mn-lt"/>
            </a:endParaRPr>
          </a:p>
          <a:p>
            <a:r>
              <a:rPr lang="en-US" sz="1600" dirty="0">
                <a:solidFill>
                  <a:schemeClr val="tx1"/>
                </a:solidFill>
                <a:ea typeface="+mn-lt"/>
                <a:cs typeface="+mn-lt"/>
              </a:rPr>
              <a:t>1. Integration with other AR dev. tools</a:t>
            </a:r>
          </a:p>
          <a:p>
            <a:r>
              <a:rPr lang="en-US" sz="1600" dirty="0">
                <a:solidFill>
                  <a:schemeClr val="tx1"/>
                </a:solidFill>
                <a:ea typeface="+mn-lt"/>
                <a:cs typeface="+mn-lt"/>
              </a:rPr>
              <a:t>2. Simulation testing</a:t>
            </a:r>
          </a:p>
          <a:p>
            <a:r>
              <a:rPr lang="en-US" sz="1600" dirty="0">
                <a:solidFill>
                  <a:schemeClr val="tx1"/>
                </a:solidFill>
                <a:ea typeface="+mn-lt"/>
                <a:cs typeface="+mn-lt"/>
              </a:rPr>
              <a:t>3. No-code/ low-code development</a:t>
            </a:r>
          </a:p>
          <a:p>
            <a:endParaRPr lang="en-US" sz="300" dirty="0">
              <a:solidFill>
                <a:schemeClr val="tx1"/>
              </a:solidFill>
              <a:ea typeface="+mn-lt"/>
              <a:cs typeface="+mn-lt"/>
            </a:endParaRPr>
          </a:p>
          <a:p>
            <a:r>
              <a:rPr lang="en-US" sz="1600" b="1" dirty="0">
                <a:solidFill>
                  <a:schemeClr val="tx1"/>
                </a:solidFill>
                <a:ea typeface="+mn-lt"/>
                <a:cs typeface="+mn-lt"/>
              </a:rPr>
              <a:t>4. Licensing cost</a:t>
            </a:r>
            <a:endParaRPr lang="en-US" sz="1600" dirty="0">
              <a:solidFill>
                <a:schemeClr val="tx1"/>
              </a:solidFill>
              <a:ea typeface="+mn-lt"/>
              <a:cs typeface="+mn-lt"/>
            </a:endParaRPr>
          </a:p>
          <a:p>
            <a:r>
              <a:rPr lang="en-US" sz="1600" dirty="0">
                <a:solidFill>
                  <a:schemeClr val="tx1"/>
                </a:solidFill>
                <a:ea typeface="+mn-lt"/>
                <a:cs typeface="+mn-lt"/>
              </a:rPr>
              <a:t>1. Open-source: yes/ no</a:t>
            </a:r>
          </a:p>
          <a:p>
            <a:endParaRPr lang="en-US" sz="1600" b="1" dirty="0">
              <a:solidFill>
                <a:schemeClr val="tx1"/>
              </a:solidFill>
              <a:cs typeface="Calibri"/>
            </a:endParaRPr>
          </a:p>
          <a:p>
            <a:pPr algn="ctr"/>
            <a:endParaRPr lang="en-US" sz="1600" dirty="0">
              <a:solidFill>
                <a:schemeClr val="tx1"/>
              </a:solidFill>
            </a:endParaRPr>
          </a:p>
        </p:txBody>
      </p:sp>
      <p:sp>
        <p:nvSpPr>
          <p:cNvPr id="15" name="Rectangle 14">
            <a:extLst>
              <a:ext uri="{FF2B5EF4-FFF2-40B4-BE49-F238E27FC236}">
                <a16:creationId xmlns:a16="http://schemas.microsoft.com/office/drawing/2014/main" id="{AC6D5AC0-2E71-C13E-1587-D7D6643759FD}"/>
              </a:ext>
            </a:extLst>
          </p:cNvPr>
          <p:cNvSpPr/>
          <p:nvPr/>
        </p:nvSpPr>
        <p:spPr>
          <a:xfrm>
            <a:off x="559256" y="5809968"/>
            <a:ext cx="4040818" cy="20363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64ED5B7-D08D-B7CD-F12E-CC4327F441B3}"/>
              </a:ext>
            </a:extLst>
          </p:cNvPr>
          <p:cNvPicPr>
            <a:picLocks noChangeAspect="1"/>
          </p:cNvPicPr>
          <p:nvPr/>
        </p:nvPicPr>
        <p:blipFill>
          <a:blip r:embed="rId5"/>
          <a:stretch>
            <a:fillRect/>
          </a:stretch>
        </p:blipFill>
        <p:spPr>
          <a:xfrm>
            <a:off x="6025130" y="1965833"/>
            <a:ext cx="5340264" cy="4088277"/>
          </a:xfrm>
          <a:prstGeom prst="rect">
            <a:avLst/>
          </a:prstGeom>
          <a:ln w="19050">
            <a:solidFill>
              <a:schemeClr val="tx1"/>
            </a:solidFill>
          </a:ln>
        </p:spPr>
      </p:pic>
      <p:sp>
        <p:nvSpPr>
          <p:cNvPr id="17" name="TextBox 16">
            <a:extLst>
              <a:ext uri="{FF2B5EF4-FFF2-40B4-BE49-F238E27FC236}">
                <a16:creationId xmlns:a16="http://schemas.microsoft.com/office/drawing/2014/main" id="{84764E59-49F0-C41C-EC6A-5FB5589E5FD8}"/>
              </a:ext>
            </a:extLst>
          </p:cNvPr>
          <p:cNvSpPr txBox="1"/>
          <p:nvPr/>
        </p:nvSpPr>
        <p:spPr>
          <a:xfrm>
            <a:off x="5396752" y="6496293"/>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6"/>
              </a:rPr>
              <a:t>https://www.youtube.com/watch?v=4Vjajj7ZggA</a:t>
            </a:r>
            <a:r>
              <a:rPr lang="en-US" sz="900" dirty="0">
                <a:effectLst/>
                <a:latin typeface="Arial" panose="020B0604020202020204" pitchFamily="34" charset="0"/>
                <a:ea typeface="Arial" panose="020B0604020202020204" pitchFamily="34" charset="0"/>
              </a:rPr>
              <a:t> </a:t>
            </a:r>
            <a:endParaRPr lang="en-US" sz="900" i="1" dirty="0"/>
          </a:p>
        </p:txBody>
      </p:sp>
      <p:cxnSp>
        <p:nvCxnSpPr>
          <p:cNvPr id="18" name="Straight Arrow Connector 17">
            <a:extLst>
              <a:ext uri="{FF2B5EF4-FFF2-40B4-BE49-F238E27FC236}">
                <a16:creationId xmlns:a16="http://schemas.microsoft.com/office/drawing/2014/main" id="{E37FDF30-D29F-5B9C-7626-F0A3B3EF12FB}"/>
              </a:ext>
            </a:extLst>
          </p:cNvPr>
          <p:cNvCxnSpPr/>
          <p:nvPr/>
        </p:nvCxnSpPr>
        <p:spPr>
          <a:xfrm>
            <a:off x="4612063" y="5906424"/>
            <a:ext cx="1332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15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2989921" cy="523220"/>
            </a:xfrm>
            <a:prstGeom prst="rect">
              <a:avLst/>
            </a:prstGeom>
            <a:noFill/>
          </p:spPr>
          <p:txBody>
            <a:bodyPr wrap="none" rtlCol="0">
              <a:spAutoFit/>
            </a:bodyPr>
            <a:lstStyle/>
            <a:p>
              <a:r>
                <a:rPr lang="en-US" sz="2800" b="1" dirty="0">
                  <a:solidFill>
                    <a:srgbClr val="A100FF"/>
                  </a:solidFill>
                </a:rPr>
                <a:t>ARIM: Final Design</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10">
            <a:extLst>
              <a:ext uri="{FF2B5EF4-FFF2-40B4-BE49-F238E27FC236}">
                <a16:creationId xmlns:a16="http://schemas.microsoft.com/office/drawing/2014/main" id="{317D4E66-EE13-1B5E-2BD9-0B75BECEB636}"/>
              </a:ext>
            </a:extLst>
          </p:cNvPr>
          <p:cNvSpPr/>
          <p:nvPr/>
        </p:nvSpPr>
        <p:spPr>
          <a:xfrm>
            <a:off x="292004" y="1139134"/>
            <a:ext cx="3132000" cy="48169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A1743B-B923-E251-3163-87FAF0231B1C}"/>
              </a:ext>
            </a:extLst>
          </p:cNvPr>
          <p:cNvSpPr/>
          <p:nvPr/>
        </p:nvSpPr>
        <p:spPr>
          <a:xfrm>
            <a:off x="297063" y="1160317"/>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14" name="Arrow: Pentagon 13">
            <a:extLst>
              <a:ext uri="{FF2B5EF4-FFF2-40B4-BE49-F238E27FC236}">
                <a16:creationId xmlns:a16="http://schemas.microsoft.com/office/drawing/2014/main" id="{51223B7D-C3FD-1226-6D56-C984709B0A8A}"/>
              </a:ext>
            </a:extLst>
          </p:cNvPr>
          <p:cNvSpPr/>
          <p:nvPr/>
        </p:nvSpPr>
        <p:spPr>
          <a:xfrm>
            <a:off x="317769" y="1470135"/>
            <a:ext cx="147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Identify opportunity</a:t>
            </a:r>
          </a:p>
        </p:txBody>
      </p:sp>
      <p:sp>
        <p:nvSpPr>
          <p:cNvPr id="15" name="Rectangle 14">
            <a:extLst>
              <a:ext uri="{FF2B5EF4-FFF2-40B4-BE49-F238E27FC236}">
                <a16:creationId xmlns:a16="http://schemas.microsoft.com/office/drawing/2014/main" id="{FD8C39EB-EA0D-CEBA-086F-8EFC9B4B42CA}"/>
              </a:ext>
            </a:extLst>
          </p:cNvPr>
          <p:cNvSpPr/>
          <p:nvPr/>
        </p:nvSpPr>
        <p:spPr>
          <a:xfrm>
            <a:off x="8295531" y="1133574"/>
            <a:ext cx="1224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C5ACCE-B63D-DD4C-5285-BFFEBAB036DB}"/>
              </a:ext>
            </a:extLst>
          </p:cNvPr>
          <p:cNvSpPr/>
          <p:nvPr/>
        </p:nvSpPr>
        <p:spPr>
          <a:xfrm>
            <a:off x="8295776" y="1155225"/>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17" name="Arrow: Pentagon 16">
            <a:extLst>
              <a:ext uri="{FF2B5EF4-FFF2-40B4-BE49-F238E27FC236}">
                <a16:creationId xmlns:a16="http://schemas.microsoft.com/office/drawing/2014/main" id="{CF16ABD5-ABB1-6FEF-BEDD-014F0E105F03}"/>
              </a:ext>
            </a:extLst>
          </p:cNvPr>
          <p:cNvSpPr/>
          <p:nvPr/>
        </p:nvSpPr>
        <p:spPr>
          <a:xfrm>
            <a:off x="8356454" y="147023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Develop</a:t>
            </a:r>
          </a:p>
          <a:p>
            <a:pPr algn="ctr"/>
            <a:r>
              <a:rPr lang="en-US" sz="1200" b="1" dirty="0">
                <a:solidFill>
                  <a:schemeClr val="tx1"/>
                </a:solidFill>
              </a:rPr>
              <a:t>AR app</a:t>
            </a:r>
          </a:p>
        </p:txBody>
      </p:sp>
      <p:grpSp>
        <p:nvGrpSpPr>
          <p:cNvPr id="18" name="Group 17">
            <a:extLst>
              <a:ext uri="{FF2B5EF4-FFF2-40B4-BE49-F238E27FC236}">
                <a16:creationId xmlns:a16="http://schemas.microsoft.com/office/drawing/2014/main" id="{3AF97323-3291-77B3-2A9D-D1320311DCC4}"/>
              </a:ext>
            </a:extLst>
          </p:cNvPr>
          <p:cNvGrpSpPr/>
          <p:nvPr/>
        </p:nvGrpSpPr>
        <p:grpSpPr>
          <a:xfrm>
            <a:off x="8325115" y="1979840"/>
            <a:ext cx="1224000" cy="3852000"/>
            <a:chOff x="8321633" y="1283801"/>
            <a:chExt cx="1224000" cy="4578749"/>
          </a:xfrm>
        </p:grpSpPr>
        <p:sp>
          <p:nvSpPr>
            <p:cNvPr id="19" name="Rectangle 18">
              <a:extLst>
                <a:ext uri="{FF2B5EF4-FFF2-40B4-BE49-F238E27FC236}">
                  <a16:creationId xmlns:a16="http://schemas.microsoft.com/office/drawing/2014/main" id="{C6A5EC20-1535-BAC2-79AE-294A8D72DF35}"/>
                </a:ext>
              </a:extLst>
            </p:cNvPr>
            <p:cNvSpPr/>
            <p:nvPr/>
          </p:nvSpPr>
          <p:spPr>
            <a:xfrm>
              <a:off x="8355281" y="1326550"/>
              <a:ext cx="1152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2EE80A-0FE6-FDA1-24E1-69197DFB3857}"/>
                </a:ext>
              </a:extLst>
            </p:cNvPr>
            <p:cNvSpPr txBox="1"/>
            <p:nvPr/>
          </p:nvSpPr>
          <p:spPr>
            <a:xfrm flipH="1">
              <a:off x="8321633" y="1283801"/>
              <a:ext cx="1224000" cy="1938974"/>
            </a:xfrm>
            <a:prstGeom prst="rect">
              <a:avLst/>
            </a:prstGeom>
            <a:noFill/>
          </p:spPr>
          <p:txBody>
            <a:bodyPr wrap="square" rtlCol="0">
              <a:spAutoFit/>
            </a:bodyPr>
            <a:lstStyle/>
            <a:p>
              <a:r>
                <a:rPr lang="en-US" sz="1000" b="1" dirty="0"/>
                <a:t>Requirements:</a:t>
              </a:r>
              <a:r>
                <a:rPr lang="en-US" sz="1000" dirty="0"/>
                <a:t> </a:t>
              </a:r>
            </a:p>
            <a:p>
              <a:r>
                <a:rPr lang="en-US" sz="1000" b="1" dirty="0"/>
                <a:t>1. Flexible architecture for maintainability, agility, and time-to-market</a:t>
              </a:r>
            </a:p>
            <a:p>
              <a:r>
                <a:rPr lang="en-US" sz="1000" dirty="0"/>
                <a:t>&gt; Microservice architecture</a:t>
              </a:r>
            </a:p>
            <a:p>
              <a:r>
                <a:rPr lang="en-US" sz="1000" dirty="0"/>
                <a:t>&gt; Agile development</a:t>
              </a:r>
            </a:p>
          </p:txBody>
        </p:sp>
      </p:grpSp>
      <p:sp>
        <p:nvSpPr>
          <p:cNvPr id="22" name="Rectangle 21">
            <a:extLst>
              <a:ext uri="{FF2B5EF4-FFF2-40B4-BE49-F238E27FC236}">
                <a16:creationId xmlns:a16="http://schemas.microsoft.com/office/drawing/2014/main" id="{E2D5E8C8-062A-1469-5A76-018A6105B93B}"/>
              </a:ext>
            </a:extLst>
          </p:cNvPr>
          <p:cNvSpPr/>
          <p:nvPr/>
        </p:nvSpPr>
        <p:spPr>
          <a:xfrm>
            <a:off x="9550696" y="1133574"/>
            <a:ext cx="1188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9E75D3-7969-6925-E23C-BF7036A75026}"/>
              </a:ext>
            </a:extLst>
          </p:cNvPr>
          <p:cNvSpPr/>
          <p:nvPr/>
        </p:nvSpPr>
        <p:spPr>
          <a:xfrm>
            <a:off x="9550941" y="1156194"/>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24" name="Arrow: Pentagon 23">
            <a:extLst>
              <a:ext uri="{FF2B5EF4-FFF2-40B4-BE49-F238E27FC236}">
                <a16:creationId xmlns:a16="http://schemas.microsoft.com/office/drawing/2014/main" id="{7C26E451-02CB-4257-53EF-449F3D18EFAE}"/>
              </a:ext>
            </a:extLst>
          </p:cNvPr>
          <p:cNvSpPr/>
          <p:nvPr/>
        </p:nvSpPr>
        <p:spPr>
          <a:xfrm>
            <a:off x="9605172" y="147023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Deploy AR app</a:t>
            </a:r>
          </a:p>
        </p:txBody>
      </p:sp>
      <p:grpSp>
        <p:nvGrpSpPr>
          <p:cNvPr id="25" name="Group 24">
            <a:extLst>
              <a:ext uri="{FF2B5EF4-FFF2-40B4-BE49-F238E27FC236}">
                <a16:creationId xmlns:a16="http://schemas.microsoft.com/office/drawing/2014/main" id="{171B3784-1673-5350-54B1-D9487F45B190}"/>
              </a:ext>
            </a:extLst>
          </p:cNvPr>
          <p:cNvGrpSpPr/>
          <p:nvPr/>
        </p:nvGrpSpPr>
        <p:grpSpPr>
          <a:xfrm>
            <a:off x="9565241" y="1976940"/>
            <a:ext cx="1188000" cy="3852000"/>
            <a:chOff x="9561759" y="1280901"/>
            <a:chExt cx="1188000" cy="4581650"/>
          </a:xfrm>
        </p:grpSpPr>
        <p:sp>
          <p:nvSpPr>
            <p:cNvPr id="26" name="Rectangle 25">
              <a:extLst>
                <a:ext uri="{FF2B5EF4-FFF2-40B4-BE49-F238E27FC236}">
                  <a16:creationId xmlns:a16="http://schemas.microsoft.com/office/drawing/2014/main" id="{2D7CB0A0-31FA-3AE5-F5BD-F85CA0DD4A22}"/>
                </a:ext>
              </a:extLst>
            </p:cNvPr>
            <p:cNvSpPr/>
            <p:nvPr/>
          </p:nvSpPr>
          <p:spPr>
            <a:xfrm>
              <a:off x="9603946" y="1326551"/>
              <a:ext cx="1116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8C8300-6F7A-06C0-076E-7368C549B1FD}"/>
                </a:ext>
              </a:extLst>
            </p:cNvPr>
            <p:cNvSpPr txBox="1"/>
            <p:nvPr/>
          </p:nvSpPr>
          <p:spPr>
            <a:xfrm flipH="1">
              <a:off x="9561759" y="1280901"/>
              <a:ext cx="1188000" cy="3862101"/>
            </a:xfrm>
            <a:prstGeom prst="rect">
              <a:avLst/>
            </a:prstGeom>
            <a:noFill/>
          </p:spPr>
          <p:txBody>
            <a:bodyPr wrap="square" lIns="91440" tIns="45720" rIns="91440" bIns="45720" rtlCol="0" anchor="t">
              <a:spAutoFit/>
            </a:bodyPr>
            <a:lstStyle/>
            <a:p>
              <a:r>
                <a:rPr lang="en-US" sz="1000" b="1" dirty="0">
                  <a:ea typeface="+mn-lt"/>
                  <a:cs typeface="+mn-lt"/>
                </a:rPr>
                <a:t>Requirements:</a:t>
              </a:r>
              <a:endParaRPr lang="en-US" dirty="0">
                <a:ea typeface="+mn-lt"/>
                <a:cs typeface="+mn-lt"/>
              </a:endParaRPr>
            </a:p>
            <a:p>
              <a:r>
                <a:rPr lang="en-US" sz="1000" b="1" dirty="0">
                  <a:ea typeface="+mn-lt"/>
                  <a:cs typeface="+mn-lt"/>
                </a:rPr>
                <a:t>1. CI/CD</a:t>
              </a:r>
            </a:p>
            <a:p>
              <a:endParaRPr lang="en-US" sz="500" dirty="0">
                <a:ea typeface="+mn-lt"/>
                <a:cs typeface="+mn-lt"/>
              </a:endParaRPr>
            </a:p>
            <a:p>
              <a:r>
                <a:rPr lang="en-US" sz="1000" b="1" dirty="0">
                  <a:ea typeface="+mn-lt"/>
                  <a:cs typeface="+mn-lt"/>
                </a:rPr>
                <a:t>2. Design for cost optimization</a:t>
              </a:r>
              <a:endParaRPr lang="en-US" dirty="0">
                <a:ea typeface="+mn-lt"/>
                <a:cs typeface="+mn-lt"/>
              </a:endParaRPr>
            </a:p>
            <a:p>
              <a:r>
                <a:rPr lang="en-US" sz="1000" dirty="0">
                  <a:ea typeface="+mn-lt"/>
                  <a:cs typeface="+mn-lt"/>
                </a:rPr>
                <a:t>E.g., Serverless architecture, auto-scaling</a:t>
              </a:r>
            </a:p>
            <a:p>
              <a:endParaRPr lang="en-US" sz="500" dirty="0"/>
            </a:p>
            <a:p>
              <a:r>
                <a:rPr lang="en-US" sz="1000" b="1" dirty="0">
                  <a:ea typeface="+mn-lt"/>
                  <a:cs typeface="+mn-lt"/>
                </a:rPr>
                <a:t>3. Design for performance</a:t>
              </a:r>
              <a:endParaRPr lang="en-US" dirty="0">
                <a:ea typeface="+mn-lt"/>
                <a:cs typeface="+mn-lt"/>
              </a:endParaRPr>
            </a:p>
            <a:p>
              <a:r>
                <a:rPr lang="en-US" sz="1000" dirty="0">
                  <a:ea typeface="+mn-lt"/>
                  <a:cs typeface="+mn-lt"/>
                </a:rPr>
                <a:t>E.g., Multi-zone availability, auto-scaling</a:t>
              </a:r>
              <a:endParaRPr lang="en-US" dirty="0"/>
            </a:p>
            <a:p>
              <a:endParaRPr lang="en-US" sz="500" b="1" dirty="0">
                <a:ea typeface="+mn-lt"/>
                <a:cs typeface="+mn-lt"/>
              </a:endParaRPr>
            </a:p>
            <a:p>
              <a:r>
                <a:rPr lang="en-US" sz="1000" b="1" dirty="0">
                  <a:ea typeface="+mn-lt"/>
                  <a:cs typeface="+mn-lt"/>
                </a:rPr>
                <a:t>4. Design for security</a:t>
              </a:r>
              <a:endParaRPr lang="en-US" dirty="0">
                <a:ea typeface="+mn-lt"/>
                <a:cs typeface="+mn-lt"/>
              </a:endParaRPr>
            </a:p>
            <a:p>
              <a:r>
                <a:rPr lang="en-US" sz="1000" dirty="0">
                  <a:ea typeface="+mn-lt"/>
                  <a:cs typeface="+mn-lt"/>
                </a:rPr>
                <a:t>E.g., Least-privilege, zero-trust zone, infra-as-code</a:t>
              </a:r>
              <a:endParaRPr lang="en-US" dirty="0"/>
            </a:p>
            <a:p>
              <a:endParaRPr lang="en-US" sz="1000" b="1" dirty="0">
                <a:solidFill>
                  <a:srgbClr val="000000"/>
                </a:solidFill>
                <a:cs typeface="Calibri"/>
              </a:endParaRPr>
            </a:p>
          </p:txBody>
        </p:sp>
      </p:grpSp>
      <p:sp>
        <p:nvSpPr>
          <p:cNvPr id="28" name="Rectangle 27">
            <a:extLst>
              <a:ext uri="{FF2B5EF4-FFF2-40B4-BE49-F238E27FC236}">
                <a16:creationId xmlns:a16="http://schemas.microsoft.com/office/drawing/2014/main" id="{878BFB57-B0E4-4D5A-6C1C-4E2D19DB89F2}"/>
              </a:ext>
            </a:extLst>
          </p:cNvPr>
          <p:cNvSpPr/>
          <p:nvPr/>
        </p:nvSpPr>
        <p:spPr>
          <a:xfrm>
            <a:off x="3457025" y="1026159"/>
            <a:ext cx="8532187" cy="4942163"/>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69EA4E80-ECD0-204C-5635-1F9E4FA4D8BC}"/>
              </a:ext>
            </a:extLst>
          </p:cNvPr>
          <p:cNvGrpSpPr/>
          <p:nvPr/>
        </p:nvGrpSpPr>
        <p:grpSpPr>
          <a:xfrm>
            <a:off x="11043585" y="648813"/>
            <a:ext cx="720852" cy="444288"/>
            <a:chOff x="11351218" y="697426"/>
            <a:chExt cx="720852" cy="444288"/>
          </a:xfrm>
        </p:grpSpPr>
        <p:grpSp>
          <p:nvGrpSpPr>
            <p:cNvPr id="30" name="Group 29">
              <a:extLst>
                <a:ext uri="{FF2B5EF4-FFF2-40B4-BE49-F238E27FC236}">
                  <a16:creationId xmlns:a16="http://schemas.microsoft.com/office/drawing/2014/main" id="{15B3DBA1-90DA-E353-51BE-A5537526E785}"/>
                </a:ext>
              </a:extLst>
            </p:cNvPr>
            <p:cNvGrpSpPr/>
            <p:nvPr/>
          </p:nvGrpSpPr>
          <p:grpSpPr>
            <a:xfrm>
              <a:off x="11351218" y="697426"/>
              <a:ext cx="720852" cy="444288"/>
              <a:chOff x="10388694" y="528981"/>
              <a:chExt cx="720852" cy="444288"/>
            </a:xfrm>
          </p:grpSpPr>
          <p:sp>
            <p:nvSpPr>
              <p:cNvPr id="32" name="Arrow: Curved Right 31">
                <a:extLst>
                  <a:ext uri="{FF2B5EF4-FFF2-40B4-BE49-F238E27FC236}">
                    <a16:creationId xmlns:a16="http://schemas.microsoft.com/office/drawing/2014/main" id="{2E396B35-536A-F96A-0D89-0A6E4D111BB5}"/>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urved Right 32">
                <a:extLst>
                  <a:ext uri="{FF2B5EF4-FFF2-40B4-BE49-F238E27FC236}">
                    <a16:creationId xmlns:a16="http://schemas.microsoft.com/office/drawing/2014/main" id="{46CF9FD9-C7DC-62C3-1962-9569E5CB32E5}"/>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TextBox 30">
              <a:extLst>
                <a:ext uri="{FF2B5EF4-FFF2-40B4-BE49-F238E27FC236}">
                  <a16:creationId xmlns:a16="http://schemas.microsoft.com/office/drawing/2014/main" id="{07AE024B-776C-2B59-B5D8-2CDE789F9FF3}"/>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grpSp>
        <p:nvGrpSpPr>
          <p:cNvPr id="34" name="Group 33">
            <a:extLst>
              <a:ext uri="{FF2B5EF4-FFF2-40B4-BE49-F238E27FC236}">
                <a16:creationId xmlns:a16="http://schemas.microsoft.com/office/drawing/2014/main" id="{53FE3993-DB49-4D5F-5EE2-5CE875C3F198}"/>
              </a:ext>
            </a:extLst>
          </p:cNvPr>
          <p:cNvGrpSpPr/>
          <p:nvPr/>
        </p:nvGrpSpPr>
        <p:grpSpPr>
          <a:xfrm>
            <a:off x="283734" y="1993403"/>
            <a:ext cx="1313142" cy="3845187"/>
            <a:chOff x="280344" y="1297363"/>
            <a:chExt cx="1327345" cy="3845187"/>
          </a:xfrm>
        </p:grpSpPr>
        <p:sp>
          <p:nvSpPr>
            <p:cNvPr id="35" name="Rectangle 34">
              <a:extLst>
                <a:ext uri="{FF2B5EF4-FFF2-40B4-BE49-F238E27FC236}">
                  <a16:creationId xmlns:a16="http://schemas.microsoft.com/office/drawing/2014/main" id="{B35B84A8-00C0-6159-B2D5-5C1FD41844CB}"/>
                </a:ext>
              </a:extLst>
            </p:cNvPr>
            <p:cNvSpPr/>
            <p:nvPr/>
          </p:nvSpPr>
          <p:spPr>
            <a:xfrm>
              <a:off x="317767" y="1326550"/>
              <a:ext cx="1273628" cy="381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8110F88-9CEA-A2F4-13F8-559281A3CC55}"/>
                </a:ext>
              </a:extLst>
            </p:cNvPr>
            <p:cNvSpPr txBox="1"/>
            <p:nvPr/>
          </p:nvSpPr>
          <p:spPr>
            <a:xfrm flipH="1">
              <a:off x="280344" y="1297363"/>
              <a:ext cx="1327345" cy="3631763"/>
            </a:xfrm>
            <a:prstGeom prst="rect">
              <a:avLst/>
            </a:prstGeom>
            <a:noFill/>
          </p:spPr>
          <p:txBody>
            <a:bodyPr wrap="square" lIns="91440" tIns="45720" rIns="91440" bIns="45720" rtlCol="0" anchor="t">
              <a:spAutoFit/>
            </a:bodyPr>
            <a:lstStyle/>
            <a:p>
              <a:r>
                <a:rPr lang="en-US" sz="1000" b="1" dirty="0"/>
                <a:t>Sub-activities:</a:t>
              </a:r>
            </a:p>
            <a:p>
              <a:r>
                <a:rPr lang="en-US" sz="1000" b="1" dirty="0"/>
                <a:t>1. Define user personas + map user journey to identify desired outcomes and value drivers</a:t>
              </a:r>
              <a:endParaRPr lang="en-US" sz="1000" b="1" dirty="0">
                <a:cs typeface="Calibri"/>
              </a:endParaRPr>
            </a:p>
            <a:p>
              <a:endParaRPr lang="en-US" sz="500" b="1" dirty="0"/>
            </a:p>
            <a:p>
              <a:r>
                <a:rPr lang="en-US" sz="1000" b="1" dirty="0"/>
                <a:t>2. Define KPIs</a:t>
              </a:r>
              <a:endParaRPr lang="en-US" sz="1000" b="1" dirty="0">
                <a:cs typeface="Calibri"/>
              </a:endParaRPr>
            </a:p>
            <a:p>
              <a:r>
                <a:rPr lang="en-US" sz="1000" dirty="0"/>
                <a:t>&gt; How to measure the value drivers?</a:t>
              </a:r>
              <a:endParaRPr lang="en-US" sz="1000" dirty="0">
                <a:cs typeface="Calibri"/>
              </a:endParaRPr>
            </a:p>
            <a:p>
              <a:endParaRPr lang="en-US" sz="5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Collect process requirements</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&gt; Ergonomics, data and privacy, health and safety regulations, etc.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endParaRPr lang="en-US" sz="500" b="1" dirty="0"/>
            </a:p>
            <a:p>
              <a:r>
                <a:rPr lang="en-US" sz="1000" b="1" dirty="0"/>
                <a:t>4. Conduct a risk assessment </a:t>
              </a:r>
            </a:p>
            <a:p>
              <a:r>
                <a:rPr lang="en-US" sz="1000" dirty="0"/>
                <a:t>&gt; (Non)-psychological risk factors e.g., user’s fear of job loss, inadequate training</a:t>
              </a:r>
              <a:endParaRPr lang="en-US" sz="1000" dirty="0">
                <a:cs typeface="Calibri"/>
              </a:endParaRPr>
            </a:p>
            <a:p>
              <a:endParaRPr lang="en-US" sz="500" b="1" u="sng" dirty="0"/>
            </a:p>
          </p:txBody>
        </p:sp>
      </p:grpSp>
      <p:grpSp>
        <p:nvGrpSpPr>
          <p:cNvPr id="37" name="Group 36">
            <a:extLst>
              <a:ext uri="{FF2B5EF4-FFF2-40B4-BE49-F238E27FC236}">
                <a16:creationId xmlns:a16="http://schemas.microsoft.com/office/drawing/2014/main" id="{022C883E-AF2F-8CB5-D7B7-E87B24E7AD33}"/>
              </a:ext>
            </a:extLst>
          </p:cNvPr>
          <p:cNvGrpSpPr/>
          <p:nvPr/>
        </p:nvGrpSpPr>
        <p:grpSpPr>
          <a:xfrm>
            <a:off x="1625868" y="1470230"/>
            <a:ext cx="1764000" cy="473153"/>
            <a:chOff x="1696204" y="796940"/>
            <a:chExt cx="1656000" cy="473153"/>
          </a:xfrm>
        </p:grpSpPr>
        <p:sp>
          <p:nvSpPr>
            <p:cNvPr id="38" name="Arrow: Chevron 37">
              <a:extLst>
                <a:ext uri="{FF2B5EF4-FFF2-40B4-BE49-F238E27FC236}">
                  <a16:creationId xmlns:a16="http://schemas.microsoft.com/office/drawing/2014/main" id="{56DC4F14-D06A-2FEA-FEC9-25E2736FBBF2}"/>
                </a:ext>
              </a:extLst>
            </p:cNvPr>
            <p:cNvSpPr/>
            <p:nvPr/>
          </p:nvSpPr>
          <p:spPr>
            <a:xfrm>
              <a:off x="1696204" y="796940"/>
              <a:ext cx="165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39" name="TextBox 38">
              <a:extLst>
                <a:ext uri="{FF2B5EF4-FFF2-40B4-BE49-F238E27FC236}">
                  <a16:creationId xmlns:a16="http://schemas.microsoft.com/office/drawing/2014/main" id="{6717BF56-D703-749A-E981-FFB2638C416A}"/>
                </a:ext>
              </a:extLst>
            </p:cNvPr>
            <p:cNvSpPr txBox="1"/>
            <p:nvPr/>
          </p:nvSpPr>
          <p:spPr>
            <a:xfrm>
              <a:off x="1906752" y="808428"/>
              <a:ext cx="1322731" cy="461665"/>
            </a:xfrm>
            <a:prstGeom prst="rect">
              <a:avLst/>
            </a:prstGeom>
            <a:noFill/>
          </p:spPr>
          <p:txBody>
            <a:bodyPr wrap="square" rtlCol="0">
              <a:spAutoFit/>
            </a:bodyPr>
            <a:lstStyle/>
            <a:p>
              <a:r>
                <a:rPr lang="en-US" sz="1200" b="1" dirty="0">
                  <a:solidFill>
                    <a:schemeClr val="tx1"/>
                  </a:solidFill>
                </a:rPr>
                <a:t>Assess process suitability for AR</a:t>
              </a:r>
            </a:p>
          </p:txBody>
        </p:sp>
      </p:grpSp>
      <p:sp>
        <p:nvSpPr>
          <p:cNvPr id="40" name="Rectangle 39">
            <a:extLst>
              <a:ext uri="{FF2B5EF4-FFF2-40B4-BE49-F238E27FC236}">
                <a16:creationId xmlns:a16="http://schemas.microsoft.com/office/drawing/2014/main" id="{D9FE0ED0-8283-28A5-5AFD-8C4FA30D0B0D}"/>
              </a:ext>
            </a:extLst>
          </p:cNvPr>
          <p:cNvSpPr/>
          <p:nvPr/>
        </p:nvSpPr>
        <p:spPr>
          <a:xfrm rot="16200000">
            <a:off x="-1739787" y="3848762"/>
            <a:ext cx="3780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sp>
        <p:nvSpPr>
          <p:cNvPr id="41" name="Rectangle 40">
            <a:extLst>
              <a:ext uri="{FF2B5EF4-FFF2-40B4-BE49-F238E27FC236}">
                <a16:creationId xmlns:a16="http://schemas.microsoft.com/office/drawing/2014/main" id="{ECFC1379-DDDC-049F-86D8-05A58F73121E}"/>
              </a:ext>
            </a:extLst>
          </p:cNvPr>
          <p:cNvSpPr/>
          <p:nvPr/>
        </p:nvSpPr>
        <p:spPr>
          <a:xfrm>
            <a:off x="307111" y="6013302"/>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8D9A152-084D-D843-8B9D-5AB5D42DD893}"/>
              </a:ext>
            </a:extLst>
          </p:cNvPr>
          <p:cNvSpPr txBox="1"/>
          <p:nvPr/>
        </p:nvSpPr>
        <p:spPr>
          <a:xfrm>
            <a:off x="272871" y="6006520"/>
            <a:ext cx="3060000" cy="720000"/>
          </a:xfrm>
          <a:prstGeom prst="rect">
            <a:avLst/>
          </a:prstGeom>
          <a:noFill/>
        </p:spPr>
        <p:txBody>
          <a:bodyPr wrap="square" numCol="2" rtlCol="0">
            <a:spAutoFit/>
          </a:bodyPr>
          <a:lstStyle/>
          <a:p>
            <a:r>
              <a:rPr lang="en-US" sz="1000" dirty="0"/>
              <a:t>1. Stakeholder needs + expectations</a:t>
            </a:r>
          </a:p>
          <a:p>
            <a:r>
              <a:rPr lang="en-US" sz="1000" dirty="0"/>
              <a:t>2. User personas + user journeys</a:t>
            </a:r>
          </a:p>
          <a:p>
            <a:r>
              <a:rPr lang="en-US" sz="1000" dirty="0"/>
              <a:t>3. Prioritized use cases + value drivers + KPIs</a:t>
            </a:r>
          </a:p>
          <a:p>
            <a:r>
              <a:rPr lang="en-US" sz="1000" dirty="0"/>
              <a:t>4. Use case requirements</a:t>
            </a:r>
          </a:p>
          <a:p>
            <a:r>
              <a:rPr lang="en-US" sz="1000" dirty="0"/>
              <a:t>5. Risk assessment</a:t>
            </a:r>
          </a:p>
        </p:txBody>
      </p:sp>
      <p:sp>
        <p:nvSpPr>
          <p:cNvPr id="43" name="Rectangle 42">
            <a:extLst>
              <a:ext uri="{FF2B5EF4-FFF2-40B4-BE49-F238E27FC236}">
                <a16:creationId xmlns:a16="http://schemas.microsoft.com/office/drawing/2014/main" id="{7BC1A05E-98BB-6324-5D62-7A77A12F4BD4}"/>
              </a:ext>
            </a:extLst>
          </p:cNvPr>
          <p:cNvSpPr/>
          <p:nvPr/>
        </p:nvSpPr>
        <p:spPr>
          <a:xfrm>
            <a:off x="3464999" y="6013302"/>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7EB95C0-E206-9BDB-72AD-5B8A0887C368}"/>
              </a:ext>
            </a:extLst>
          </p:cNvPr>
          <p:cNvSpPr txBox="1"/>
          <p:nvPr/>
        </p:nvSpPr>
        <p:spPr>
          <a:xfrm>
            <a:off x="3447417" y="6006520"/>
            <a:ext cx="4680000" cy="707886"/>
          </a:xfrm>
          <a:prstGeom prst="rect">
            <a:avLst/>
          </a:prstGeom>
          <a:noFill/>
        </p:spPr>
        <p:txBody>
          <a:bodyPr wrap="square" numCol="2" rtlCol="0">
            <a:spAutoFit/>
          </a:bodyPr>
          <a:lstStyle/>
          <a:p>
            <a:r>
              <a:rPr lang="en-US" sz="1000" dirty="0"/>
              <a:t>1. AR platform(s) selection</a:t>
            </a:r>
          </a:p>
          <a:p>
            <a:r>
              <a:rPr lang="en-US" sz="1000" dirty="0"/>
              <a:t>2. AR development tools selection</a:t>
            </a:r>
          </a:p>
          <a:p>
            <a:r>
              <a:rPr lang="en-US" sz="1000" dirty="0"/>
              <a:t>3. Detailed functional/ non-functional requirements</a:t>
            </a:r>
          </a:p>
          <a:p>
            <a:r>
              <a:rPr lang="en-US" sz="1000" dirty="0"/>
              <a:t>4. High-level roadmap of prioritized AR use cases</a:t>
            </a:r>
          </a:p>
          <a:p>
            <a:endParaRPr lang="en-US" sz="1000" dirty="0"/>
          </a:p>
        </p:txBody>
      </p:sp>
      <p:sp>
        <p:nvSpPr>
          <p:cNvPr id="47" name="Rectangle 46">
            <a:extLst>
              <a:ext uri="{FF2B5EF4-FFF2-40B4-BE49-F238E27FC236}">
                <a16:creationId xmlns:a16="http://schemas.microsoft.com/office/drawing/2014/main" id="{99EEC1F2-A75F-CEEA-29C1-31C21410B37A}"/>
              </a:ext>
            </a:extLst>
          </p:cNvPr>
          <p:cNvSpPr/>
          <p:nvPr/>
        </p:nvSpPr>
        <p:spPr>
          <a:xfrm>
            <a:off x="8295531" y="6013302"/>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BA9997F-1288-BE77-439F-BDB8FE11280D}"/>
              </a:ext>
            </a:extLst>
          </p:cNvPr>
          <p:cNvSpPr txBox="1"/>
          <p:nvPr/>
        </p:nvSpPr>
        <p:spPr>
          <a:xfrm>
            <a:off x="8305272" y="5990143"/>
            <a:ext cx="1224000" cy="553998"/>
          </a:xfrm>
          <a:prstGeom prst="rect">
            <a:avLst/>
          </a:prstGeom>
          <a:noFill/>
        </p:spPr>
        <p:txBody>
          <a:bodyPr wrap="square" rtlCol="0">
            <a:spAutoFit/>
          </a:bodyPr>
          <a:lstStyle/>
          <a:p>
            <a:r>
              <a:rPr lang="en-US" sz="1000" dirty="0"/>
              <a:t>1. Product backlog</a:t>
            </a:r>
          </a:p>
          <a:p>
            <a:r>
              <a:rPr lang="en-US" sz="1000" dirty="0"/>
              <a:t>2. Test cases</a:t>
            </a:r>
          </a:p>
          <a:p>
            <a:r>
              <a:rPr lang="en-US" sz="1000" dirty="0"/>
              <a:t>3. Working MVP</a:t>
            </a:r>
          </a:p>
        </p:txBody>
      </p:sp>
      <p:sp>
        <p:nvSpPr>
          <p:cNvPr id="49" name="Rectangle 48">
            <a:extLst>
              <a:ext uri="{FF2B5EF4-FFF2-40B4-BE49-F238E27FC236}">
                <a16:creationId xmlns:a16="http://schemas.microsoft.com/office/drawing/2014/main" id="{CBDC3BB1-AFF1-5248-EA31-AA21237B823C}"/>
              </a:ext>
            </a:extLst>
          </p:cNvPr>
          <p:cNvSpPr/>
          <p:nvPr/>
        </p:nvSpPr>
        <p:spPr>
          <a:xfrm>
            <a:off x="9550696" y="6013302"/>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093C711-103D-6D56-314A-BD37A0143470}"/>
              </a:ext>
            </a:extLst>
          </p:cNvPr>
          <p:cNvSpPr txBox="1"/>
          <p:nvPr/>
        </p:nvSpPr>
        <p:spPr>
          <a:xfrm>
            <a:off x="9537482" y="5987869"/>
            <a:ext cx="1213137" cy="707886"/>
          </a:xfrm>
          <a:prstGeom prst="rect">
            <a:avLst/>
          </a:prstGeom>
          <a:noFill/>
        </p:spPr>
        <p:txBody>
          <a:bodyPr wrap="square" rtlCol="0">
            <a:spAutoFit/>
          </a:bodyPr>
          <a:lstStyle/>
          <a:p>
            <a:r>
              <a:rPr lang="en-US" sz="1000" dirty="0"/>
              <a:t>1. CI/CD pipelines</a:t>
            </a:r>
          </a:p>
          <a:p>
            <a:r>
              <a:rPr lang="en-US" sz="1000" dirty="0"/>
              <a:t>2. Cloud infrastructure configurations</a:t>
            </a:r>
          </a:p>
        </p:txBody>
      </p:sp>
      <p:sp>
        <p:nvSpPr>
          <p:cNvPr id="51" name="Rectangle 50">
            <a:extLst>
              <a:ext uri="{FF2B5EF4-FFF2-40B4-BE49-F238E27FC236}">
                <a16:creationId xmlns:a16="http://schemas.microsoft.com/office/drawing/2014/main" id="{28B3D495-EC4B-7F73-7DDD-99AD21581568}"/>
              </a:ext>
            </a:extLst>
          </p:cNvPr>
          <p:cNvSpPr/>
          <p:nvPr/>
        </p:nvSpPr>
        <p:spPr>
          <a:xfrm>
            <a:off x="10769573" y="6013302"/>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479128F-90AC-AFE3-584E-B74ECB71F0E4}"/>
              </a:ext>
            </a:extLst>
          </p:cNvPr>
          <p:cNvSpPr txBox="1"/>
          <p:nvPr/>
        </p:nvSpPr>
        <p:spPr>
          <a:xfrm>
            <a:off x="10728554" y="6018647"/>
            <a:ext cx="1297787" cy="707886"/>
          </a:xfrm>
          <a:prstGeom prst="rect">
            <a:avLst/>
          </a:prstGeom>
          <a:noFill/>
        </p:spPr>
        <p:txBody>
          <a:bodyPr wrap="square" rtlCol="0">
            <a:spAutoFit/>
          </a:bodyPr>
          <a:lstStyle/>
          <a:p>
            <a:r>
              <a:rPr lang="en-US" sz="1000" dirty="0"/>
              <a:t>1. Sprint review</a:t>
            </a:r>
          </a:p>
          <a:p>
            <a:r>
              <a:rPr lang="en-US" sz="1000" dirty="0"/>
              <a:t>2. Training materials</a:t>
            </a:r>
          </a:p>
          <a:p>
            <a:r>
              <a:rPr lang="en-US" sz="1000" dirty="0"/>
              <a:t>3. Validated value drivers/ KPIs</a:t>
            </a:r>
          </a:p>
        </p:txBody>
      </p:sp>
      <p:sp>
        <p:nvSpPr>
          <p:cNvPr id="53" name="Rectangle 52">
            <a:extLst>
              <a:ext uri="{FF2B5EF4-FFF2-40B4-BE49-F238E27FC236}">
                <a16:creationId xmlns:a16="http://schemas.microsoft.com/office/drawing/2014/main" id="{5DAEFECB-7A0C-6E2E-EAE1-92B1FA999B09}"/>
              </a:ext>
            </a:extLst>
          </p:cNvPr>
          <p:cNvSpPr/>
          <p:nvPr/>
        </p:nvSpPr>
        <p:spPr>
          <a:xfrm rot="16200000">
            <a:off x="-216613" y="6282031"/>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54" name="TextBox 53">
            <a:extLst>
              <a:ext uri="{FF2B5EF4-FFF2-40B4-BE49-F238E27FC236}">
                <a16:creationId xmlns:a16="http://schemas.microsoft.com/office/drawing/2014/main" id="{C02ED54F-DC4D-69F0-6CA1-10A49C4EEE68}"/>
              </a:ext>
            </a:extLst>
          </p:cNvPr>
          <p:cNvSpPr txBox="1"/>
          <p:nvPr/>
        </p:nvSpPr>
        <p:spPr>
          <a:xfrm rot="16200000">
            <a:off x="-130269" y="6279723"/>
            <a:ext cx="572593" cy="200055"/>
          </a:xfrm>
          <a:prstGeom prst="rect">
            <a:avLst/>
          </a:prstGeom>
          <a:noFill/>
        </p:spPr>
        <p:txBody>
          <a:bodyPr wrap="none" rtlCol="0">
            <a:spAutoFit/>
          </a:bodyPr>
          <a:lstStyle/>
          <a:p>
            <a:r>
              <a:rPr lang="en-US" sz="700" dirty="0"/>
              <a:t>OUTCOME</a:t>
            </a:r>
          </a:p>
        </p:txBody>
      </p:sp>
      <p:sp>
        <p:nvSpPr>
          <p:cNvPr id="55" name="Rectangle 54">
            <a:extLst>
              <a:ext uri="{FF2B5EF4-FFF2-40B4-BE49-F238E27FC236}">
                <a16:creationId xmlns:a16="http://schemas.microsoft.com/office/drawing/2014/main" id="{529105BC-20FA-67E4-2B2D-99C9BBB0AEDF}"/>
              </a:ext>
            </a:extLst>
          </p:cNvPr>
          <p:cNvSpPr/>
          <p:nvPr/>
        </p:nvSpPr>
        <p:spPr>
          <a:xfrm>
            <a:off x="3464999" y="1137474"/>
            <a:ext cx="4788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1CD9DE-3460-6BA0-0C15-3BEC016CDE05}"/>
              </a:ext>
            </a:extLst>
          </p:cNvPr>
          <p:cNvSpPr/>
          <p:nvPr/>
        </p:nvSpPr>
        <p:spPr>
          <a:xfrm>
            <a:off x="3480098" y="1155225"/>
            <a:ext cx="4788000"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57" name="Arrow: Pentagon 56">
            <a:extLst>
              <a:ext uri="{FF2B5EF4-FFF2-40B4-BE49-F238E27FC236}">
                <a16:creationId xmlns:a16="http://schemas.microsoft.com/office/drawing/2014/main" id="{540DA5DA-0F31-8AEC-FED9-1304454B189F}"/>
              </a:ext>
            </a:extLst>
          </p:cNvPr>
          <p:cNvSpPr/>
          <p:nvPr/>
        </p:nvSpPr>
        <p:spPr>
          <a:xfrm>
            <a:off x="3496661" y="1470135"/>
            <a:ext cx="223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platform suitability:</a:t>
            </a:r>
          </a:p>
          <a:p>
            <a:pPr algn="ctr"/>
            <a:r>
              <a:rPr lang="en-US" sz="900" dirty="0">
                <a:solidFill>
                  <a:schemeClr val="tx1"/>
                </a:solidFill>
              </a:rPr>
              <a:t>WebAR vs. Native AR vs. AR-on-headset</a:t>
            </a:r>
            <a:endParaRPr lang="en-US" sz="700" dirty="0">
              <a:solidFill>
                <a:schemeClr val="tx1"/>
              </a:solidFill>
            </a:endParaRPr>
          </a:p>
        </p:txBody>
      </p:sp>
      <p:sp>
        <p:nvSpPr>
          <p:cNvPr id="58" name="Arrow: Chevron 57">
            <a:extLst>
              <a:ext uri="{FF2B5EF4-FFF2-40B4-BE49-F238E27FC236}">
                <a16:creationId xmlns:a16="http://schemas.microsoft.com/office/drawing/2014/main" id="{2905F244-3F54-6D89-659C-C656AF8F57FE}"/>
              </a:ext>
            </a:extLst>
          </p:cNvPr>
          <p:cNvSpPr/>
          <p:nvPr/>
        </p:nvSpPr>
        <p:spPr>
          <a:xfrm>
            <a:off x="5544692" y="1470135"/>
            <a:ext cx="1584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p:txBody>
      </p:sp>
      <p:grpSp>
        <p:nvGrpSpPr>
          <p:cNvPr id="59" name="Group 58">
            <a:extLst>
              <a:ext uri="{FF2B5EF4-FFF2-40B4-BE49-F238E27FC236}">
                <a16:creationId xmlns:a16="http://schemas.microsoft.com/office/drawing/2014/main" id="{358C1A3D-895C-9347-47F2-AE6936BEAAAC}"/>
              </a:ext>
            </a:extLst>
          </p:cNvPr>
          <p:cNvGrpSpPr/>
          <p:nvPr/>
        </p:nvGrpSpPr>
        <p:grpSpPr>
          <a:xfrm>
            <a:off x="3460672" y="1980327"/>
            <a:ext cx="2052000" cy="3856549"/>
            <a:chOff x="3461418" y="1279739"/>
            <a:chExt cx="2052000" cy="3903416"/>
          </a:xfrm>
        </p:grpSpPr>
        <p:sp>
          <p:nvSpPr>
            <p:cNvPr id="60" name="Rectangle 59">
              <a:extLst>
                <a:ext uri="{FF2B5EF4-FFF2-40B4-BE49-F238E27FC236}">
                  <a16:creationId xmlns:a16="http://schemas.microsoft.com/office/drawing/2014/main" id="{E6BFBDDF-F57E-1DD1-F914-BAFE31171E14}"/>
                </a:ext>
              </a:extLst>
            </p:cNvPr>
            <p:cNvSpPr/>
            <p:nvPr/>
          </p:nvSpPr>
          <p:spPr>
            <a:xfrm>
              <a:off x="3506673" y="1331155"/>
              <a:ext cx="1944000" cy="385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0142CFF-9940-7F73-05C9-54DCA1BDEEDD}"/>
                </a:ext>
              </a:extLst>
            </p:cNvPr>
            <p:cNvSpPr txBox="1"/>
            <p:nvPr/>
          </p:nvSpPr>
          <p:spPr>
            <a:xfrm flipH="1">
              <a:off x="3461418" y="1279739"/>
              <a:ext cx="2052000" cy="3785652"/>
            </a:xfrm>
            <a:prstGeom prst="rect">
              <a:avLst/>
            </a:prstGeom>
            <a:noFill/>
          </p:spPr>
          <p:txBody>
            <a:bodyPr wrap="square" lIns="91440" tIns="45720" rIns="91440" bIns="45720" rtlCol="0" anchor="t">
              <a:spAutoFit/>
            </a:bodyPr>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Compliance with health/ safety standards</a:t>
              </a:r>
            </a:p>
            <a:p>
              <a:r>
                <a:rPr lang="en-US" sz="1000" dirty="0">
                  <a:solidFill>
                    <a:schemeClr val="tx1"/>
                  </a:solidFill>
                  <a:ea typeface="+mn-lt"/>
                  <a:cs typeface="+mn-lt"/>
                </a:rPr>
                <a:t>9. Hand usage: hands-free yes/ no</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a:t>
              </a:r>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Cost: hardware + subscription</a:t>
              </a:r>
            </a:p>
          </p:txBody>
        </p:sp>
      </p:grpSp>
      <p:grpSp>
        <p:nvGrpSpPr>
          <p:cNvPr id="62" name="Group 61">
            <a:extLst>
              <a:ext uri="{FF2B5EF4-FFF2-40B4-BE49-F238E27FC236}">
                <a16:creationId xmlns:a16="http://schemas.microsoft.com/office/drawing/2014/main" id="{AA744CC3-F720-5A8B-3C06-552F30BF5984}"/>
              </a:ext>
            </a:extLst>
          </p:cNvPr>
          <p:cNvGrpSpPr/>
          <p:nvPr/>
        </p:nvGrpSpPr>
        <p:grpSpPr>
          <a:xfrm>
            <a:off x="5463506" y="1985539"/>
            <a:ext cx="1665185" cy="3862596"/>
            <a:chOff x="5459278" y="1289501"/>
            <a:chExt cx="1665185" cy="3862596"/>
          </a:xfrm>
        </p:grpSpPr>
        <p:sp>
          <p:nvSpPr>
            <p:cNvPr id="63" name="Rectangle 62">
              <a:extLst>
                <a:ext uri="{FF2B5EF4-FFF2-40B4-BE49-F238E27FC236}">
                  <a16:creationId xmlns:a16="http://schemas.microsoft.com/office/drawing/2014/main" id="{CCA11911-4808-0293-3DF7-5EF0B2732831}"/>
                </a:ext>
              </a:extLst>
            </p:cNvPr>
            <p:cNvSpPr/>
            <p:nvPr/>
          </p:nvSpPr>
          <p:spPr>
            <a:xfrm>
              <a:off x="5498040" y="1326551"/>
              <a:ext cx="1512001" cy="381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60094B5-CACC-EB83-16B9-A98A0A50E7C9}"/>
                </a:ext>
              </a:extLst>
            </p:cNvPr>
            <p:cNvSpPr txBox="1"/>
            <p:nvPr/>
          </p:nvSpPr>
          <p:spPr>
            <a:xfrm flipH="1">
              <a:off x="5459278" y="1289501"/>
              <a:ext cx="1665185" cy="3862596"/>
            </a:xfrm>
            <a:prstGeom prst="rect">
              <a:avLst/>
            </a:prstGeom>
            <a:noFill/>
          </p:spPr>
          <p:txBody>
            <a:bodyPr wrap="square" lIns="91440" tIns="45720" rIns="91440" bIns="45720" rtlCol="0" anchor="t">
              <a:spAutoFit/>
            </a:bodyPr>
            <a:lstStyle/>
            <a:p>
              <a:r>
                <a:rPr lang="en-US" sz="1000" b="1" dirty="0">
                  <a:ea typeface="+mn-lt"/>
                  <a:cs typeface="+mn-lt"/>
                </a:rPr>
                <a:t>Selection criteria:</a:t>
              </a:r>
              <a:endParaRPr lang="en-US" dirty="0">
                <a:ea typeface="+mn-lt"/>
                <a:cs typeface="+mn-lt"/>
              </a:endParaRPr>
            </a:p>
            <a:p>
              <a:r>
                <a:rPr lang="en-US" sz="1000" b="1" dirty="0">
                  <a:ea typeface="+mn-lt"/>
                  <a:cs typeface="+mn-lt"/>
                </a:rPr>
                <a:t>1. Tracking capability</a:t>
              </a:r>
              <a:endParaRPr lang="en-US" dirty="0">
                <a:ea typeface="+mn-lt"/>
                <a:cs typeface="+mn-lt"/>
              </a:endParaRPr>
            </a:p>
            <a:p>
              <a:r>
                <a:rPr lang="en-US" sz="1000" dirty="0">
                  <a:ea typeface="+mn-lt"/>
                  <a:cs typeface="+mn-lt"/>
                </a:rPr>
                <a:t>1-2. Fiducial+image tracking</a:t>
              </a:r>
              <a:endParaRPr lang="en-US" dirty="0">
                <a:ea typeface="+mn-lt"/>
                <a:cs typeface="+mn-lt"/>
              </a:endParaRPr>
            </a:p>
            <a:p>
              <a:r>
                <a:rPr lang="en-US" sz="1000" dirty="0">
                  <a:ea typeface="+mn-lt"/>
                  <a:cs typeface="+mn-lt"/>
                </a:rPr>
                <a:t>3. Object tracking</a:t>
              </a:r>
              <a:endParaRPr lang="en-US" dirty="0">
                <a:ea typeface="+mn-lt"/>
                <a:cs typeface="+mn-lt"/>
              </a:endParaRPr>
            </a:p>
            <a:p>
              <a:r>
                <a:rPr lang="en-US" sz="1000" dirty="0">
                  <a:ea typeface="+mn-lt"/>
                  <a:cs typeface="+mn-lt"/>
                </a:rPr>
                <a:t>4. Face tracking</a:t>
              </a:r>
              <a:endParaRPr lang="en-US" dirty="0">
                <a:ea typeface="+mn-lt"/>
                <a:cs typeface="+mn-lt"/>
              </a:endParaRPr>
            </a:p>
            <a:p>
              <a:r>
                <a:rPr lang="en-US" sz="1000" dirty="0">
                  <a:ea typeface="+mn-lt"/>
                  <a:cs typeface="+mn-lt"/>
                </a:rPr>
                <a:t>5. Location tracking</a:t>
              </a:r>
              <a:endParaRPr lang="en-US" dirty="0">
                <a:ea typeface="+mn-lt"/>
                <a:cs typeface="+mn-lt"/>
              </a:endParaRPr>
            </a:p>
            <a:p>
              <a:r>
                <a:rPr lang="en-US" sz="1000" dirty="0">
                  <a:ea typeface="+mn-lt"/>
                  <a:cs typeface="+mn-lt"/>
                </a:rPr>
                <a:t>6. Surface tracking</a:t>
              </a:r>
              <a:endParaRPr lang="en-US" dirty="0">
                <a:ea typeface="+mn-lt"/>
                <a:cs typeface="+mn-lt"/>
              </a:endParaRPr>
            </a:p>
            <a:p>
              <a:r>
                <a:rPr lang="en-US" sz="1000" dirty="0">
                  <a:ea typeface="+mn-lt"/>
                  <a:cs typeface="+mn-lt"/>
                </a:rPr>
                <a:t>7. Spatial tracking</a:t>
              </a:r>
              <a:endParaRPr lang="en-US" dirty="0">
                <a:ea typeface="+mn-lt"/>
                <a:cs typeface="+mn-lt"/>
              </a:endParaRPr>
            </a:p>
            <a:p>
              <a:r>
                <a:rPr lang="en-US" sz="1000" dirty="0">
                  <a:ea typeface="+mn-lt"/>
                  <a:cs typeface="+mn-lt"/>
                </a:rPr>
                <a:t>8. Other tracking techniques</a:t>
              </a:r>
              <a:endParaRPr lang="en-US" dirty="0">
                <a:ea typeface="+mn-lt"/>
                <a:cs typeface="+mn-lt"/>
              </a:endParaRPr>
            </a:p>
            <a:p>
              <a:r>
                <a:rPr lang="en-US" sz="1000" dirty="0">
                  <a:ea typeface="+mn-lt"/>
                  <a:cs typeface="+mn-lt"/>
                </a:rPr>
                <a:t>9. Multi-marker tracking</a:t>
              </a:r>
              <a:endParaRPr lang="en-US" dirty="0">
                <a:ea typeface="+mn-lt"/>
                <a:cs typeface="+mn-lt"/>
              </a:endParaRPr>
            </a:p>
            <a:p>
              <a:r>
                <a:rPr lang="en-US" sz="1000" dirty="0">
                  <a:ea typeface="+mn-lt"/>
                  <a:cs typeface="+mn-lt"/>
                </a:rPr>
                <a:t>10. Multi-user AR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ea typeface="+mn-lt"/>
                  <a:cs typeface="Calibri" panose="020F0502020204030204"/>
                </a:rPr>
                <a:t>11</a:t>
              </a:r>
              <a:r>
                <a:rPr kumimoji="0" lang="en-US" sz="1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Depth tracking</a:t>
              </a:r>
              <a:endParaRPr lang="en-US" dirty="0">
                <a:ea typeface="+mn-lt"/>
                <a:cs typeface="+mn-lt"/>
              </a:endParaRPr>
            </a:p>
            <a:p>
              <a:r>
                <a:rPr lang="en-US" sz="1000" dirty="0">
                  <a:ea typeface="+mn-lt"/>
                  <a:cs typeface="+mn-lt"/>
                </a:rPr>
                <a:t>12. Light effects</a:t>
              </a:r>
              <a:endParaRPr lang="en-US" dirty="0">
                <a:ea typeface="+mn-lt"/>
                <a:cs typeface="+mn-lt"/>
              </a:endParaRPr>
            </a:p>
            <a:p>
              <a:endParaRPr lang="en-US" sz="500" b="1" dirty="0">
                <a:ea typeface="+mn-lt"/>
                <a:cs typeface="+mn-lt"/>
              </a:endParaRPr>
            </a:p>
            <a:p>
              <a:r>
                <a:rPr lang="en-US" sz="1000" b="1" dirty="0">
                  <a:ea typeface="+mn-lt"/>
                  <a:cs typeface="+mn-lt"/>
                </a:rPr>
                <a:t>2. Rendering capability</a:t>
              </a:r>
              <a:endParaRPr lang="en-US" dirty="0">
                <a:ea typeface="+mn-lt"/>
                <a:cs typeface="+mn-lt"/>
              </a:endParaRPr>
            </a:p>
            <a:p>
              <a:r>
                <a:rPr lang="en-US" sz="1000" dirty="0">
                  <a:ea typeface="+mn-lt"/>
                  <a:cs typeface="+mn-lt"/>
                </a:rPr>
                <a:t>1. Light estimation</a:t>
              </a:r>
              <a:endParaRPr lang="en-US" dirty="0">
                <a:ea typeface="+mn-lt"/>
                <a:cs typeface="+mn-lt"/>
              </a:endParaRPr>
            </a:p>
            <a:p>
              <a:r>
                <a:rPr lang="en-US" sz="1000" dirty="0">
                  <a:ea typeface="+mn-lt"/>
                  <a:cs typeface="+mn-lt"/>
                </a:rPr>
                <a:t>2. Occlusion</a:t>
              </a:r>
              <a:endParaRPr lang="en-US" dirty="0">
                <a:ea typeface="+mn-lt"/>
                <a:cs typeface="+mn-lt"/>
              </a:endParaRPr>
            </a:p>
            <a:p>
              <a:endParaRPr lang="en-US" sz="500" dirty="0">
                <a:ea typeface="+mn-lt"/>
                <a:cs typeface="+mn-lt"/>
              </a:endParaRPr>
            </a:p>
            <a:p>
              <a:r>
                <a:rPr lang="en-US" sz="1000" b="1" dirty="0">
                  <a:ea typeface="+mn-lt"/>
                  <a:cs typeface="+mn-lt"/>
                </a:rPr>
                <a:t>3. Ease of development</a:t>
              </a:r>
              <a:endParaRPr lang="en-US" dirty="0">
                <a:ea typeface="+mn-lt"/>
                <a:cs typeface="+mn-lt"/>
              </a:endParaRPr>
            </a:p>
            <a:p>
              <a:r>
                <a:rPr lang="en-US" sz="1000" dirty="0">
                  <a:ea typeface="+mn-lt"/>
                  <a:cs typeface="+mn-lt"/>
                </a:rPr>
                <a:t>1. Integration with other AR dev. tools</a:t>
              </a:r>
              <a:endParaRPr lang="en-US" dirty="0">
                <a:ea typeface="+mn-lt"/>
                <a:cs typeface="+mn-lt"/>
              </a:endParaRPr>
            </a:p>
            <a:p>
              <a:r>
                <a:rPr lang="en-US" sz="1000" dirty="0">
                  <a:ea typeface="+mn-lt"/>
                  <a:cs typeface="+mn-lt"/>
                </a:rPr>
                <a:t>2. Simulation testing</a:t>
              </a:r>
              <a:endParaRPr lang="en-US" dirty="0">
                <a:ea typeface="+mn-lt"/>
                <a:cs typeface="+mn-lt"/>
              </a:endParaRPr>
            </a:p>
            <a:p>
              <a:r>
                <a:rPr lang="en-US" sz="1000" dirty="0">
                  <a:ea typeface="+mn-lt"/>
                  <a:cs typeface="+mn-lt"/>
                </a:rPr>
                <a:t>3. No-code/ low-code dev.</a:t>
              </a:r>
              <a:endParaRPr lang="en-US" dirty="0">
                <a:ea typeface="+mn-lt"/>
                <a:cs typeface="+mn-lt"/>
              </a:endParaRPr>
            </a:p>
            <a:p>
              <a:endParaRPr lang="en-US" sz="500" dirty="0">
                <a:ea typeface="+mn-lt"/>
                <a:cs typeface="+mn-lt"/>
              </a:endParaRPr>
            </a:p>
            <a:p>
              <a:r>
                <a:rPr lang="en-US" sz="1000" b="1" dirty="0">
                  <a:ea typeface="+mn-lt"/>
                  <a:cs typeface="+mn-lt"/>
                </a:rPr>
                <a:t>4. Licensing cost</a:t>
              </a:r>
              <a:endParaRPr lang="en-US" dirty="0">
                <a:ea typeface="+mn-lt"/>
                <a:cs typeface="+mn-lt"/>
              </a:endParaRPr>
            </a:p>
            <a:p>
              <a:r>
                <a:rPr lang="en-US" sz="1000" dirty="0">
                  <a:ea typeface="+mn-lt"/>
                  <a:cs typeface="+mn-lt"/>
                </a:rPr>
                <a:t>1. Open-source: yes/ no</a:t>
              </a:r>
              <a:endParaRPr lang="en-US" dirty="0">
                <a:ea typeface="+mn-lt"/>
                <a:cs typeface="+mn-lt"/>
              </a:endParaRPr>
            </a:p>
          </p:txBody>
        </p:sp>
      </p:grpSp>
      <p:grpSp>
        <p:nvGrpSpPr>
          <p:cNvPr id="65" name="Group 64">
            <a:extLst>
              <a:ext uri="{FF2B5EF4-FFF2-40B4-BE49-F238E27FC236}">
                <a16:creationId xmlns:a16="http://schemas.microsoft.com/office/drawing/2014/main" id="{3FC6BBC6-08A5-EB3E-AF62-4A4003F10EB3}"/>
              </a:ext>
            </a:extLst>
          </p:cNvPr>
          <p:cNvGrpSpPr/>
          <p:nvPr/>
        </p:nvGrpSpPr>
        <p:grpSpPr>
          <a:xfrm>
            <a:off x="6960650" y="1470135"/>
            <a:ext cx="1296000" cy="468000"/>
            <a:chOff x="6956422" y="796845"/>
            <a:chExt cx="1296000" cy="468000"/>
          </a:xfrm>
        </p:grpSpPr>
        <p:sp>
          <p:nvSpPr>
            <p:cNvPr id="69" name="Arrow: Chevron 68">
              <a:extLst>
                <a:ext uri="{FF2B5EF4-FFF2-40B4-BE49-F238E27FC236}">
                  <a16:creationId xmlns:a16="http://schemas.microsoft.com/office/drawing/2014/main" id="{8D1EFF2C-2299-72C6-0047-B7D9DA9CE5F2}"/>
                </a:ext>
              </a:extLst>
            </p:cNvPr>
            <p:cNvSpPr/>
            <p:nvPr/>
          </p:nvSpPr>
          <p:spPr>
            <a:xfrm>
              <a:off x="6956422" y="796845"/>
              <a:ext cx="129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70" name="TextBox 69">
              <a:extLst>
                <a:ext uri="{FF2B5EF4-FFF2-40B4-BE49-F238E27FC236}">
                  <a16:creationId xmlns:a16="http://schemas.microsoft.com/office/drawing/2014/main" id="{5EF7F94F-FC82-1369-D4D7-B4B9CCA8396D}"/>
                </a:ext>
              </a:extLst>
            </p:cNvPr>
            <p:cNvSpPr txBox="1"/>
            <p:nvPr/>
          </p:nvSpPr>
          <p:spPr>
            <a:xfrm>
              <a:off x="7093601" y="796845"/>
              <a:ext cx="1078648" cy="446276"/>
            </a:xfrm>
            <a:prstGeom prst="rect">
              <a:avLst/>
            </a:prstGeom>
            <a:noFill/>
          </p:spPr>
          <p:txBody>
            <a:bodyPr wrap="square" rtlCol="0">
              <a:spAutoFit/>
            </a:bodyPr>
            <a:lstStyle/>
            <a:p>
              <a:r>
                <a:rPr lang="en-US" sz="1150" b="1" dirty="0">
                  <a:solidFill>
                    <a:schemeClr val="tx1"/>
                  </a:solidFill>
                </a:rPr>
                <a:t>Refine process requirements</a:t>
              </a:r>
            </a:p>
          </p:txBody>
        </p:sp>
      </p:grpSp>
      <p:sp>
        <p:nvSpPr>
          <p:cNvPr id="71" name="Rectangle 70">
            <a:extLst>
              <a:ext uri="{FF2B5EF4-FFF2-40B4-BE49-F238E27FC236}">
                <a16:creationId xmlns:a16="http://schemas.microsoft.com/office/drawing/2014/main" id="{ECA4BDFF-22B7-5FA4-137F-16439628EFC0}"/>
              </a:ext>
            </a:extLst>
          </p:cNvPr>
          <p:cNvSpPr/>
          <p:nvPr/>
        </p:nvSpPr>
        <p:spPr>
          <a:xfrm>
            <a:off x="10769573" y="1131299"/>
            <a:ext cx="1152000" cy="4772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13128B4-A047-D3A4-19C8-3018E2BF33D6}"/>
              </a:ext>
            </a:extLst>
          </p:cNvPr>
          <p:cNvSpPr/>
          <p:nvPr/>
        </p:nvSpPr>
        <p:spPr>
          <a:xfrm>
            <a:off x="10769573" y="1153790"/>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VALIDATE</a:t>
            </a:r>
          </a:p>
        </p:txBody>
      </p:sp>
      <p:grpSp>
        <p:nvGrpSpPr>
          <p:cNvPr id="73" name="Group 72">
            <a:extLst>
              <a:ext uri="{FF2B5EF4-FFF2-40B4-BE49-F238E27FC236}">
                <a16:creationId xmlns:a16="http://schemas.microsoft.com/office/drawing/2014/main" id="{C16EE46C-3292-9707-0CDA-47496FAC49DB}"/>
              </a:ext>
            </a:extLst>
          </p:cNvPr>
          <p:cNvGrpSpPr/>
          <p:nvPr/>
        </p:nvGrpSpPr>
        <p:grpSpPr>
          <a:xfrm>
            <a:off x="10783830" y="1983263"/>
            <a:ext cx="1116000" cy="3852000"/>
            <a:chOff x="10780348" y="1287224"/>
            <a:chExt cx="1116000" cy="4575326"/>
          </a:xfrm>
        </p:grpSpPr>
        <p:sp>
          <p:nvSpPr>
            <p:cNvPr id="74" name="Rectangle 73">
              <a:extLst>
                <a:ext uri="{FF2B5EF4-FFF2-40B4-BE49-F238E27FC236}">
                  <a16:creationId xmlns:a16="http://schemas.microsoft.com/office/drawing/2014/main" id="{70CC3640-86CC-DBDF-FECE-7C6E3CF28B31}"/>
                </a:ext>
              </a:extLst>
            </p:cNvPr>
            <p:cNvSpPr/>
            <p:nvPr/>
          </p:nvSpPr>
          <p:spPr>
            <a:xfrm>
              <a:off x="10807613" y="1326550"/>
              <a:ext cx="1080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9281E2A-B01F-44CB-26CB-369F62104DB7}"/>
                </a:ext>
              </a:extLst>
            </p:cNvPr>
            <p:cNvSpPr txBox="1"/>
            <p:nvPr/>
          </p:nvSpPr>
          <p:spPr>
            <a:xfrm flipH="1">
              <a:off x="10780348" y="1287224"/>
              <a:ext cx="1116000" cy="2047196"/>
            </a:xfrm>
            <a:prstGeom prst="rect">
              <a:avLst/>
            </a:prstGeom>
            <a:noFill/>
          </p:spPr>
          <p:txBody>
            <a:bodyPr wrap="square" lIns="91440" tIns="45720" rIns="91440" bIns="45720" rtlCol="0" anchor="t">
              <a:spAutoFit/>
            </a:bodyPr>
            <a:lstStyle/>
            <a:p>
              <a:r>
                <a:rPr lang="en-US" sz="1000" b="1" dirty="0"/>
                <a:t>Sub-activities:</a:t>
              </a:r>
            </a:p>
            <a:p>
              <a:r>
                <a:rPr lang="en-US" sz="1000" b="1" dirty="0"/>
                <a:t>1. Collect user feedback</a:t>
              </a:r>
              <a:endParaRPr lang="en-US" sz="1000" b="1" dirty="0">
                <a:cs typeface="Calibri"/>
              </a:endParaRPr>
            </a:p>
            <a:p>
              <a:endParaRPr lang="en-US" sz="1000" b="1" dirty="0"/>
            </a:p>
            <a:p>
              <a:r>
                <a:rPr lang="en-US" sz="1000" b="1" dirty="0"/>
                <a:t>2. Validate value drivers + measure KPIs</a:t>
              </a:r>
              <a:endParaRPr lang="en-US" sz="1000" b="1" dirty="0">
                <a:cs typeface="Calibri"/>
              </a:endParaRPr>
            </a:p>
            <a:p>
              <a:endParaRPr lang="en-US" sz="300" b="1" dirty="0"/>
            </a:p>
            <a:p>
              <a:endParaRPr lang="en-US" sz="300" b="1" dirty="0">
                <a:cs typeface="Calibri"/>
              </a:endParaRPr>
            </a:p>
            <a:p>
              <a:r>
                <a:rPr lang="en-US" sz="1000" b="1" dirty="0"/>
                <a:t>3. Create training materials</a:t>
              </a:r>
            </a:p>
            <a:p>
              <a:endParaRPr lang="en-US" sz="1000" b="1" dirty="0"/>
            </a:p>
          </p:txBody>
        </p:sp>
      </p:grpSp>
      <p:grpSp>
        <p:nvGrpSpPr>
          <p:cNvPr id="76" name="Group 75">
            <a:extLst>
              <a:ext uri="{FF2B5EF4-FFF2-40B4-BE49-F238E27FC236}">
                <a16:creationId xmlns:a16="http://schemas.microsoft.com/office/drawing/2014/main" id="{882322B7-4456-11FE-B3DE-3972B7AC901C}"/>
              </a:ext>
            </a:extLst>
          </p:cNvPr>
          <p:cNvGrpSpPr/>
          <p:nvPr/>
        </p:nvGrpSpPr>
        <p:grpSpPr>
          <a:xfrm>
            <a:off x="10819364" y="1470230"/>
            <a:ext cx="1142647" cy="491413"/>
            <a:chOff x="10818186" y="796940"/>
            <a:chExt cx="1142647" cy="491413"/>
          </a:xfrm>
        </p:grpSpPr>
        <p:sp>
          <p:nvSpPr>
            <p:cNvPr id="77" name="Arrow: Pentagon 76">
              <a:extLst>
                <a:ext uri="{FF2B5EF4-FFF2-40B4-BE49-F238E27FC236}">
                  <a16:creationId xmlns:a16="http://schemas.microsoft.com/office/drawing/2014/main" id="{EC16A513-CF0A-56E3-4D77-D0E4744DA0BE}"/>
                </a:ext>
              </a:extLst>
            </p:cNvPr>
            <p:cNvSpPr/>
            <p:nvPr/>
          </p:nvSpPr>
          <p:spPr>
            <a:xfrm>
              <a:off x="10818186" y="796940"/>
              <a:ext cx="111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78" name="TextBox 77">
              <a:extLst>
                <a:ext uri="{FF2B5EF4-FFF2-40B4-BE49-F238E27FC236}">
                  <a16:creationId xmlns:a16="http://schemas.microsoft.com/office/drawing/2014/main" id="{8FF9C3FF-6317-F444-948F-29596C0EA4E3}"/>
                </a:ext>
              </a:extLst>
            </p:cNvPr>
            <p:cNvSpPr txBox="1"/>
            <p:nvPr/>
          </p:nvSpPr>
          <p:spPr>
            <a:xfrm>
              <a:off x="10844833" y="826688"/>
              <a:ext cx="1116000" cy="461665"/>
            </a:xfrm>
            <a:prstGeom prst="rect">
              <a:avLst/>
            </a:prstGeom>
            <a:noFill/>
          </p:spPr>
          <p:txBody>
            <a:bodyPr wrap="square" rtlCol="0">
              <a:spAutoFit/>
            </a:bodyPr>
            <a:lstStyle/>
            <a:p>
              <a:r>
                <a:rPr lang="en-US" sz="1200" b="1" dirty="0">
                  <a:solidFill>
                    <a:schemeClr val="tx1"/>
                  </a:solidFill>
                </a:rPr>
                <a:t>Test AR app with users</a:t>
              </a:r>
            </a:p>
          </p:txBody>
        </p:sp>
      </p:grpSp>
      <p:grpSp>
        <p:nvGrpSpPr>
          <p:cNvPr id="79" name="Group 78">
            <a:extLst>
              <a:ext uri="{FF2B5EF4-FFF2-40B4-BE49-F238E27FC236}">
                <a16:creationId xmlns:a16="http://schemas.microsoft.com/office/drawing/2014/main" id="{0348BAD8-4E13-73B7-0095-FB0211825E22}"/>
              </a:ext>
            </a:extLst>
          </p:cNvPr>
          <p:cNvGrpSpPr/>
          <p:nvPr/>
        </p:nvGrpSpPr>
        <p:grpSpPr>
          <a:xfrm>
            <a:off x="7047115" y="1982797"/>
            <a:ext cx="1170923" cy="3852000"/>
            <a:chOff x="7042887" y="1286759"/>
            <a:chExt cx="1170923" cy="4575792"/>
          </a:xfrm>
        </p:grpSpPr>
        <p:sp>
          <p:nvSpPr>
            <p:cNvPr id="80" name="Rectangle 79">
              <a:extLst>
                <a:ext uri="{FF2B5EF4-FFF2-40B4-BE49-F238E27FC236}">
                  <a16:creationId xmlns:a16="http://schemas.microsoft.com/office/drawing/2014/main" id="{01595552-4E80-727A-72ED-182A52DDDABB}"/>
                </a:ext>
              </a:extLst>
            </p:cNvPr>
            <p:cNvSpPr/>
            <p:nvPr/>
          </p:nvSpPr>
          <p:spPr>
            <a:xfrm>
              <a:off x="7051036" y="1326551"/>
              <a:ext cx="1152000" cy="4536000"/>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15F6AC76-BA43-D876-09A0-F5677CD07599}"/>
                </a:ext>
              </a:extLst>
            </p:cNvPr>
            <p:cNvSpPr txBox="1"/>
            <p:nvPr/>
          </p:nvSpPr>
          <p:spPr>
            <a:xfrm flipH="1">
              <a:off x="7042887" y="1286759"/>
              <a:ext cx="1170923" cy="2400657"/>
            </a:xfrm>
            <a:prstGeom prst="rect">
              <a:avLst/>
            </a:prstGeom>
            <a:noFill/>
          </p:spPr>
          <p:txBody>
            <a:bodyPr wrap="square" lIns="91440" tIns="45720" rIns="91440" bIns="45720" rtlCol="0" anchor="t">
              <a:spAutoFit/>
            </a:bodyPr>
            <a:lstStyle/>
            <a:p>
              <a:r>
                <a:rPr lang="en-US" sz="1000" b="1" dirty="0"/>
                <a:t>Sub-a</a:t>
              </a:r>
              <a:r>
                <a:rPr lang="en-US" sz="1000" b="1" dirty="0">
                  <a:ea typeface="+mn-lt"/>
                  <a:cs typeface="+mn-lt"/>
                </a:rPr>
                <a:t>ctivities:</a:t>
              </a:r>
            </a:p>
            <a:p>
              <a:r>
                <a:rPr lang="en-US" sz="1000" b="1" dirty="0">
                  <a:ea typeface="+mn-lt"/>
                  <a:cs typeface="+mn-lt"/>
                </a:rPr>
                <a:t>1. Refine process requirements collected from Discovery phase</a:t>
              </a:r>
            </a:p>
            <a:p>
              <a:r>
                <a:rPr lang="en-US" sz="1000" dirty="0">
                  <a:cs typeface="Calibri"/>
                </a:rPr>
                <a:t>&gt; Functional requirements are captured as user stories</a:t>
              </a:r>
            </a:p>
            <a:p>
              <a:r>
                <a:rPr lang="en-US" sz="1000" dirty="0">
                  <a:cs typeface="Calibri"/>
                </a:rPr>
                <a:t>&gt; Non-functional requirements are used as part of acceptance criteria for relevant user stories</a:t>
              </a:r>
            </a:p>
          </p:txBody>
        </p:sp>
      </p:grpSp>
      <p:grpSp>
        <p:nvGrpSpPr>
          <p:cNvPr id="82" name="Group 81">
            <a:extLst>
              <a:ext uri="{FF2B5EF4-FFF2-40B4-BE49-F238E27FC236}">
                <a16:creationId xmlns:a16="http://schemas.microsoft.com/office/drawing/2014/main" id="{9B23AC71-5D55-D16F-7289-4A5EF1BD3877}"/>
              </a:ext>
            </a:extLst>
          </p:cNvPr>
          <p:cNvGrpSpPr/>
          <p:nvPr/>
        </p:nvGrpSpPr>
        <p:grpSpPr>
          <a:xfrm>
            <a:off x="1592036" y="1989284"/>
            <a:ext cx="1832525" cy="3853855"/>
            <a:chOff x="1592782" y="1293245"/>
            <a:chExt cx="1832525" cy="3853855"/>
          </a:xfrm>
        </p:grpSpPr>
        <p:sp>
          <p:nvSpPr>
            <p:cNvPr id="83" name="Rectangle 82">
              <a:extLst>
                <a:ext uri="{FF2B5EF4-FFF2-40B4-BE49-F238E27FC236}">
                  <a16:creationId xmlns:a16="http://schemas.microsoft.com/office/drawing/2014/main" id="{737600F6-FD89-C9A1-C2AF-C334BFD02733}"/>
                </a:ext>
              </a:extLst>
            </p:cNvPr>
            <p:cNvSpPr/>
            <p:nvPr/>
          </p:nvSpPr>
          <p:spPr>
            <a:xfrm>
              <a:off x="1627381" y="1331100"/>
              <a:ext cx="1764000" cy="381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50" dirty="0"/>
            </a:p>
          </p:txBody>
        </p:sp>
        <p:sp>
          <p:nvSpPr>
            <p:cNvPr id="84" name="TextBox 83">
              <a:extLst>
                <a:ext uri="{FF2B5EF4-FFF2-40B4-BE49-F238E27FC236}">
                  <a16:creationId xmlns:a16="http://schemas.microsoft.com/office/drawing/2014/main" id="{3BA7955E-5DB8-C114-BB4F-ED02BD5BC6CE}"/>
                </a:ext>
              </a:extLst>
            </p:cNvPr>
            <p:cNvSpPr txBox="1"/>
            <p:nvPr/>
          </p:nvSpPr>
          <p:spPr>
            <a:xfrm flipH="1">
              <a:off x="1592782" y="1293245"/>
              <a:ext cx="1832525" cy="381642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Characteristics which make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1. Content enriching</a:t>
              </a:r>
            </a:p>
            <a:p>
              <a:pPr marR="0" lvl="0" algn="l" defTabSz="914400" rtl="0" eaLnBrk="1" fontAlgn="auto" latinLnBrk="0" hangingPunct="1">
                <a:lnSpc>
                  <a:spcPct val="100000"/>
                </a:lnSpc>
                <a:spcBef>
                  <a:spcPts val="0"/>
                </a:spcBef>
                <a:spcAft>
                  <a:spcPts val="0"/>
                </a:spcAft>
                <a:buClrTx/>
                <a:buSzTx/>
                <a:tabLst/>
                <a:defRPr/>
              </a:pPr>
              <a:r>
                <a:rPr lang="en-US" sz="1000" dirty="0">
                  <a:solidFill>
                    <a:prstClr val="black"/>
                  </a:solidFill>
                  <a:latin typeface="Calibri" panose="020F0502020204030204"/>
                </a:rPr>
                <a:t>E.g., AR monitoring dashboard anchored to a physical machine, AR artbook</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2. Work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E.g., AR-guided work instructions</a:t>
              </a:r>
              <a:endParaRPr kumimoji="0" lang="en-US" sz="10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Hard-to-simulate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E.g., 3D mesh of crime scene, 3D patient anatomy</a:t>
              </a:r>
              <a:endParaRPr kumimoji="0" lang="en-US" sz="10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4</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Hands-free access to contents</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a:defRPr/>
              </a:pPr>
              <a:endParaRPr kumimoji="0" lang="en-US" sz="3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lang="en-US" sz="400" dirty="0">
                <a:solidFill>
                  <a:prstClr val="black"/>
                </a:solidFill>
                <a:latin typeface="Calibri" panose="020F0502020204030204"/>
              </a:endParaRPr>
            </a:p>
            <a:p>
              <a:pPr lvl="0">
                <a:defRPr/>
              </a:pPr>
              <a:r>
                <a:rPr lang="en-US" sz="1000" b="1" dirty="0">
                  <a:solidFill>
                    <a:prstClr val="black"/>
                  </a:solidFill>
                </a:rPr>
                <a:t>5. Navigation</a:t>
              </a:r>
            </a:p>
            <a:p>
              <a:pPr lvl="0">
                <a:defRPr/>
              </a:pPr>
              <a:r>
                <a:rPr lang="en-US" sz="1000" dirty="0">
                  <a:solidFill>
                    <a:prstClr val="black"/>
                  </a:solidFill>
                </a:rPr>
                <a:t>E.g., AR-guided emergency &amp; rescue</a:t>
              </a:r>
            </a:p>
            <a:p>
              <a:pPr lvl="0">
                <a:defRPr/>
              </a:pPr>
              <a:endParaRPr lang="en-US" sz="300" b="1" dirty="0">
                <a:solidFill>
                  <a:prstClr val="black"/>
                </a:solidFill>
              </a:endParaRPr>
            </a:p>
            <a:p>
              <a:pPr lvl="0">
                <a:defRPr/>
              </a:pPr>
              <a:r>
                <a:rPr lang="en-US" sz="1000" b="1" dirty="0">
                  <a:solidFill>
                    <a:prstClr val="black"/>
                  </a:solidFill>
                </a:rPr>
                <a:t>6. Collaboration</a:t>
              </a:r>
            </a:p>
            <a:p>
              <a:pPr lvl="0">
                <a:defRPr/>
              </a:pPr>
              <a:r>
                <a:rPr lang="en-US" sz="1000" dirty="0">
                  <a:solidFill>
                    <a:prstClr val="black"/>
                  </a:solidFill>
                </a:rPr>
                <a:t>E.g., remote assist</a:t>
              </a:r>
            </a:p>
          </p:txBody>
        </p:sp>
      </p:grpSp>
      <p:sp>
        <p:nvSpPr>
          <p:cNvPr id="85" name="Rectangle 84">
            <a:extLst>
              <a:ext uri="{FF2B5EF4-FFF2-40B4-BE49-F238E27FC236}">
                <a16:creationId xmlns:a16="http://schemas.microsoft.com/office/drawing/2014/main" id="{174B146E-5B6A-C177-E0A4-EE3D8EFC871B}"/>
              </a:ext>
            </a:extLst>
          </p:cNvPr>
          <p:cNvSpPr/>
          <p:nvPr/>
        </p:nvSpPr>
        <p:spPr>
          <a:xfrm rot="16200000">
            <a:off x="-120087" y="1603076"/>
            <a:ext cx="540000" cy="180000"/>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a:t>
            </a:r>
          </a:p>
        </p:txBody>
      </p:sp>
    </p:spTree>
    <p:extLst>
      <p:ext uri="{BB962C8B-B14F-4D97-AF65-F5344CB8AC3E}">
        <p14:creationId xmlns:p14="http://schemas.microsoft.com/office/powerpoint/2010/main" val="34372835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6316601" cy="523220"/>
            </a:xfrm>
            <a:prstGeom prst="rect">
              <a:avLst/>
            </a:prstGeom>
            <a:noFill/>
          </p:spPr>
          <p:txBody>
            <a:bodyPr wrap="none" rtlCol="0">
              <a:spAutoFit/>
            </a:bodyPr>
            <a:lstStyle/>
            <a:p>
              <a:r>
                <a:rPr lang="en-US" sz="2800" b="1" dirty="0">
                  <a:solidFill>
                    <a:srgbClr val="A100FF"/>
                  </a:solidFill>
                </a:rPr>
                <a:t>WebAR Prototype: Use Case Introduction</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grpSp>
        <p:nvGrpSpPr>
          <p:cNvPr id="14" name="Group 13">
            <a:extLst>
              <a:ext uri="{FF2B5EF4-FFF2-40B4-BE49-F238E27FC236}">
                <a16:creationId xmlns:a16="http://schemas.microsoft.com/office/drawing/2014/main" id="{3235F53B-502C-B8F7-A863-F398A03CC5FF}"/>
              </a:ext>
            </a:extLst>
          </p:cNvPr>
          <p:cNvGrpSpPr/>
          <p:nvPr/>
        </p:nvGrpSpPr>
        <p:grpSpPr>
          <a:xfrm>
            <a:off x="1896762" y="1164985"/>
            <a:ext cx="3610800" cy="5260934"/>
            <a:chOff x="1896762" y="1143543"/>
            <a:chExt cx="3610800" cy="5260934"/>
          </a:xfrm>
        </p:grpSpPr>
        <p:pic>
          <p:nvPicPr>
            <p:cNvPr id="15" name="Picture 2" descr="No description available.">
              <a:extLst>
                <a:ext uri="{FF2B5EF4-FFF2-40B4-BE49-F238E27FC236}">
                  <a16:creationId xmlns:a16="http://schemas.microsoft.com/office/drawing/2014/main" id="{2A89A7F8-181E-0CD4-B19D-BCD6851BB3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6762" y="1143543"/>
              <a:ext cx="3610800" cy="4814400"/>
            </a:xfrm>
            <a:prstGeom prst="rect">
              <a:avLst/>
            </a:prstGeom>
            <a:noFill/>
            <a:ln w="19050">
              <a:solidFill>
                <a:schemeClr val="tx1"/>
              </a:solidFill>
            </a:ln>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60D8DAA-527C-7BF3-52CC-5DC40FA5BE7C}"/>
                </a:ext>
              </a:extLst>
            </p:cNvPr>
            <p:cNvSpPr txBox="1"/>
            <p:nvPr/>
          </p:nvSpPr>
          <p:spPr>
            <a:xfrm>
              <a:off x="3300609" y="6035145"/>
              <a:ext cx="803105" cy="369332"/>
            </a:xfrm>
            <a:prstGeom prst="rect">
              <a:avLst/>
            </a:prstGeom>
            <a:noFill/>
          </p:spPr>
          <p:txBody>
            <a:bodyPr wrap="none" rtlCol="0">
              <a:spAutoFit/>
            </a:bodyPr>
            <a:lstStyle/>
            <a:p>
              <a:r>
                <a:rPr lang="en-US"/>
                <a:t>Before</a:t>
              </a:r>
              <a:endParaRPr lang="en-US" dirty="0"/>
            </a:p>
          </p:txBody>
        </p:sp>
      </p:grpSp>
      <p:grpSp>
        <p:nvGrpSpPr>
          <p:cNvPr id="17" name="Group 16">
            <a:extLst>
              <a:ext uri="{FF2B5EF4-FFF2-40B4-BE49-F238E27FC236}">
                <a16:creationId xmlns:a16="http://schemas.microsoft.com/office/drawing/2014/main" id="{4D1CF2A5-DB95-5434-D6F2-63AB21DE09EB}"/>
              </a:ext>
            </a:extLst>
          </p:cNvPr>
          <p:cNvGrpSpPr/>
          <p:nvPr/>
        </p:nvGrpSpPr>
        <p:grpSpPr>
          <a:xfrm>
            <a:off x="6684440" y="1164985"/>
            <a:ext cx="3610196" cy="5301386"/>
            <a:chOff x="6684440" y="1143543"/>
            <a:chExt cx="3610196" cy="5301386"/>
          </a:xfrm>
        </p:grpSpPr>
        <p:pic>
          <p:nvPicPr>
            <p:cNvPr id="18" name="Picture 17">
              <a:extLst>
                <a:ext uri="{FF2B5EF4-FFF2-40B4-BE49-F238E27FC236}">
                  <a16:creationId xmlns:a16="http://schemas.microsoft.com/office/drawing/2014/main" id="{36C75938-805D-98A8-EAEA-D8DFA8986B93}"/>
                </a:ext>
              </a:extLst>
            </p:cNvPr>
            <p:cNvPicPr>
              <a:picLocks noChangeAspect="1"/>
            </p:cNvPicPr>
            <p:nvPr/>
          </p:nvPicPr>
          <p:blipFill>
            <a:blip r:embed="rId6"/>
            <a:stretch>
              <a:fillRect/>
            </a:stretch>
          </p:blipFill>
          <p:spPr>
            <a:xfrm>
              <a:off x="6684440" y="1143543"/>
              <a:ext cx="3610196" cy="4813595"/>
            </a:xfrm>
            <a:prstGeom prst="rect">
              <a:avLst/>
            </a:prstGeom>
            <a:ln w="19050">
              <a:solidFill>
                <a:schemeClr val="tx1"/>
              </a:solidFill>
            </a:ln>
            <a:effectLst>
              <a:outerShdw blurRad="50800" dist="38100" dir="2700000" sx="101000" sy="101000" algn="tl" rotWithShape="0">
                <a:prstClr val="black">
                  <a:alpha val="40000"/>
                </a:prstClr>
              </a:outerShdw>
            </a:effectLst>
          </p:spPr>
        </p:pic>
        <p:sp>
          <p:nvSpPr>
            <p:cNvPr id="19" name="TextBox 18">
              <a:extLst>
                <a:ext uri="{FF2B5EF4-FFF2-40B4-BE49-F238E27FC236}">
                  <a16:creationId xmlns:a16="http://schemas.microsoft.com/office/drawing/2014/main" id="{C176C810-106B-3C46-194B-4436CD437C5C}"/>
                </a:ext>
              </a:extLst>
            </p:cNvPr>
            <p:cNvSpPr txBox="1"/>
            <p:nvPr/>
          </p:nvSpPr>
          <p:spPr>
            <a:xfrm>
              <a:off x="8179645" y="6075597"/>
              <a:ext cx="1225720" cy="369332"/>
            </a:xfrm>
            <a:prstGeom prst="rect">
              <a:avLst/>
            </a:prstGeom>
            <a:noFill/>
          </p:spPr>
          <p:txBody>
            <a:bodyPr wrap="none" rtlCol="0">
              <a:spAutoFit/>
            </a:bodyPr>
            <a:lstStyle/>
            <a:p>
              <a:r>
                <a:rPr lang="en-US" dirty="0"/>
                <a:t>Now: Dead</a:t>
              </a:r>
            </a:p>
          </p:txBody>
        </p:sp>
      </p:grpSp>
    </p:spTree>
    <p:extLst>
      <p:ext uri="{BB962C8B-B14F-4D97-AF65-F5344CB8AC3E}">
        <p14:creationId xmlns:p14="http://schemas.microsoft.com/office/powerpoint/2010/main" val="12768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1056806"/>
            <a:chOff x="95202" y="104264"/>
            <a:chExt cx="10596882"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6464911" cy="769441"/>
            </a:xfrm>
            <a:prstGeom prst="rect">
              <a:avLst/>
            </a:prstGeom>
            <a:noFill/>
          </p:spPr>
          <p:txBody>
            <a:bodyPr wrap="none" rtlCol="0">
              <a:spAutoFit/>
            </a:bodyPr>
            <a:lstStyle/>
            <a:p>
              <a:r>
                <a:rPr lang="en-US" sz="2800" b="1" dirty="0">
                  <a:solidFill>
                    <a:srgbClr val="A100FF"/>
                  </a:solidFill>
                </a:rPr>
                <a:t>WebAR Prototype: Discover Phase</a:t>
              </a:r>
            </a:p>
            <a:p>
              <a:r>
                <a:rPr lang="en-US" sz="1600" i="1" dirty="0">
                  <a:solidFill>
                    <a:prstClr val="black"/>
                  </a:solidFill>
                  <a:latin typeface="Calibri" panose="020F0502020204030204"/>
                </a:rPr>
                <a:t>Mapping user personas and user journeys to uncover problem/ opportunity</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pic>
        <p:nvPicPr>
          <p:cNvPr id="12" name="Picture 11" descr="A screenshot of a computer&#10;&#10;Description automatically generated with medium confidence">
            <a:extLst>
              <a:ext uri="{FF2B5EF4-FFF2-40B4-BE49-F238E27FC236}">
                <a16:creationId xmlns:a16="http://schemas.microsoft.com/office/drawing/2014/main" id="{5D75356A-5237-25F5-AAEC-B36204E8C84E}"/>
              </a:ext>
            </a:extLst>
          </p:cNvPr>
          <p:cNvPicPr>
            <a:picLocks noChangeAspect="1"/>
          </p:cNvPicPr>
          <p:nvPr/>
        </p:nvPicPr>
        <p:blipFill>
          <a:blip r:embed="rId5"/>
          <a:stretch>
            <a:fillRect/>
          </a:stretch>
        </p:blipFill>
        <p:spPr>
          <a:xfrm>
            <a:off x="1468295" y="1464195"/>
            <a:ext cx="8378532" cy="4302949"/>
          </a:xfrm>
          <a:prstGeom prst="rect">
            <a:avLst/>
          </a:prstGeom>
        </p:spPr>
      </p:pic>
    </p:spTree>
    <p:extLst>
      <p:ext uri="{BB962C8B-B14F-4D97-AF65-F5344CB8AC3E}">
        <p14:creationId xmlns:p14="http://schemas.microsoft.com/office/powerpoint/2010/main" val="8239817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1056806"/>
            <a:chOff x="95202" y="104264"/>
            <a:chExt cx="10596882"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6464911" cy="769441"/>
            </a:xfrm>
            <a:prstGeom prst="rect">
              <a:avLst/>
            </a:prstGeom>
            <a:noFill/>
          </p:spPr>
          <p:txBody>
            <a:bodyPr wrap="none" rtlCol="0">
              <a:spAutoFit/>
            </a:bodyPr>
            <a:lstStyle/>
            <a:p>
              <a:r>
                <a:rPr lang="en-US" sz="2800" b="1" dirty="0">
                  <a:solidFill>
                    <a:srgbClr val="A100FF"/>
                  </a:solidFill>
                </a:rPr>
                <a:t>WebAR Prototype: Discover Phase</a:t>
              </a:r>
            </a:p>
            <a:p>
              <a:r>
                <a:rPr lang="en-US" sz="1600" i="1" dirty="0">
                  <a:solidFill>
                    <a:prstClr val="black"/>
                  </a:solidFill>
                  <a:latin typeface="Calibri" panose="020F0502020204030204"/>
                </a:rPr>
                <a:t>Mapping user personas and user journeys to uncover problem/ opportunity</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pic>
        <p:nvPicPr>
          <p:cNvPr id="13" name="Picture 12">
            <a:extLst>
              <a:ext uri="{FF2B5EF4-FFF2-40B4-BE49-F238E27FC236}">
                <a16:creationId xmlns:a16="http://schemas.microsoft.com/office/drawing/2014/main" id="{27F4D6F7-01D2-E5E1-AB44-F003D70A7BEA}"/>
              </a:ext>
            </a:extLst>
          </p:cNvPr>
          <p:cNvPicPr>
            <a:picLocks noChangeAspect="1"/>
          </p:cNvPicPr>
          <p:nvPr/>
        </p:nvPicPr>
        <p:blipFill>
          <a:blip r:embed="rId5"/>
          <a:stretch>
            <a:fillRect/>
          </a:stretch>
        </p:blipFill>
        <p:spPr>
          <a:xfrm>
            <a:off x="1316694" y="1965400"/>
            <a:ext cx="8769276" cy="2603613"/>
          </a:xfrm>
          <a:prstGeom prst="rect">
            <a:avLst/>
          </a:prstGeom>
        </p:spPr>
      </p:pic>
    </p:spTree>
    <p:extLst>
      <p:ext uri="{BB962C8B-B14F-4D97-AF65-F5344CB8AC3E}">
        <p14:creationId xmlns:p14="http://schemas.microsoft.com/office/powerpoint/2010/main" val="7976239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1056806"/>
            <a:chOff x="95202" y="104264"/>
            <a:chExt cx="10596882"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5356274" cy="769441"/>
            </a:xfrm>
            <a:prstGeom prst="rect">
              <a:avLst/>
            </a:prstGeom>
            <a:noFill/>
          </p:spPr>
          <p:txBody>
            <a:bodyPr wrap="none" rtlCol="0">
              <a:spAutoFit/>
            </a:bodyPr>
            <a:lstStyle/>
            <a:p>
              <a:r>
                <a:rPr lang="en-US" sz="2800" b="1" dirty="0">
                  <a:solidFill>
                    <a:srgbClr val="A100FF"/>
                  </a:solidFill>
                </a:rPr>
                <a:t>WebAR Prototype: Design Phase</a:t>
              </a:r>
            </a:p>
            <a:p>
              <a:r>
                <a:rPr lang="en-US" sz="1600" i="1" dirty="0">
                  <a:latin typeface="Calibri" panose="020F0502020204030204"/>
                </a:rPr>
                <a:t>Choose 1) AR Platform 2) Tracking engine 3) Rendering engine</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2F6451AF-3B0E-7894-CCF0-C9CB5F13857C}"/>
              </a:ext>
            </a:extLst>
          </p:cNvPr>
          <p:cNvSpPr/>
          <p:nvPr/>
        </p:nvSpPr>
        <p:spPr>
          <a:xfrm>
            <a:off x="928185" y="1966169"/>
            <a:ext cx="3098871" cy="3802403"/>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Rectangle: Rounded Corners 15">
            <a:extLst>
              <a:ext uri="{FF2B5EF4-FFF2-40B4-BE49-F238E27FC236}">
                <a16:creationId xmlns:a16="http://schemas.microsoft.com/office/drawing/2014/main" id="{38748880-A4FF-F36A-C13A-633F92D716EE}"/>
              </a:ext>
            </a:extLst>
          </p:cNvPr>
          <p:cNvSpPr/>
          <p:nvPr/>
        </p:nvSpPr>
        <p:spPr>
          <a:xfrm>
            <a:off x="4591720" y="1966168"/>
            <a:ext cx="3098871" cy="3802403"/>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 name="Rectangle: Rounded Corners 16">
            <a:extLst>
              <a:ext uri="{FF2B5EF4-FFF2-40B4-BE49-F238E27FC236}">
                <a16:creationId xmlns:a16="http://schemas.microsoft.com/office/drawing/2014/main" id="{48A8DC02-D9C1-02B9-FAB3-281B47D1DFC8}"/>
              </a:ext>
            </a:extLst>
          </p:cNvPr>
          <p:cNvSpPr/>
          <p:nvPr/>
        </p:nvSpPr>
        <p:spPr>
          <a:xfrm>
            <a:off x="8255256" y="1963397"/>
            <a:ext cx="3098871" cy="3802403"/>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B6D60C7F-FB93-5FA7-B1F4-867A758BDE58}"/>
              </a:ext>
            </a:extLst>
          </p:cNvPr>
          <p:cNvSpPr txBox="1"/>
          <p:nvPr/>
        </p:nvSpPr>
        <p:spPr>
          <a:xfrm>
            <a:off x="928185" y="2222592"/>
            <a:ext cx="3098870" cy="430887"/>
          </a:xfrm>
          <a:prstGeom prst="rect">
            <a:avLst/>
          </a:prstGeom>
          <a:noFill/>
        </p:spPr>
        <p:txBody>
          <a:bodyPr wrap="square" rtlCol="0">
            <a:spAutoFit/>
          </a:bodyPr>
          <a:lstStyle/>
          <a:p>
            <a:pPr algn="ctr"/>
            <a:r>
              <a:rPr lang="en-US" sz="2200" b="1" dirty="0"/>
              <a:t>AR PLATFORM</a:t>
            </a:r>
          </a:p>
        </p:txBody>
      </p:sp>
      <p:sp>
        <p:nvSpPr>
          <p:cNvPr id="19" name="TextBox 18">
            <a:extLst>
              <a:ext uri="{FF2B5EF4-FFF2-40B4-BE49-F238E27FC236}">
                <a16:creationId xmlns:a16="http://schemas.microsoft.com/office/drawing/2014/main" id="{C89DA4B4-23A3-17EB-C4F8-980477D18111}"/>
              </a:ext>
            </a:extLst>
          </p:cNvPr>
          <p:cNvSpPr txBox="1"/>
          <p:nvPr/>
        </p:nvSpPr>
        <p:spPr>
          <a:xfrm>
            <a:off x="4591719" y="2222592"/>
            <a:ext cx="3098872" cy="430887"/>
          </a:xfrm>
          <a:prstGeom prst="rect">
            <a:avLst/>
          </a:prstGeom>
          <a:noFill/>
        </p:spPr>
        <p:txBody>
          <a:bodyPr wrap="square" rtlCol="0">
            <a:spAutoFit/>
          </a:bodyPr>
          <a:lstStyle/>
          <a:p>
            <a:pPr algn="ctr"/>
            <a:r>
              <a:rPr lang="en-US" sz="2200" b="1" dirty="0"/>
              <a:t>TRACKING ENGINE</a:t>
            </a:r>
          </a:p>
        </p:txBody>
      </p:sp>
      <p:sp>
        <p:nvSpPr>
          <p:cNvPr id="20" name="TextBox 19">
            <a:extLst>
              <a:ext uri="{FF2B5EF4-FFF2-40B4-BE49-F238E27FC236}">
                <a16:creationId xmlns:a16="http://schemas.microsoft.com/office/drawing/2014/main" id="{6D0DEB92-A37E-696B-5924-1441C64E9A8A}"/>
              </a:ext>
            </a:extLst>
          </p:cNvPr>
          <p:cNvSpPr txBox="1"/>
          <p:nvPr/>
        </p:nvSpPr>
        <p:spPr>
          <a:xfrm>
            <a:off x="8255255" y="2222592"/>
            <a:ext cx="3098872" cy="430887"/>
          </a:xfrm>
          <a:prstGeom prst="rect">
            <a:avLst/>
          </a:prstGeom>
          <a:noFill/>
        </p:spPr>
        <p:txBody>
          <a:bodyPr wrap="square" rtlCol="0">
            <a:spAutoFit/>
          </a:bodyPr>
          <a:lstStyle/>
          <a:p>
            <a:pPr algn="ctr"/>
            <a:r>
              <a:rPr lang="en-US" sz="2200" b="1" dirty="0"/>
              <a:t>RENDERING ENGINE</a:t>
            </a:r>
          </a:p>
        </p:txBody>
      </p:sp>
      <p:sp>
        <p:nvSpPr>
          <p:cNvPr id="21" name="TextBox 20">
            <a:extLst>
              <a:ext uri="{FF2B5EF4-FFF2-40B4-BE49-F238E27FC236}">
                <a16:creationId xmlns:a16="http://schemas.microsoft.com/office/drawing/2014/main" id="{07F73CF6-3525-B306-5779-6F202C0778E8}"/>
              </a:ext>
            </a:extLst>
          </p:cNvPr>
          <p:cNvSpPr txBox="1"/>
          <p:nvPr/>
        </p:nvSpPr>
        <p:spPr>
          <a:xfrm>
            <a:off x="1240960" y="3248414"/>
            <a:ext cx="2407767" cy="584775"/>
          </a:xfrm>
          <a:prstGeom prst="rect">
            <a:avLst/>
          </a:prstGeom>
          <a:noFill/>
        </p:spPr>
        <p:txBody>
          <a:bodyPr wrap="square" rtlCol="0">
            <a:spAutoFit/>
          </a:bodyPr>
          <a:lstStyle/>
          <a:p>
            <a:pPr algn="ctr"/>
            <a:r>
              <a:rPr lang="en-US" sz="3200" dirty="0"/>
              <a:t>WebAR</a:t>
            </a:r>
          </a:p>
        </p:txBody>
      </p:sp>
      <p:pic>
        <p:nvPicPr>
          <p:cNvPr id="22" name="Picture 2" descr="Overview | mind-ar-js">
            <a:extLst>
              <a:ext uri="{FF2B5EF4-FFF2-40B4-BE49-F238E27FC236}">
                <a16:creationId xmlns:a16="http://schemas.microsoft.com/office/drawing/2014/main" id="{1AF7FFFA-69C1-A62D-252E-B7F469070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7048" y="2920982"/>
            <a:ext cx="1713994" cy="123964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C822BEB-BEF3-8ADE-DDB1-F64A7AE29508}"/>
              </a:ext>
            </a:extLst>
          </p:cNvPr>
          <p:cNvSpPr txBox="1"/>
          <p:nvPr/>
        </p:nvSpPr>
        <p:spPr>
          <a:xfrm>
            <a:off x="5136021" y="4596830"/>
            <a:ext cx="2010268" cy="707886"/>
          </a:xfrm>
          <a:prstGeom prst="rect">
            <a:avLst/>
          </a:prstGeom>
          <a:noFill/>
        </p:spPr>
        <p:txBody>
          <a:bodyPr wrap="square" rtlCol="0">
            <a:spAutoFit/>
          </a:bodyPr>
          <a:lstStyle/>
          <a:p>
            <a:pPr algn="ctr"/>
            <a:r>
              <a:rPr lang="en-US" sz="2000" dirty="0"/>
              <a:t>Image tracking; open-source</a:t>
            </a:r>
            <a:endParaRPr lang="en-US" sz="1100" dirty="0"/>
          </a:p>
        </p:txBody>
      </p:sp>
      <p:pic>
        <p:nvPicPr>
          <p:cNvPr id="24" name="Picture 4" descr="three-js-logo - OneCode">
            <a:extLst>
              <a:ext uri="{FF2B5EF4-FFF2-40B4-BE49-F238E27FC236}">
                <a16:creationId xmlns:a16="http://schemas.microsoft.com/office/drawing/2014/main" id="{70666A19-AADE-35DC-DB34-1699BD477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9974" y="2741824"/>
            <a:ext cx="1582110" cy="1759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D1E9700-EA90-2C84-93F9-89105A138905}"/>
              </a:ext>
            </a:extLst>
          </p:cNvPr>
          <p:cNvSpPr txBox="1"/>
          <p:nvPr/>
        </p:nvSpPr>
        <p:spPr>
          <a:xfrm>
            <a:off x="1273737" y="4596830"/>
            <a:ext cx="2407767" cy="707886"/>
          </a:xfrm>
          <a:prstGeom prst="rect">
            <a:avLst/>
          </a:prstGeom>
          <a:noFill/>
        </p:spPr>
        <p:txBody>
          <a:bodyPr wrap="square" rtlCol="0">
            <a:spAutoFit/>
          </a:bodyPr>
          <a:lstStyle/>
          <a:p>
            <a:pPr algn="ctr"/>
            <a:r>
              <a:rPr lang="en-US" sz="2000" dirty="0"/>
              <a:t>No app download/ install required</a:t>
            </a:r>
          </a:p>
        </p:txBody>
      </p:sp>
      <p:sp>
        <p:nvSpPr>
          <p:cNvPr id="26" name="TextBox 25">
            <a:extLst>
              <a:ext uri="{FF2B5EF4-FFF2-40B4-BE49-F238E27FC236}">
                <a16:creationId xmlns:a16="http://schemas.microsoft.com/office/drawing/2014/main" id="{3430A1CA-5A3C-F2AF-D389-72E3CE45E988}"/>
              </a:ext>
            </a:extLst>
          </p:cNvPr>
          <p:cNvSpPr txBox="1"/>
          <p:nvPr/>
        </p:nvSpPr>
        <p:spPr>
          <a:xfrm>
            <a:off x="8691259" y="4596830"/>
            <a:ext cx="2407767" cy="707886"/>
          </a:xfrm>
          <a:prstGeom prst="rect">
            <a:avLst/>
          </a:prstGeom>
          <a:noFill/>
        </p:spPr>
        <p:txBody>
          <a:bodyPr wrap="square" rtlCol="0">
            <a:spAutoFit/>
          </a:bodyPr>
          <a:lstStyle/>
          <a:p>
            <a:pPr algn="ctr"/>
            <a:r>
              <a:rPr lang="en-US" sz="2000" dirty="0"/>
              <a:t>Open-source; wide community support</a:t>
            </a:r>
          </a:p>
        </p:txBody>
      </p:sp>
    </p:spTree>
    <p:extLst>
      <p:ext uri="{BB962C8B-B14F-4D97-AF65-F5344CB8AC3E}">
        <p14:creationId xmlns:p14="http://schemas.microsoft.com/office/powerpoint/2010/main" val="25720227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1056806"/>
            <a:chOff x="95202" y="104264"/>
            <a:chExt cx="10596882"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5356274" cy="769441"/>
            </a:xfrm>
            <a:prstGeom prst="rect">
              <a:avLst/>
            </a:prstGeom>
            <a:noFill/>
          </p:spPr>
          <p:txBody>
            <a:bodyPr wrap="none" rtlCol="0">
              <a:spAutoFit/>
            </a:bodyPr>
            <a:lstStyle/>
            <a:p>
              <a:r>
                <a:rPr lang="en-US" sz="2800" b="1" dirty="0">
                  <a:solidFill>
                    <a:srgbClr val="A100FF"/>
                  </a:solidFill>
                </a:rPr>
                <a:t>WebAR Prototype: Design Phase</a:t>
              </a:r>
            </a:p>
            <a:p>
              <a:r>
                <a:rPr lang="en-US" sz="1600" i="1" dirty="0">
                  <a:latin typeface="Calibri" panose="020F0502020204030204"/>
                </a:rPr>
                <a:t>Choose 1) AR Platform 2) Tracking engine 3) Rendering engine</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2F6451AF-3B0E-7894-CCF0-C9CB5F13857C}"/>
              </a:ext>
            </a:extLst>
          </p:cNvPr>
          <p:cNvSpPr/>
          <p:nvPr/>
        </p:nvSpPr>
        <p:spPr>
          <a:xfrm>
            <a:off x="928185" y="1966169"/>
            <a:ext cx="3098871" cy="3802403"/>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Rectangle: Rounded Corners 15">
            <a:extLst>
              <a:ext uri="{FF2B5EF4-FFF2-40B4-BE49-F238E27FC236}">
                <a16:creationId xmlns:a16="http://schemas.microsoft.com/office/drawing/2014/main" id="{38748880-A4FF-F36A-C13A-633F92D716EE}"/>
              </a:ext>
            </a:extLst>
          </p:cNvPr>
          <p:cNvSpPr/>
          <p:nvPr/>
        </p:nvSpPr>
        <p:spPr>
          <a:xfrm>
            <a:off x="4591720" y="1966168"/>
            <a:ext cx="3098871" cy="3802403"/>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 name="Rectangle: Rounded Corners 16">
            <a:extLst>
              <a:ext uri="{FF2B5EF4-FFF2-40B4-BE49-F238E27FC236}">
                <a16:creationId xmlns:a16="http://schemas.microsoft.com/office/drawing/2014/main" id="{48A8DC02-D9C1-02B9-FAB3-281B47D1DFC8}"/>
              </a:ext>
            </a:extLst>
          </p:cNvPr>
          <p:cNvSpPr/>
          <p:nvPr/>
        </p:nvSpPr>
        <p:spPr>
          <a:xfrm>
            <a:off x="8255256" y="1963397"/>
            <a:ext cx="3098871" cy="3802403"/>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B6D60C7F-FB93-5FA7-B1F4-867A758BDE58}"/>
              </a:ext>
            </a:extLst>
          </p:cNvPr>
          <p:cNvSpPr txBox="1"/>
          <p:nvPr/>
        </p:nvSpPr>
        <p:spPr>
          <a:xfrm>
            <a:off x="928185" y="2222592"/>
            <a:ext cx="3098870" cy="430887"/>
          </a:xfrm>
          <a:prstGeom prst="rect">
            <a:avLst/>
          </a:prstGeom>
          <a:noFill/>
        </p:spPr>
        <p:txBody>
          <a:bodyPr wrap="square" rtlCol="0">
            <a:spAutoFit/>
          </a:bodyPr>
          <a:lstStyle/>
          <a:p>
            <a:pPr algn="ctr"/>
            <a:r>
              <a:rPr lang="en-US" sz="2200" b="1" dirty="0">
                <a:solidFill>
                  <a:schemeClr val="bg1"/>
                </a:solidFill>
              </a:rPr>
              <a:t>AR PLATFORM</a:t>
            </a:r>
          </a:p>
        </p:txBody>
      </p:sp>
      <p:sp>
        <p:nvSpPr>
          <p:cNvPr id="19" name="TextBox 18">
            <a:extLst>
              <a:ext uri="{FF2B5EF4-FFF2-40B4-BE49-F238E27FC236}">
                <a16:creationId xmlns:a16="http://schemas.microsoft.com/office/drawing/2014/main" id="{C89DA4B4-23A3-17EB-C4F8-980477D18111}"/>
              </a:ext>
            </a:extLst>
          </p:cNvPr>
          <p:cNvSpPr txBox="1"/>
          <p:nvPr/>
        </p:nvSpPr>
        <p:spPr>
          <a:xfrm>
            <a:off x="4591719" y="2222592"/>
            <a:ext cx="3098872" cy="430887"/>
          </a:xfrm>
          <a:prstGeom prst="rect">
            <a:avLst/>
          </a:prstGeom>
          <a:noFill/>
        </p:spPr>
        <p:txBody>
          <a:bodyPr wrap="square" rtlCol="0">
            <a:spAutoFit/>
          </a:bodyPr>
          <a:lstStyle/>
          <a:p>
            <a:pPr algn="ctr"/>
            <a:r>
              <a:rPr lang="en-US" sz="2200" b="1" dirty="0"/>
              <a:t>TRACKING ENGINE</a:t>
            </a:r>
          </a:p>
        </p:txBody>
      </p:sp>
      <p:sp>
        <p:nvSpPr>
          <p:cNvPr id="20" name="TextBox 19">
            <a:extLst>
              <a:ext uri="{FF2B5EF4-FFF2-40B4-BE49-F238E27FC236}">
                <a16:creationId xmlns:a16="http://schemas.microsoft.com/office/drawing/2014/main" id="{6D0DEB92-A37E-696B-5924-1441C64E9A8A}"/>
              </a:ext>
            </a:extLst>
          </p:cNvPr>
          <p:cNvSpPr txBox="1"/>
          <p:nvPr/>
        </p:nvSpPr>
        <p:spPr>
          <a:xfrm>
            <a:off x="8255255" y="2222592"/>
            <a:ext cx="3098872" cy="430887"/>
          </a:xfrm>
          <a:prstGeom prst="rect">
            <a:avLst/>
          </a:prstGeom>
          <a:noFill/>
        </p:spPr>
        <p:txBody>
          <a:bodyPr wrap="square" rtlCol="0">
            <a:spAutoFit/>
          </a:bodyPr>
          <a:lstStyle/>
          <a:p>
            <a:pPr algn="ctr"/>
            <a:r>
              <a:rPr lang="en-US" sz="2200" b="1" dirty="0"/>
              <a:t>RENDERING ENGINE</a:t>
            </a:r>
          </a:p>
        </p:txBody>
      </p:sp>
      <p:sp>
        <p:nvSpPr>
          <p:cNvPr id="21" name="TextBox 20">
            <a:extLst>
              <a:ext uri="{FF2B5EF4-FFF2-40B4-BE49-F238E27FC236}">
                <a16:creationId xmlns:a16="http://schemas.microsoft.com/office/drawing/2014/main" id="{07F73CF6-3525-B306-5779-6F202C0778E8}"/>
              </a:ext>
            </a:extLst>
          </p:cNvPr>
          <p:cNvSpPr txBox="1"/>
          <p:nvPr/>
        </p:nvSpPr>
        <p:spPr>
          <a:xfrm>
            <a:off x="1240960" y="3248414"/>
            <a:ext cx="2407767" cy="584775"/>
          </a:xfrm>
          <a:prstGeom prst="rect">
            <a:avLst/>
          </a:prstGeom>
          <a:noFill/>
        </p:spPr>
        <p:txBody>
          <a:bodyPr wrap="square" rtlCol="0">
            <a:spAutoFit/>
          </a:bodyPr>
          <a:lstStyle/>
          <a:p>
            <a:pPr algn="ctr"/>
            <a:r>
              <a:rPr lang="en-US" sz="3200" dirty="0">
                <a:solidFill>
                  <a:schemeClr val="bg1"/>
                </a:solidFill>
              </a:rPr>
              <a:t>WebAR</a:t>
            </a:r>
          </a:p>
        </p:txBody>
      </p:sp>
      <p:pic>
        <p:nvPicPr>
          <p:cNvPr id="22" name="Picture 2" descr="Overview | mind-ar-js">
            <a:extLst>
              <a:ext uri="{FF2B5EF4-FFF2-40B4-BE49-F238E27FC236}">
                <a16:creationId xmlns:a16="http://schemas.microsoft.com/office/drawing/2014/main" id="{1AF7FFFA-69C1-A62D-252E-B7F469070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7048" y="2920982"/>
            <a:ext cx="1713994" cy="123964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C822BEB-BEF3-8ADE-DDB1-F64A7AE29508}"/>
              </a:ext>
            </a:extLst>
          </p:cNvPr>
          <p:cNvSpPr txBox="1"/>
          <p:nvPr/>
        </p:nvSpPr>
        <p:spPr>
          <a:xfrm>
            <a:off x="5136021" y="4596830"/>
            <a:ext cx="2010268" cy="707886"/>
          </a:xfrm>
          <a:prstGeom prst="rect">
            <a:avLst/>
          </a:prstGeom>
          <a:noFill/>
        </p:spPr>
        <p:txBody>
          <a:bodyPr wrap="square" rtlCol="0">
            <a:spAutoFit/>
          </a:bodyPr>
          <a:lstStyle/>
          <a:p>
            <a:pPr algn="ctr"/>
            <a:r>
              <a:rPr lang="en-US" sz="2000" dirty="0"/>
              <a:t>Image tracking; open-source</a:t>
            </a:r>
            <a:endParaRPr lang="en-US" sz="1100" dirty="0"/>
          </a:p>
        </p:txBody>
      </p:sp>
      <p:pic>
        <p:nvPicPr>
          <p:cNvPr id="24" name="Picture 4" descr="three-js-logo - OneCode">
            <a:extLst>
              <a:ext uri="{FF2B5EF4-FFF2-40B4-BE49-F238E27FC236}">
                <a16:creationId xmlns:a16="http://schemas.microsoft.com/office/drawing/2014/main" id="{70666A19-AADE-35DC-DB34-1699BD477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9974" y="2741824"/>
            <a:ext cx="1582110" cy="1759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D1E9700-EA90-2C84-93F9-89105A138905}"/>
              </a:ext>
            </a:extLst>
          </p:cNvPr>
          <p:cNvSpPr txBox="1"/>
          <p:nvPr/>
        </p:nvSpPr>
        <p:spPr>
          <a:xfrm>
            <a:off x="1273737" y="4596830"/>
            <a:ext cx="2407767" cy="707886"/>
          </a:xfrm>
          <a:prstGeom prst="rect">
            <a:avLst/>
          </a:prstGeom>
          <a:noFill/>
        </p:spPr>
        <p:txBody>
          <a:bodyPr wrap="square" rtlCol="0">
            <a:spAutoFit/>
          </a:bodyPr>
          <a:lstStyle/>
          <a:p>
            <a:pPr algn="ctr"/>
            <a:r>
              <a:rPr lang="en-US" sz="2000" dirty="0">
                <a:solidFill>
                  <a:schemeClr val="bg1"/>
                </a:solidFill>
              </a:rPr>
              <a:t>No app download/ install required</a:t>
            </a:r>
          </a:p>
        </p:txBody>
      </p:sp>
      <p:sp>
        <p:nvSpPr>
          <p:cNvPr id="26" name="TextBox 25">
            <a:extLst>
              <a:ext uri="{FF2B5EF4-FFF2-40B4-BE49-F238E27FC236}">
                <a16:creationId xmlns:a16="http://schemas.microsoft.com/office/drawing/2014/main" id="{3430A1CA-5A3C-F2AF-D389-72E3CE45E988}"/>
              </a:ext>
            </a:extLst>
          </p:cNvPr>
          <p:cNvSpPr txBox="1"/>
          <p:nvPr/>
        </p:nvSpPr>
        <p:spPr>
          <a:xfrm>
            <a:off x="8691259" y="4596830"/>
            <a:ext cx="2407767" cy="707886"/>
          </a:xfrm>
          <a:prstGeom prst="rect">
            <a:avLst/>
          </a:prstGeom>
          <a:noFill/>
        </p:spPr>
        <p:txBody>
          <a:bodyPr wrap="square" rtlCol="0">
            <a:spAutoFit/>
          </a:bodyPr>
          <a:lstStyle/>
          <a:p>
            <a:pPr algn="ctr"/>
            <a:r>
              <a:rPr lang="en-US" sz="2000" dirty="0"/>
              <a:t>Open-source; wide community support</a:t>
            </a:r>
          </a:p>
        </p:txBody>
      </p:sp>
    </p:spTree>
    <p:extLst>
      <p:ext uri="{BB962C8B-B14F-4D97-AF65-F5344CB8AC3E}">
        <p14:creationId xmlns:p14="http://schemas.microsoft.com/office/powerpoint/2010/main" val="297355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1056806"/>
            <a:chOff x="95202" y="104264"/>
            <a:chExt cx="10596882"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5356274" cy="769441"/>
            </a:xfrm>
            <a:prstGeom prst="rect">
              <a:avLst/>
            </a:prstGeom>
            <a:noFill/>
          </p:spPr>
          <p:txBody>
            <a:bodyPr wrap="none" rtlCol="0">
              <a:spAutoFit/>
            </a:bodyPr>
            <a:lstStyle/>
            <a:p>
              <a:r>
                <a:rPr lang="en-US" sz="2800" b="1" dirty="0">
                  <a:solidFill>
                    <a:srgbClr val="A100FF"/>
                  </a:solidFill>
                </a:rPr>
                <a:t>WebAR Prototype: Design Phase</a:t>
              </a:r>
            </a:p>
            <a:p>
              <a:r>
                <a:rPr lang="en-US" sz="1600" i="1" dirty="0">
                  <a:latin typeface="Calibri" panose="020F0502020204030204"/>
                </a:rPr>
                <a:t>Choose 1) AR Platform 2) Tracking engine 3) Rendering engine</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2F6451AF-3B0E-7894-CCF0-C9CB5F13857C}"/>
              </a:ext>
            </a:extLst>
          </p:cNvPr>
          <p:cNvSpPr/>
          <p:nvPr/>
        </p:nvSpPr>
        <p:spPr>
          <a:xfrm>
            <a:off x="928185" y="1966169"/>
            <a:ext cx="3098871" cy="3802403"/>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Rectangle: Rounded Corners 15">
            <a:extLst>
              <a:ext uri="{FF2B5EF4-FFF2-40B4-BE49-F238E27FC236}">
                <a16:creationId xmlns:a16="http://schemas.microsoft.com/office/drawing/2014/main" id="{38748880-A4FF-F36A-C13A-633F92D716EE}"/>
              </a:ext>
            </a:extLst>
          </p:cNvPr>
          <p:cNvSpPr/>
          <p:nvPr/>
        </p:nvSpPr>
        <p:spPr>
          <a:xfrm>
            <a:off x="4591720" y="1966168"/>
            <a:ext cx="3098871" cy="3802403"/>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 name="Rectangle: Rounded Corners 16">
            <a:extLst>
              <a:ext uri="{FF2B5EF4-FFF2-40B4-BE49-F238E27FC236}">
                <a16:creationId xmlns:a16="http://schemas.microsoft.com/office/drawing/2014/main" id="{48A8DC02-D9C1-02B9-FAB3-281B47D1DFC8}"/>
              </a:ext>
            </a:extLst>
          </p:cNvPr>
          <p:cNvSpPr/>
          <p:nvPr/>
        </p:nvSpPr>
        <p:spPr>
          <a:xfrm>
            <a:off x="8255256" y="1963397"/>
            <a:ext cx="3098871" cy="3802403"/>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B6D60C7F-FB93-5FA7-B1F4-867A758BDE58}"/>
              </a:ext>
            </a:extLst>
          </p:cNvPr>
          <p:cNvSpPr txBox="1"/>
          <p:nvPr/>
        </p:nvSpPr>
        <p:spPr>
          <a:xfrm>
            <a:off x="928185" y="2222592"/>
            <a:ext cx="3098870" cy="430887"/>
          </a:xfrm>
          <a:prstGeom prst="rect">
            <a:avLst/>
          </a:prstGeom>
          <a:noFill/>
        </p:spPr>
        <p:txBody>
          <a:bodyPr wrap="square" rtlCol="0">
            <a:spAutoFit/>
          </a:bodyPr>
          <a:lstStyle/>
          <a:p>
            <a:pPr algn="ctr"/>
            <a:r>
              <a:rPr lang="en-US" sz="2200" b="1" dirty="0"/>
              <a:t>AR PLATFORM</a:t>
            </a:r>
          </a:p>
        </p:txBody>
      </p:sp>
      <p:sp>
        <p:nvSpPr>
          <p:cNvPr id="19" name="TextBox 18">
            <a:extLst>
              <a:ext uri="{FF2B5EF4-FFF2-40B4-BE49-F238E27FC236}">
                <a16:creationId xmlns:a16="http://schemas.microsoft.com/office/drawing/2014/main" id="{C89DA4B4-23A3-17EB-C4F8-980477D18111}"/>
              </a:ext>
            </a:extLst>
          </p:cNvPr>
          <p:cNvSpPr txBox="1"/>
          <p:nvPr/>
        </p:nvSpPr>
        <p:spPr>
          <a:xfrm>
            <a:off x="4591719" y="2222592"/>
            <a:ext cx="3098872" cy="430887"/>
          </a:xfrm>
          <a:prstGeom prst="rect">
            <a:avLst/>
          </a:prstGeom>
          <a:noFill/>
        </p:spPr>
        <p:txBody>
          <a:bodyPr wrap="square" rtlCol="0">
            <a:spAutoFit/>
          </a:bodyPr>
          <a:lstStyle/>
          <a:p>
            <a:pPr algn="ctr"/>
            <a:r>
              <a:rPr lang="en-US" sz="2200" b="1" dirty="0">
                <a:solidFill>
                  <a:schemeClr val="bg1"/>
                </a:solidFill>
              </a:rPr>
              <a:t>TRACKING ENGINE</a:t>
            </a:r>
          </a:p>
        </p:txBody>
      </p:sp>
      <p:sp>
        <p:nvSpPr>
          <p:cNvPr id="20" name="TextBox 19">
            <a:extLst>
              <a:ext uri="{FF2B5EF4-FFF2-40B4-BE49-F238E27FC236}">
                <a16:creationId xmlns:a16="http://schemas.microsoft.com/office/drawing/2014/main" id="{6D0DEB92-A37E-696B-5924-1441C64E9A8A}"/>
              </a:ext>
            </a:extLst>
          </p:cNvPr>
          <p:cNvSpPr txBox="1"/>
          <p:nvPr/>
        </p:nvSpPr>
        <p:spPr>
          <a:xfrm>
            <a:off x="8255255" y="2222592"/>
            <a:ext cx="3098872" cy="430887"/>
          </a:xfrm>
          <a:prstGeom prst="rect">
            <a:avLst/>
          </a:prstGeom>
          <a:noFill/>
        </p:spPr>
        <p:txBody>
          <a:bodyPr wrap="square" rtlCol="0">
            <a:spAutoFit/>
          </a:bodyPr>
          <a:lstStyle/>
          <a:p>
            <a:pPr algn="ctr"/>
            <a:r>
              <a:rPr lang="en-US" sz="2200" b="1" dirty="0"/>
              <a:t>RENDERING ENGINE</a:t>
            </a:r>
          </a:p>
        </p:txBody>
      </p:sp>
      <p:sp>
        <p:nvSpPr>
          <p:cNvPr id="21" name="TextBox 20">
            <a:extLst>
              <a:ext uri="{FF2B5EF4-FFF2-40B4-BE49-F238E27FC236}">
                <a16:creationId xmlns:a16="http://schemas.microsoft.com/office/drawing/2014/main" id="{07F73CF6-3525-B306-5779-6F202C0778E8}"/>
              </a:ext>
            </a:extLst>
          </p:cNvPr>
          <p:cNvSpPr txBox="1"/>
          <p:nvPr/>
        </p:nvSpPr>
        <p:spPr>
          <a:xfrm>
            <a:off x="1240960" y="3248414"/>
            <a:ext cx="2407767" cy="584775"/>
          </a:xfrm>
          <a:prstGeom prst="rect">
            <a:avLst/>
          </a:prstGeom>
          <a:noFill/>
        </p:spPr>
        <p:txBody>
          <a:bodyPr wrap="square" rtlCol="0">
            <a:spAutoFit/>
          </a:bodyPr>
          <a:lstStyle/>
          <a:p>
            <a:pPr algn="ctr"/>
            <a:r>
              <a:rPr lang="en-US" sz="3200" dirty="0"/>
              <a:t>WebAR</a:t>
            </a:r>
          </a:p>
        </p:txBody>
      </p:sp>
      <p:pic>
        <p:nvPicPr>
          <p:cNvPr id="22" name="Picture 2" descr="Overview | mind-ar-js">
            <a:extLst>
              <a:ext uri="{FF2B5EF4-FFF2-40B4-BE49-F238E27FC236}">
                <a16:creationId xmlns:a16="http://schemas.microsoft.com/office/drawing/2014/main" id="{1AF7FFFA-69C1-A62D-252E-B7F469070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7048" y="2920982"/>
            <a:ext cx="1713994" cy="123964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C822BEB-BEF3-8ADE-DDB1-F64A7AE29508}"/>
              </a:ext>
            </a:extLst>
          </p:cNvPr>
          <p:cNvSpPr txBox="1"/>
          <p:nvPr/>
        </p:nvSpPr>
        <p:spPr>
          <a:xfrm>
            <a:off x="5136021" y="4596830"/>
            <a:ext cx="2010268" cy="707886"/>
          </a:xfrm>
          <a:prstGeom prst="rect">
            <a:avLst/>
          </a:prstGeom>
          <a:noFill/>
        </p:spPr>
        <p:txBody>
          <a:bodyPr wrap="square" rtlCol="0">
            <a:spAutoFit/>
          </a:bodyPr>
          <a:lstStyle/>
          <a:p>
            <a:pPr algn="ctr"/>
            <a:r>
              <a:rPr lang="en-US" sz="2000" dirty="0">
                <a:solidFill>
                  <a:schemeClr val="bg1"/>
                </a:solidFill>
              </a:rPr>
              <a:t>Image tracking; open-source</a:t>
            </a:r>
            <a:endParaRPr lang="en-US" sz="1100" dirty="0">
              <a:solidFill>
                <a:schemeClr val="bg1"/>
              </a:solidFill>
            </a:endParaRPr>
          </a:p>
        </p:txBody>
      </p:sp>
      <p:pic>
        <p:nvPicPr>
          <p:cNvPr id="24" name="Picture 4" descr="three-js-logo - OneCode">
            <a:extLst>
              <a:ext uri="{FF2B5EF4-FFF2-40B4-BE49-F238E27FC236}">
                <a16:creationId xmlns:a16="http://schemas.microsoft.com/office/drawing/2014/main" id="{70666A19-AADE-35DC-DB34-1699BD477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9974" y="2741824"/>
            <a:ext cx="1582110" cy="1759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D1E9700-EA90-2C84-93F9-89105A138905}"/>
              </a:ext>
            </a:extLst>
          </p:cNvPr>
          <p:cNvSpPr txBox="1"/>
          <p:nvPr/>
        </p:nvSpPr>
        <p:spPr>
          <a:xfrm>
            <a:off x="1273737" y="4596830"/>
            <a:ext cx="2407767" cy="707886"/>
          </a:xfrm>
          <a:prstGeom prst="rect">
            <a:avLst/>
          </a:prstGeom>
          <a:noFill/>
        </p:spPr>
        <p:txBody>
          <a:bodyPr wrap="square" rtlCol="0">
            <a:spAutoFit/>
          </a:bodyPr>
          <a:lstStyle/>
          <a:p>
            <a:pPr algn="ctr"/>
            <a:r>
              <a:rPr lang="en-US" sz="2000" dirty="0"/>
              <a:t>No app download/ install required</a:t>
            </a:r>
          </a:p>
        </p:txBody>
      </p:sp>
      <p:sp>
        <p:nvSpPr>
          <p:cNvPr id="26" name="TextBox 25">
            <a:extLst>
              <a:ext uri="{FF2B5EF4-FFF2-40B4-BE49-F238E27FC236}">
                <a16:creationId xmlns:a16="http://schemas.microsoft.com/office/drawing/2014/main" id="{3430A1CA-5A3C-F2AF-D389-72E3CE45E988}"/>
              </a:ext>
            </a:extLst>
          </p:cNvPr>
          <p:cNvSpPr txBox="1"/>
          <p:nvPr/>
        </p:nvSpPr>
        <p:spPr>
          <a:xfrm>
            <a:off x="8691259" y="4596830"/>
            <a:ext cx="2407767" cy="707886"/>
          </a:xfrm>
          <a:prstGeom prst="rect">
            <a:avLst/>
          </a:prstGeom>
          <a:noFill/>
        </p:spPr>
        <p:txBody>
          <a:bodyPr wrap="square" rtlCol="0">
            <a:spAutoFit/>
          </a:bodyPr>
          <a:lstStyle/>
          <a:p>
            <a:pPr algn="ctr"/>
            <a:r>
              <a:rPr lang="en-US" sz="2000" dirty="0"/>
              <a:t>Open-source; wide community support</a:t>
            </a:r>
          </a:p>
        </p:txBody>
      </p:sp>
    </p:spTree>
    <p:extLst>
      <p:ext uri="{BB962C8B-B14F-4D97-AF65-F5344CB8AC3E}">
        <p14:creationId xmlns:p14="http://schemas.microsoft.com/office/powerpoint/2010/main" val="3465560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6"/>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5361211" cy="523220"/>
            </a:xfrm>
            <a:prstGeom prst="rect">
              <a:avLst/>
            </a:prstGeom>
            <a:noFill/>
          </p:spPr>
          <p:txBody>
            <a:bodyPr wrap="none" rtlCol="0">
              <a:spAutoFit/>
            </a:bodyPr>
            <a:lstStyle/>
            <a:p>
              <a:r>
                <a:rPr lang="en-US" sz="2800" b="1" dirty="0">
                  <a:solidFill>
                    <a:srgbClr val="A100FF"/>
                  </a:solidFill>
                </a:rPr>
                <a:t>WebAR Prototype: Show Don’t Tell</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9" name="Group 18">
            <a:extLst>
              <a:ext uri="{FF2B5EF4-FFF2-40B4-BE49-F238E27FC236}">
                <a16:creationId xmlns:a16="http://schemas.microsoft.com/office/drawing/2014/main" id="{E71C58C8-651A-6A24-B320-633CBBDE6978}"/>
              </a:ext>
            </a:extLst>
          </p:cNvPr>
          <p:cNvGrpSpPr/>
          <p:nvPr/>
        </p:nvGrpSpPr>
        <p:grpSpPr>
          <a:xfrm>
            <a:off x="814984" y="1367000"/>
            <a:ext cx="5148872" cy="4919535"/>
            <a:chOff x="188684" y="1367000"/>
            <a:chExt cx="5148872" cy="4919535"/>
          </a:xfrm>
        </p:grpSpPr>
        <p:pic>
          <p:nvPicPr>
            <p:cNvPr id="1026" name="Picture 2" descr="No description available.">
              <a:extLst>
                <a:ext uri="{FF2B5EF4-FFF2-40B4-BE49-F238E27FC236}">
                  <a16:creationId xmlns:a16="http://schemas.microsoft.com/office/drawing/2014/main" id="{B428F333-AE6D-EE34-33AC-08BAE18A3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904" y="1367000"/>
              <a:ext cx="3689652" cy="4919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3A7330-CA9C-C2B7-E487-F07012D786A3}"/>
                </a:ext>
              </a:extLst>
            </p:cNvPr>
            <p:cNvSpPr txBox="1"/>
            <p:nvPr/>
          </p:nvSpPr>
          <p:spPr>
            <a:xfrm>
              <a:off x="188684" y="5380826"/>
              <a:ext cx="1240066" cy="646331"/>
            </a:xfrm>
            <a:prstGeom prst="rect">
              <a:avLst/>
            </a:prstGeom>
            <a:noFill/>
          </p:spPr>
          <p:txBody>
            <a:bodyPr wrap="square" rtlCol="0">
              <a:spAutoFit/>
            </a:bodyPr>
            <a:lstStyle/>
            <a:p>
              <a:r>
                <a:rPr lang="en-US" sz="1200" b="1" i="1" dirty="0"/>
                <a:t>Microcontroller connected to sensor</a:t>
              </a:r>
            </a:p>
          </p:txBody>
        </p:sp>
        <p:cxnSp>
          <p:nvCxnSpPr>
            <p:cNvPr id="4" name="Straight Arrow Connector 3">
              <a:extLst>
                <a:ext uri="{FF2B5EF4-FFF2-40B4-BE49-F238E27FC236}">
                  <a16:creationId xmlns:a16="http://schemas.microsoft.com/office/drawing/2014/main" id="{1D6A2D5C-F8C1-557C-5A86-3601E28D3199}"/>
                </a:ext>
              </a:extLst>
            </p:cNvPr>
            <p:cNvCxnSpPr>
              <a:cxnSpLocks/>
              <a:stCxn id="2" idx="3"/>
            </p:cNvCxnSpPr>
            <p:nvPr/>
          </p:nvCxnSpPr>
          <p:spPr>
            <a:xfrm>
              <a:off x="1428750" y="5703992"/>
              <a:ext cx="133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C2E7A0-3C40-2905-CE8E-BA903E9AB659}"/>
                </a:ext>
              </a:extLst>
            </p:cNvPr>
            <p:cNvSpPr txBox="1"/>
            <p:nvPr/>
          </p:nvSpPr>
          <p:spPr>
            <a:xfrm>
              <a:off x="188684" y="2207096"/>
              <a:ext cx="1329196" cy="276999"/>
            </a:xfrm>
            <a:prstGeom prst="rect">
              <a:avLst/>
            </a:prstGeom>
            <a:noFill/>
          </p:spPr>
          <p:txBody>
            <a:bodyPr wrap="square" rtlCol="0">
              <a:spAutoFit/>
            </a:bodyPr>
            <a:lstStyle/>
            <a:p>
              <a:r>
                <a:rPr lang="en-US" sz="1200" b="1" i="1" dirty="0"/>
                <a:t>Image marker</a:t>
              </a:r>
            </a:p>
          </p:txBody>
        </p:sp>
        <p:cxnSp>
          <p:nvCxnSpPr>
            <p:cNvPr id="10" name="Straight Arrow Connector 9">
              <a:extLst>
                <a:ext uri="{FF2B5EF4-FFF2-40B4-BE49-F238E27FC236}">
                  <a16:creationId xmlns:a16="http://schemas.microsoft.com/office/drawing/2014/main" id="{CCF6004D-6989-DFFF-AAB2-8490842C41C6}"/>
                </a:ext>
              </a:extLst>
            </p:cNvPr>
            <p:cNvCxnSpPr>
              <a:cxnSpLocks/>
            </p:cNvCxnSpPr>
            <p:nvPr/>
          </p:nvCxnSpPr>
          <p:spPr>
            <a:xfrm flipV="1">
              <a:off x="1437870" y="2345595"/>
              <a:ext cx="1656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61514D-99D6-B337-C361-94C12D9BBA89}"/>
                </a:ext>
              </a:extLst>
            </p:cNvPr>
            <p:cNvSpPr txBox="1"/>
            <p:nvPr/>
          </p:nvSpPr>
          <p:spPr>
            <a:xfrm>
              <a:off x="188684" y="4293231"/>
              <a:ext cx="1240066" cy="461665"/>
            </a:xfrm>
            <a:prstGeom prst="rect">
              <a:avLst/>
            </a:prstGeom>
            <a:noFill/>
          </p:spPr>
          <p:txBody>
            <a:bodyPr wrap="square" rtlCol="0">
              <a:spAutoFit/>
            </a:bodyPr>
            <a:lstStyle/>
            <a:p>
              <a:r>
                <a:rPr lang="en-US" sz="1200" b="1" i="1" dirty="0"/>
                <a:t>Soil moisture sensor</a:t>
              </a:r>
            </a:p>
          </p:txBody>
        </p:sp>
        <p:cxnSp>
          <p:nvCxnSpPr>
            <p:cNvPr id="13" name="Straight Arrow Connector 12">
              <a:extLst>
                <a:ext uri="{FF2B5EF4-FFF2-40B4-BE49-F238E27FC236}">
                  <a16:creationId xmlns:a16="http://schemas.microsoft.com/office/drawing/2014/main" id="{55677AD1-8F48-6799-766A-2D13EED352B0}"/>
                </a:ext>
              </a:extLst>
            </p:cNvPr>
            <p:cNvCxnSpPr>
              <a:cxnSpLocks/>
              <a:stCxn id="12" idx="3"/>
            </p:cNvCxnSpPr>
            <p:nvPr/>
          </p:nvCxnSpPr>
          <p:spPr>
            <a:xfrm>
              <a:off x="1428750" y="4524064"/>
              <a:ext cx="1764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webar-prototype-demo">
            <a:hlinkClick r:id="" action="ppaction://media"/>
            <a:extLst>
              <a:ext uri="{FF2B5EF4-FFF2-40B4-BE49-F238E27FC236}">
                <a16:creationId xmlns:a16="http://schemas.microsoft.com/office/drawing/2014/main" id="{01F00A4F-0C98-C371-7CD6-0A40DE7CBD7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366282" y="738071"/>
            <a:ext cx="2649172" cy="5727940"/>
          </a:xfrm>
          <a:prstGeom prst="rect">
            <a:avLst/>
          </a:prstGeom>
        </p:spPr>
      </p:pic>
      <p:sp>
        <p:nvSpPr>
          <p:cNvPr id="5" name="TextBox 4">
            <a:extLst>
              <a:ext uri="{FF2B5EF4-FFF2-40B4-BE49-F238E27FC236}">
                <a16:creationId xmlns:a16="http://schemas.microsoft.com/office/drawing/2014/main" id="{9D6517FC-4C3C-84E8-E784-DDC286C6347E}"/>
              </a:ext>
            </a:extLst>
          </p:cNvPr>
          <p:cNvSpPr txBox="1"/>
          <p:nvPr/>
        </p:nvSpPr>
        <p:spPr>
          <a:xfrm>
            <a:off x="370321" y="6384245"/>
            <a:ext cx="5133457" cy="369332"/>
          </a:xfrm>
          <a:prstGeom prst="rect">
            <a:avLst/>
          </a:prstGeom>
          <a:noFill/>
        </p:spPr>
        <p:txBody>
          <a:bodyPr wrap="none" rtlCol="0">
            <a:spAutoFit/>
          </a:bodyPr>
          <a:lstStyle/>
          <a:p>
            <a:r>
              <a:rPr lang="en-US" dirty="0"/>
              <a:t>Repo: </a:t>
            </a:r>
            <a:r>
              <a:rPr lang="en-US" dirty="0">
                <a:hlinkClick r:id="rId9"/>
              </a:rPr>
              <a:t>https://dev.azure.com/liquidstudio-nl/WebAR</a:t>
            </a:r>
            <a:r>
              <a:rPr lang="en-US" dirty="0"/>
              <a:t> </a:t>
            </a:r>
          </a:p>
        </p:txBody>
      </p:sp>
    </p:spTree>
    <p:extLst>
      <p:ext uri="{BB962C8B-B14F-4D97-AF65-F5344CB8AC3E}">
        <p14:creationId xmlns:p14="http://schemas.microsoft.com/office/powerpoint/2010/main" val="34286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1056806"/>
            <a:chOff x="95202" y="104264"/>
            <a:chExt cx="10596882"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5356274" cy="769441"/>
            </a:xfrm>
            <a:prstGeom prst="rect">
              <a:avLst/>
            </a:prstGeom>
            <a:noFill/>
          </p:spPr>
          <p:txBody>
            <a:bodyPr wrap="none" rtlCol="0">
              <a:spAutoFit/>
            </a:bodyPr>
            <a:lstStyle/>
            <a:p>
              <a:r>
                <a:rPr lang="en-US" sz="2800" b="1" dirty="0">
                  <a:solidFill>
                    <a:srgbClr val="A100FF"/>
                  </a:solidFill>
                </a:rPr>
                <a:t>WebAR Prototype: Design Phase</a:t>
              </a:r>
            </a:p>
            <a:p>
              <a:r>
                <a:rPr lang="en-US" sz="1600" i="1" dirty="0">
                  <a:latin typeface="Calibri" panose="020F0502020204030204"/>
                </a:rPr>
                <a:t>Choose 1) AR Platform 2) Tracking engine 3) Rendering engine</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Rounded Corners 10">
            <a:extLst>
              <a:ext uri="{FF2B5EF4-FFF2-40B4-BE49-F238E27FC236}">
                <a16:creationId xmlns:a16="http://schemas.microsoft.com/office/drawing/2014/main" id="{2F6451AF-3B0E-7894-CCF0-C9CB5F13857C}"/>
              </a:ext>
            </a:extLst>
          </p:cNvPr>
          <p:cNvSpPr/>
          <p:nvPr/>
        </p:nvSpPr>
        <p:spPr>
          <a:xfrm>
            <a:off x="928185" y="1966169"/>
            <a:ext cx="3098871" cy="3802403"/>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Rectangle: Rounded Corners 15">
            <a:extLst>
              <a:ext uri="{FF2B5EF4-FFF2-40B4-BE49-F238E27FC236}">
                <a16:creationId xmlns:a16="http://schemas.microsoft.com/office/drawing/2014/main" id="{38748880-A4FF-F36A-C13A-633F92D716EE}"/>
              </a:ext>
            </a:extLst>
          </p:cNvPr>
          <p:cNvSpPr/>
          <p:nvPr/>
        </p:nvSpPr>
        <p:spPr>
          <a:xfrm>
            <a:off x="4591720" y="1966168"/>
            <a:ext cx="3098871" cy="3802403"/>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 name="Rectangle: Rounded Corners 16">
            <a:extLst>
              <a:ext uri="{FF2B5EF4-FFF2-40B4-BE49-F238E27FC236}">
                <a16:creationId xmlns:a16="http://schemas.microsoft.com/office/drawing/2014/main" id="{48A8DC02-D9C1-02B9-FAB3-281B47D1DFC8}"/>
              </a:ext>
            </a:extLst>
          </p:cNvPr>
          <p:cNvSpPr/>
          <p:nvPr/>
        </p:nvSpPr>
        <p:spPr>
          <a:xfrm>
            <a:off x="8255256" y="1963397"/>
            <a:ext cx="3098871" cy="3802403"/>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B6D60C7F-FB93-5FA7-B1F4-867A758BDE58}"/>
              </a:ext>
            </a:extLst>
          </p:cNvPr>
          <p:cNvSpPr txBox="1"/>
          <p:nvPr/>
        </p:nvSpPr>
        <p:spPr>
          <a:xfrm>
            <a:off x="928185" y="2222592"/>
            <a:ext cx="3098870" cy="430887"/>
          </a:xfrm>
          <a:prstGeom prst="rect">
            <a:avLst/>
          </a:prstGeom>
          <a:noFill/>
        </p:spPr>
        <p:txBody>
          <a:bodyPr wrap="square" rtlCol="0">
            <a:spAutoFit/>
          </a:bodyPr>
          <a:lstStyle/>
          <a:p>
            <a:pPr algn="ctr"/>
            <a:r>
              <a:rPr lang="en-US" sz="2200" b="1" dirty="0"/>
              <a:t>AR PLATFORM</a:t>
            </a:r>
          </a:p>
        </p:txBody>
      </p:sp>
      <p:sp>
        <p:nvSpPr>
          <p:cNvPr id="19" name="TextBox 18">
            <a:extLst>
              <a:ext uri="{FF2B5EF4-FFF2-40B4-BE49-F238E27FC236}">
                <a16:creationId xmlns:a16="http://schemas.microsoft.com/office/drawing/2014/main" id="{C89DA4B4-23A3-17EB-C4F8-980477D18111}"/>
              </a:ext>
            </a:extLst>
          </p:cNvPr>
          <p:cNvSpPr txBox="1"/>
          <p:nvPr/>
        </p:nvSpPr>
        <p:spPr>
          <a:xfrm>
            <a:off x="4591719" y="2222592"/>
            <a:ext cx="3098872" cy="430887"/>
          </a:xfrm>
          <a:prstGeom prst="rect">
            <a:avLst/>
          </a:prstGeom>
          <a:noFill/>
        </p:spPr>
        <p:txBody>
          <a:bodyPr wrap="square" rtlCol="0">
            <a:spAutoFit/>
          </a:bodyPr>
          <a:lstStyle/>
          <a:p>
            <a:pPr algn="ctr"/>
            <a:r>
              <a:rPr lang="en-US" sz="2200" b="1" dirty="0"/>
              <a:t>TRACKING ENGINE</a:t>
            </a:r>
          </a:p>
        </p:txBody>
      </p:sp>
      <p:sp>
        <p:nvSpPr>
          <p:cNvPr id="20" name="TextBox 19">
            <a:extLst>
              <a:ext uri="{FF2B5EF4-FFF2-40B4-BE49-F238E27FC236}">
                <a16:creationId xmlns:a16="http://schemas.microsoft.com/office/drawing/2014/main" id="{6D0DEB92-A37E-696B-5924-1441C64E9A8A}"/>
              </a:ext>
            </a:extLst>
          </p:cNvPr>
          <p:cNvSpPr txBox="1"/>
          <p:nvPr/>
        </p:nvSpPr>
        <p:spPr>
          <a:xfrm>
            <a:off x="8255255" y="2222592"/>
            <a:ext cx="3098872" cy="430887"/>
          </a:xfrm>
          <a:prstGeom prst="rect">
            <a:avLst/>
          </a:prstGeom>
          <a:noFill/>
        </p:spPr>
        <p:txBody>
          <a:bodyPr wrap="square" rtlCol="0">
            <a:spAutoFit/>
          </a:bodyPr>
          <a:lstStyle/>
          <a:p>
            <a:pPr algn="ctr"/>
            <a:r>
              <a:rPr lang="en-US" sz="2200" b="1" dirty="0">
                <a:solidFill>
                  <a:schemeClr val="bg1"/>
                </a:solidFill>
              </a:rPr>
              <a:t>RENDERING ENGINE</a:t>
            </a:r>
          </a:p>
        </p:txBody>
      </p:sp>
      <p:sp>
        <p:nvSpPr>
          <p:cNvPr id="21" name="TextBox 20">
            <a:extLst>
              <a:ext uri="{FF2B5EF4-FFF2-40B4-BE49-F238E27FC236}">
                <a16:creationId xmlns:a16="http://schemas.microsoft.com/office/drawing/2014/main" id="{07F73CF6-3525-B306-5779-6F202C0778E8}"/>
              </a:ext>
            </a:extLst>
          </p:cNvPr>
          <p:cNvSpPr txBox="1"/>
          <p:nvPr/>
        </p:nvSpPr>
        <p:spPr>
          <a:xfrm>
            <a:off x="1240960" y="3248414"/>
            <a:ext cx="2407767" cy="584775"/>
          </a:xfrm>
          <a:prstGeom prst="rect">
            <a:avLst/>
          </a:prstGeom>
          <a:noFill/>
        </p:spPr>
        <p:txBody>
          <a:bodyPr wrap="square" rtlCol="0">
            <a:spAutoFit/>
          </a:bodyPr>
          <a:lstStyle/>
          <a:p>
            <a:pPr algn="ctr"/>
            <a:r>
              <a:rPr lang="en-US" sz="3200" dirty="0"/>
              <a:t>WebAR</a:t>
            </a:r>
          </a:p>
        </p:txBody>
      </p:sp>
      <p:pic>
        <p:nvPicPr>
          <p:cNvPr id="22" name="Picture 2" descr="Overview | mind-ar-js">
            <a:extLst>
              <a:ext uri="{FF2B5EF4-FFF2-40B4-BE49-F238E27FC236}">
                <a16:creationId xmlns:a16="http://schemas.microsoft.com/office/drawing/2014/main" id="{1AF7FFFA-69C1-A62D-252E-B7F469070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7048" y="2920982"/>
            <a:ext cx="1713994" cy="123964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C822BEB-BEF3-8ADE-DDB1-F64A7AE29508}"/>
              </a:ext>
            </a:extLst>
          </p:cNvPr>
          <p:cNvSpPr txBox="1"/>
          <p:nvPr/>
        </p:nvSpPr>
        <p:spPr>
          <a:xfrm>
            <a:off x="5136021" y="4596830"/>
            <a:ext cx="2010268" cy="707886"/>
          </a:xfrm>
          <a:prstGeom prst="rect">
            <a:avLst/>
          </a:prstGeom>
          <a:noFill/>
        </p:spPr>
        <p:txBody>
          <a:bodyPr wrap="square" rtlCol="0">
            <a:spAutoFit/>
          </a:bodyPr>
          <a:lstStyle/>
          <a:p>
            <a:pPr algn="ctr"/>
            <a:r>
              <a:rPr lang="en-US" sz="2000" dirty="0"/>
              <a:t>Image tracking; open-source</a:t>
            </a:r>
            <a:endParaRPr lang="en-US" sz="1100" dirty="0"/>
          </a:p>
        </p:txBody>
      </p:sp>
      <p:pic>
        <p:nvPicPr>
          <p:cNvPr id="24" name="Picture 4" descr="three-js-logo - OneCode">
            <a:extLst>
              <a:ext uri="{FF2B5EF4-FFF2-40B4-BE49-F238E27FC236}">
                <a16:creationId xmlns:a16="http://schemas.microsoft.com/office/drawing/2014/main" id="{70666A19-AADE-35DC-DB34-1699BD477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9974" y="2741824"/>
            <a:ext cx="1582110" cy="1759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D1E9700-EA90-2C84-93F9-89105A138905}"/>
              </a:ext>
            </a:extLst>
          </p:cNvPr>
          <p:cNvSpPr txBox="1"/>
          <p:nvPr/>
        </p:nvSpPr>
        <p:spPr>
          <a:xfrm>
            <a:off x="1273737" y="4596830"/>
            <a:ext cx="2407767" cy="707886"/>
          </a:xfrm>
          <a:prstGeom prst="rect">
            <a:avLst/>
          </a:prstGeom>
          <a:noFill/>
        </p:spPr>
        <p:txBody>
          <a:bodyPr wrap="square" rtlCol="0">
            <a:spAutoFit/>
          </a:bodyPr>
          <a:lstStyle/>
          <a:p>
            <a:pPr algn="ctr"/>
            <a:r>
              <a:rPr lang="en-US" sz="2000" dirty="0"/>
              <a:t>No app download/ install required</a:t>
            </a:r>
          </a:p>
        </p:txBody>
      </p:sp>
      <p:sp>
        <p:nvSpPr>
          <p:cNvPr id="26" name="TextBox 25">
            <a:extLst>
              <a:ext uri="{FF2B5EF4-FFF2-40B4-BE49-F238E27FC236}">
                <a16:creationId xmlns:a16="http://schemas.microsoft.com/office/drawing/2014/main" id="{3430A1CA-5A3C-F2AF-D389-72E3CE45E988}"/>
              </a:ext>
            </a:extLst>
          </p:cNvPr>
          <p:cNvSpPr txBox="1"/>
          <p:nvPr/>
        </p:nvSpPr>
        <p:spPr>
          <a:xfrm>
            <a:off x="8691259" y="4596830"/>
            <a:ext cx="2407767" cy="707886"/>
          </a:xfrm>
          <a:prstGeom prst="rect">
            <a:avLst/>
          </a:prstGeom>
          <a:noFill/>
        </p:spPr>
        <p:txBody>
          <a:bodyPr wrap="square" rtlCol="0">
            <a:spAutoFit/>
          </a:bodyPr>
          <a:lstStyle/>
          <a:p>
            <a:pPr algn="ctr"/>
            <a:r>
              <a:rPr lang="en-US" sz="2000" dirty="0">
                <a:solidFill>
                  <a:schemeClr val="bg1"/>
                </a:solidFill>
              </a:rPr>
              <a:t>Open-source; wide community support</a:t>
            </a:r>
          </a:p>
        </p:txBody>
      </p:sp>
    </p:spTree>
    <p:extLst>
      <p:ext uri="{BB962C8B-B14F-4D97-AF65-F5344CB8AC3E}">
        <p14:creationId xmlns:p14="http://schemas.microsoft.com/office/powerpoint/2010/main" val="36634750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6"/>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8184356" cy="523220"/>
            </a:xfrm>
            <a:prstGeom prst="rect">
              <a:avLst/>
            </a:prstGeom>
            <a:noFill/>
          </p:spPr>
          <p:txBody>
            <a:bodyPr wrap="none" rtlCol="0">
              <a:spAutoFit/>
            </a:bodyPr>
            <a:lstStyle/>
            <a:p>
              <a:r>
                <a:rPr lang="en-US" sz="2800" b="1" dirty="0">
                  <a:solidFill>
                    <a:srgbClr val="A100FF"/>
                  </a:solidFill>
                </a:rPr>
                <a:t>WebAR Prototype: Develop + Deploy + Validate Phase</a:t>
              </a:r>
              <a:endParaRPr lang="en-US" sz="1600" i="1" dirty="0">
                <a:solidFill>
                  <a:prstClr val="black"/>
                </a:solidFill>
                <a:latin typeface="Calibri" panose="020F0502020204030204"/>
              </a:endParaRP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grpSp>
        <p:nvGrpSpPr>
          <p:cNvPr id="12" name="Group 11">
            <a:extLst>
              <a:ext uri="{FF2B5EF4-FFF2-40B4-BE49-F238E27FC236}">
                <a16:creationId xmlns:a16="http://schemas.microsoft.com/office/drawing/2014/main" id="{17061477-12CF-90BC-3950-F08355AF47BE}"/>
              </a:ext>
            </a:extLst>
          </p:cNvPr>
          <p:cNvGrpSpPr/>
          <p:nvPr/>
        </p:nvGrpSpPr>
        <p:grpSpPr>
          <a:xfrm>
            <a:off x="814984" y="1367000"/>
            <a:ext cx="5148872" cy="4919535"/>
            <a:chOff x="188684" y="1367000"/>
            <a:chExt cx="5148872" cy="4919535"/>
          </a:xfrm>
        </p:grpSpPr>
        <p:pic>
          <p:nvPicPr>
            <p:cNvPr id="13" name="Picture 2" descr="No description available.">
              <a:extLst>
                <a:ext uri="{FF2B5EF4-FFF2-40B4-BE49-F238E27FC236}">
                  <a16:creationId xmlns:a16="http://schemas.microsoft.com/office/drawing/2014/main" id="{C4C23AB2-5D53-A3CB-3C44-0D76963CF0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904" y="1367000"/>
              <a:ext cx="3689652" cy="49195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2752209-41FB-8FF1-938B-A1E16EF2AACC}"/>
                </a:ext>
              </a:extLst>
            </p:cNvPr>
            <p:cNvSpPr txBox="1"/>
            <p:nvPr/>
          </p:nvSpPr>
          <p:spPr>
            <a:xfrm>
              <a:off x="188684" y="5380826"/>
              <a:ext cx="1240066" cy="646331"/>
            </a:xfrm>
            <a:prstGeom prst="rect">
              <a:avLst/>
            </a:prstGeom>
            <a:noFill/>
          </p:spPr>
          <p:txBody>
            <a:bodyPr wrap="square" rtlCol="0">
              <a:spAutoFit/>
            </a:bodyPr>
            <a:lstStyle/>
            <a:p>
              <a:r>
                <a:rPr lang="en-US" sz="1200" b="1" i="1" dirty="0"/>
                <a:t>Microcontroller connected to sensor</a:t>
              </a:r>
            </a:p>
          </p:txBody>
        </p:sp>
        <p:cxnSp>
          <p:nvCxnSpPr>
            <p:cNvPr id="15" name="Straight Arrow Connector 14">
              <a:extLst>
                <a:ext uri="{FF2B5EF4-FFF2-40B4-BE49-F238E27FC236}">
                  <a16:creationId xmlns:a16="http://schemas.microsoft.com/office/drawing/2014/main" id="{E5F43656-B510-1021-3227-48A4D2051B15}"/>
                </a:ext>
              </a:extLst>
            </p:cNvPr>
            <p:cNvCxnSpPr>
              <a:cxnSpLocks/>
              <a:stCxn id="14" idx="3"/>
            </p:cNvCxnSpPr>
            <p:nvPr/>
          </p:nvCxnSpPr>
          <p:spPr>
            <a:xfrm>
              <a:off x="1428750" y="5703992"/>
              <a:ext cx="133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7FD982-E557-291F-1FC5-8240820A6239}"/>
                </a:ext>
              </a:extLst>
            </p:cNvPr>
            <p:cNvSpPr txBox="1"/>
            <p:nvPr/>
          </p:nvSpPr>
          <p:spPr>
            <a:xfrm>
              <a:off x="188684" y="2207096"/>
              <a:ext cx="1329196" cy="276999"/>
            </a:xfrm>
            <a:prstGeom prst="rect">
              <a:avLst/>
            </a:prstGeom>
            <a:noFill/>
          </p:spPr>
          <p:txBody>
            <a:bodyPr wrap="square" rtlCol="0">
              <a:spAutoFit/>
            </a:bodyPr>
            <a:lstStyle/>
            <a:p>
              <a:r>
                <a:rPr lang="en-US" sz="1200" b="1" i="1" dirty="0"/>
                <a:t>Image marker</a:t>
              </a:r>
            </a:p>
          </p:txBody>
        </p:sp>
        <p:cxnSp>
          <p:nvCxnSpPr>
            <p:cNvPr id="17" name="Straight Arrow Connector 16">
              <a:extLst>
                <a:ext uri="{FF2B5EF4-FFF2-40B4-BE49-F238E27FC236}">
                  <a16:creationId xmlns:a16="http://schemas.microsoft.com/office/drawing/2014/main" id="{51BED6B3-878E-B2F4-08F5-DC78648AC557}"/>
                </a:ext>
              </a:extLst>
            </p:cNvPr>
            <p:cNvCxnSpPr>
              <a:cxnSpLocks/>
            </p:cNvCxnSpPr>
            <p:nvPr/>
          </p:nvCxnSpPr>
          <p:spPr>
            <a:xfrm flipV="1">
              <a:off x="1437870" y="2345595"/>
              <a:ext cx="1656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8D8FF03-DF5B-FD44-C404-E13290479F4D}"/>
                </a:ext>
              </a:extLst>
            </p:cNvPr>
            <p:cNvSpPr txBox="1"/>
            <p:nvPr/>
          </p:nvSpPr>
          <p:spPr>
            <a:xfrm>
              <a:off x="188684" y="4293231"/>
              <a:ext cx="1240066" cy="461665"/>
            </a:xfrm>
            <a:prstGeom prst="rect">
              <a:avLst/>
            </a:prstGeom>
            <a:noFill/>
          </p:spPr>
          <p:txBody>
            <a:bodyPr wrap="square" rtlCol="0">
              <a:spAutoFit/>
            </a:bodyPr>
            <a:lstStyle/>
            <a:p>
              <a:r>
                <a:rPr lang="en-US" sz="1200" b="1" i="1" dirty="0"/>
                <a:t>Soil moisture sensor</a:t>
              </a:r>
            </a:p>
          </p:txBody>
        </p:sp>
        <p:cxnSp>
          <p:nvCxnSpPr>
            <p:cNvPr id="19" name="Straight Arrow Connector 18">
              <a:extLst>
                <a:ext uri="{FF2B5EF4-FFF2-40B4-BE49-F238E27FC236}">
                  <a16:creationId xmlns:a16="http://schemas.microsoft.com/office/drawing/2014/main" id="{EE775108-C3C8-7D4E-7A5A-0E7DEC6E9202}"/>
                </a:ext>
              </a:extLst>
            </p:cNvPr>
            <p:cNvCxnSpPr>
              <a:cxnSpLocks/>
              <a:stCxn id="18" idx="3"/>
            </p:cNvCxnSpPr>
            <p:nvPr/>
          </p:nvCxnSpPr>
          <p:spPr>
            <a:xfrm>
              <a:off x="1428750" y="4524064"/>
              <a:ext cx="1764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0" name="webar-prototype-demo">
            <a:hlinkClick r:id="" action="ppaction://media"/>
            <a:extLst>
              <a:ext uri="{FF2B5EF4-FFF2-40B4-BE49-F238E27FC236}">
                <a16:creationId xmlns:a16="http://schemas.microsoft.com/office/drawing/2014/main" id="{7BE7047D-8D10-E772-E90A-A41156A57DB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366282" y="958631"/>
            <a:ext cx="2649172" cy="5727940"/>
          </a:xfrm>
          <a:prstGeom prst="rect">
            <a:avLst/>
          </a:prstGeom>
        </p:spPr>
      </p:pic>
    </p:spTree>
    <p:extLst>
      <p:ext uri="{BB962C8B-B14F-4D97-AF65-F5344CB8AC3E}">
        <p14:creationId xmlns:p14="http://schemas.microsoft.com/office/powerpoint/2010/main" val="4292962188"/>
      </p:ext>
    </p:extLst>
  </p:cSld>
  <p:clrMapOvr>
    <a:masterClrMapping/>
  </p:clrMapOvr>
  <p:timing>
    <p:tnLst>
      <p:par>
        <p:cTn id="1" dur="indefinite" restart="never" nodeType="tmRoot">
          <p:childTnLst>
            <p:video>
              <p:cMediaNode vol="80000">
                <p:cTn id="2" fill="hold" display="0">
                  <p:stCondLst>
                    <p:cond delay="indefinite"/>
                  </p:stCondLst>
                </p:cTn>
                <p:tgtEl>
                  <p:spTgt spid="20"/>
                </p:tgtEl>
              </p:cMediaNode>
            </p:vide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8184356" cy="523220"/>
            </a:xfrm>
            <a:prstGeom prst="rect">
              <a:avLst/>
            </a:prstGeom>
            <a:noFill/>
          </p:spPr>
          <p:txBody>
            <a:bodyPr wrap="none" rtlCol="0">
              <a:spAutoFit/>
            </a:bodyPr>
            <a:lstStyle/>
            <a:p>
              <a:r>
                <a:rPr lang="en-US" sz="2800" b="1" dirty="0">
                  <a:solidFill>
                    <a:srgbClr val="A100FF"/>
                  </a:solidFill>
                </a:rPr>
                <a:t>WebAR Prototype: Develop + Deploy + Validate Phase</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grpSp>
        <p:nvGrpSpPr>
          <p:cNvPr id="11" name="Group 10">
            <a:extLst>
              <a:ext uri="{FF2B5EF4-FFF2-40B4-BE49-F238E27FC236}">
                <a16:creationId xmlns:a16="http://schemas.microsoft.com/office/drawing/2014/main" id="{EB51CDA8-BD96-E023-2ECD-BF9E39B616FA}"/>
              </a:ext>
            </a:extLst>
          </p:cNvPr>
          <p:cNvGrpSpPr/>
          <p:nvPr/>
        </p:nvGrpSpPr>
        <p:grpSpPr>
          <a:xfrm>
            <a:off x="9113102" y="1569051"/>
            <a:ext cx="1511775" cy="1873264"/>
            <a:chOff x="9113102" y="1569051"/>
            <a:chExt cx="1511775" cy="1873264"/>
          </a:xfrm>
        </p:grpSpPr>
        <p:cxnSp>
          <p:nvCxnSpPr>
            <p:cNvPr id="12" name="Connector: Elbow 11">
              <a:extLst>
                <a:ext uri="{FF2B5EF4-FFF2-40B4-BE49-F238E27FC236}">
                  <a16:creationId xmlns:a16="http://schemas.microsoft.com/office/drawing/2014/main" id="{9FB06697-F0D9-8AFB-5C8A-745387871F6F}"/>
                </a:ext>
              </a:extLst>
            </p:cNvPr>
            <p:cNvCxnSpPr>
              <a:cxnSpLocks/>
            </p:cNvCxnSpPr>
            <p:nvPr/>
          </p:nvCxnSpPr>
          <p:spPr>
            <a:xfrm>
              <a:off x="9113102" y="1569051"/>
              <a:ext cx="1511775" cy="18732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CF978B-EC9E-6C6A-2C24-246FA360355A}"/>
                </a:ext>
              </a:extLst>
            </p:cNvPr>
            <p:cNvSpPr txBox="1"/>
            <p:nvPr/>
          </p:nvSpPr>
          <p:spPr>
            <a:xfrm>
              <a:off x="9186379" y="1573888"/>
              <a:ext cx="1294184" cy="261610"/>
            </a:xfrm>
            <a:prstGeom prst="rect">
              <a:avLst/>
            </a:prstGeom>
            <a:noFill/>
          </p:spPr>
          <p:txBody>
            <a:bodyPr wrap="square" rtlCol="0">
              <a:spAutoFit/>
            </a:bodyPr>
            <a:lstStyle/>
            <a:p>
              <a:r>
                <a:rPr lang="en-US" sz="1100" dirty="0"/>
                <a:t>Writes sensor data</a:t>
              </a:r>
            </a:p>
          </p:txBody>
        </p:sp>
      </p:grpSp>
      <p:grpSp>
        <p:nvGrpSpPr>
          <p:cNvPr id="14" name="Group 13">
            <a:extLst>
              <a:ext uri="{FF2B5EF4-FFF2-40B4-BE49-F238E27FC236}">
                <a16:creationId xmlns:a16="http://schemas.microsoft.com/office/drawing/2014/main" id="{6DE2230A-58A1-1AF0-4DAD-D39D00DE2962}"/>
              </a:ext>
            </a:extLst>
          </p:cNvPr>
          <p:cNvGrpSpPr/>
          <p:nvPr/>
        </p:nvGrpSpPr>
        <p:grpSpPr>
          <a:xfrm>
            <a:off x="750460" y="2717587"/>
            <a:ext cx="2695390" cy="1511136"/>
            <a:chOff x="750460" y="2717587"/>
            <a:chExt cx="2695390" cy="1511136"/>
          </a:xfrm>
        </p:grpSpPr>
        <p:sp>
          <p:nvSpPr>
            <p:cNvPr id="15" name="TextBox 14">
              <a:extLst>
                <a:ext uri="{FF2B5EF4-FFF2-40B4-BE49-F238E27FC236}">
                  <a16:creationId xmlns:a16="http://schemas.microsoft.com/office/drawing/2014/main" id="{30DF118F-5BBF-6CE6-2015-D4E0C1657A40}"/>
                </a:ext>
              </a:extLst>
            </p:cNvPr>
            <p:cNvSpPr txBox="1"/>
            <p:nvPr/>
          </p:nvSpPr>
          <p:spPr>
            <a:xfrm>
              <a:off x="1519671" y="2721290"/>
              <a:ext cx="1846777" cy="600164"/>
            </a:xfrm>
            <a:prstGeom prst="rect">
              <a:avLst/>
            </a:prstGeom>
            <a:noFill/>
          </p:spPr>
          <p:txBody>
            <a:bodyPr wrap="square" rtlCol="0">
              <a:spAutoFit/>
            </a:bodyPr>
            <a:lstStyle/>
            <a:p>
              <a:r>
                <a:rPr lang="en-US" sz="1100" dirty="0"/>
                <a:t>Browser hits CloudFront’s endpoint. CloudFront returns static assets via HTTPS</a:t>
              </a:r>
            </a:p>
          </p:txBody>
        </p:sp>
        <p:cxnSp>
          <p:nvCxnSpPr>
            <p:cNvPr id="16" name="Connector: Elbow 15">
              <a:extLst>
                <a:ext uri="{FF2B5EF4-FFF2-40B4-BE49-F238E27FC236}">
                  <a16:creationId xmlns:a16="http://schemas.microsoft.com/office/drawing/2014/main" id="{FFD1C644-EE6D-5D27-CDE7-2438E09066E6}"/>
                </a:ext>
              </a:extLst>
            </p:cNvPr>
            <p:cNvCxnSpPr>
              <a:cxnSpLocks/>
              <a:stCxn id="18" idx="0"/>
              <a:endCxn id="110" idx="1"/>
            </p:cNvCxnSpPr>
            <p:nvPr/>
          </p:nvCxnSpPr>
          <p:spPr>
            <a:xfrm rot="5400000" flipH="1" flipV="1">
              <a:off x="1961456" y="1984261"/>
              <a:ext cx="751068" cy="2217720"/>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523CC8C-7689-DFF6-01E6-F749C4E4A9CB}"/>
                </a:ext>
              </a:extLst>
            </p:cNvPr>
            <p:cNvGrpSpPr/>
            <p:nvPr/>
          </p:nvGrpSpPr>
          <p:grpSpPr>
            <a:xfrm>
              <a:off x="750460" y="3468655"/>
              <a:ext cx="1178571" cy="760068"/>
              <a:chOff x="1293950" y="3697255"/>
              <a:chExt cx="1178571" cy="760068"/>
            </a:xfrm>
          </p:grpSpPr>
          <p:pic>
            <p:nvPicPr>
              <p:cNvPr id="18" name="Picture 12" descr="Browser - Free seo and web icons">
                <a:extLst>
                  <a:ext uri="{FF2B5EF4-FFF2-40B4-BE49-F238E27FC236}">
                    <a16:creationId xmlns:a16="http://schemas.microsoft.com/office/drawing/2014/main" id="{1D0A02F8-5D89-F50A-F8A1-1E84D2304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620" y="3697255"/>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8A891FA-B6BB-35CB-DD00-751D318ACE98}"/>
                  </a:ext>
                </a:extLst>
              </p:cNvPr>
              <p:cNvSpPr txBox="1"/>
              <p:nvPr/>
            </p:nvSpPr>
            <p:spPr>
              <a:xfrm>
                <a:off x="1293950" y="4211102"/>
                <a:ext cx="1178571" cy="246221"/>
              </a:xfrm>
              <a:prstGeom prst="rect">
                <a:avLst/>
              </a:prstGeom>
              <a:noFill/>
            </p:spPr>
            <p:txBody>
              <a:bodyPr wrap="square" rtlCol="0">
                <a:spAutoFit/>
              </a:bodyPr>
              <a:lstStyle/>
              <a:p>
                <a:r>
                  <a:rPr lang="en-US" sz="1000" b="1" dirty="0">
                    <a:solidFill>
                      <a:srgbClr val="A100FF"/>
                    </a:solidFill>
                  </a:rPr>
                  <a:t>User’s browser</a:t>
                </a:r>
              </a:p>
            </p:txBody>
          </p:sp>
        </p:grpSp>
      </p:grpSp>
      <p:grpSp>
        <p:nvGrpSpPr>
          <p:cNvPr id="20" name="Group 19">
            <a:extLst>
              <a:ext uri="{FF2B5EF4-FFF2-40B4-BE49-F238E27FC236}">
                <a16:creationId xmlns:a16="http://schemas.microsoft.com/office/drawing/2014/main" id="{BE707845-8A2B-379E-C46E-BEFFD2216C82}"/>
              </a:ext>
            </a:extLst>
          </p:cNvPr>
          <p:cNvGrpSpPr/>
          <p:nvPr/>
        </p:nvGrpSpPr>
        <p:grpSpPr>
          <a:xfrm>
            <a:off x="4295771" y="1229298"/>
            <a:ext cx="5290526" cy="1010671"/>
            <a:chOff x="4295771" y="1229298"/>
            <a:chExt cx="5290526" cy="1010671"/>
          </a:xfrm>
        </p:grpSpPr>
        <p:cxnSp>
          <p:nvCxnSpPr>
            <p:cNvPr id="21" name="Straight Arrow Connector 20">
              <a:extLst>
                <a:ext uri="{FF2B5EF4-FFF2-40B4-BE49-F238E27FC236}">
                  <a16:creationId xmlns:a16="http://schemas.microsoft.com/office/drawing/2014/main" id="{95755C50-44B3-F47C-55D0-500EF27BCB0B}"/>
                </a:ext>
              </a:extLst>
            </p:cNvPr>
            <p:cNvCxnSpPr>
              <a:cxnSpLocks/>
            </p:cNvCxnSpPr>
            <p:nvPr/>
          </p:nvCxnSpPr>
          <p:spPr>
            <a:xfrm>
              <a:off x="4295771" y="1566937"/>
              <a:ext cx="4135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0110F2-BC1A-3A28-3070-3B6750D1FC97}"/>
                </a:ext>
              </a:extLst>
            </p:cNvPr>
            <p:cNvSpPr txBox="1"/>
            <p:nvPr/>
          </p:nvSpPr>
          <p:spPr>
            <a:xfrm>
              <a:off x="4366908" y="1544990"/>
              <a:ext cx="2009635" cy="600164"/>
            </a:xfrm>
            <a:prstGeom prst="rect">
              <a:avLst/>
            </a:prstGeom>
            <a:noFill/>
          </p:spPr>
          <p:txBody>
            <a:bodyPr wrap="square" rtlCol="0">
              <a:spAutoFit/>
            </a:bodyPr>
            <a:lstStyle/>
            <a:p>
              <a:r>
                <a:rPr lang="en-US" sz="1100" dirty="0"/>
                <a:t>Uses sensor’s device certificate to authenticate + publish to AWS IoT’s MQTTS broker</a:t>
              </a:r>
            </a:p>
          </p:txBody>
        </p:sp>
        <p:grpSp>
          <p:nvGrpSpPr>
            <p:cNvPr id="23" name="Group 22">
              <a:extLst>
                <a:ext uri="{FF2B5EF4-FFF2-40B4-BE49-F238E27FC236}">
                  <a16:creationId xmlns:a16="http://schemas.microsoft.com/office/drawing/2014/main" id="{D615958C-785C-3689-8A43-763161D21D8D}"/>
                </a:ext>
              </a:extLst>
            </p:cNvPr>
            <p:cNvGrpSpPr/>
            <p:nvPr/>
          </p:nvGrpSpPr>
          <p:grpSpPr>
            <a:xfrm>
              <a:off x="8037725" y="1229298"/>
              <a:ext cx="1548572" cy="1010671"/>
              <a:chOff x="6401377" y="776848"/>
              <a:chExt cx="1548572" cy="1010671"/>
            </a:xfrm>
          </p:grpSpPr>
          <p:pic>
            <p:nvPicPr>
              <p:cNvPr id="24" name="Picture 10" descr="AWS IoT 1-Click - Apps on Google Play">
                <a:extLst>
                  <a:ext uri="{FF2B5EF4-FFF2-40B4-BE49-F238E27FC236}">
                    <a16:creationId xmlns:a16="http://schemas.microsoft.com/office/drawing/2014/main" id="{A29B6E37-D9B0-D573-54D2-570D1A6B60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2374" y="776848"/>
                <a:ext cx="675277" cy="67527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456C81A-71AA-7C60-383A-F4565A070101}"/>
                  </a:ext>
                </a:extLst>
              </p:cNvPr>
              <p:cNvSpPr txBox="1"/>
              <p:nvPr/>
            </p:nvSpPr>
            <p:spPr>
              <a:xfrm>
                <a:off x="6401377" y="1387409"/>
                <a:ext cx="1548572" cy="400110"/>
              </a:xfrm>
              <a:prstGeom prst="rect">
                <a:avLst/>
              </a:prstGeom>
              <a:noFill/>
            </p:spPr>
            <p:txBody>
              <a:bodyPr wrap="square" rtlCol="0">
                <a:spAutoFit/>
              </a:bodyPr>
              <a:lstStyle/>
              <a:p>
                <a:pPr algn="ctr"/>
                <a:r>
                  <a:rPr lang="en-US" sz="1000" b="1" dirty="0">
                    <a:solidFill>
                      <a:srgbClr val="A100FF"/>
                    </a:solidFill>
                  </a:rPr>
                  <a:t>Sensor mgmt </a:t>
                </a:r>
              </a:p>
              <a:p>
                <a:pPr algn="ctr"/>
                <a:r>
                  <a:rPr lang="en-US" sz="1000" b="1" dirty="0">
                    <a:solidFill>
                      <a:srgbClr val="A100FF"/>
                    </a:solidFill>
                  </a:rPr>
                  <a:t>&amp; sensor data ingestion</a:t>
                </a:r>
              </a:p>
            </p:txBody>
          </p:sp>
        </p:grpSp>
      </p:grpSp>
      <p:grpSp>
        <p:nvGrpSpPr>
          <p:cNvPr id="26" name="Group 25">
            <a:extLst>
              <a:ext uri="{FF2B5EF4-FFF2-40B4-BE49-F238E27FC236}">
                <a16:creationId xmlns:a16="http://schemas.microsoft.com/office/drawing/2014/main" id="{BF003C39-B397-1EA0-F58C-614453EB7440}"/>
              </a:ext>
            </a:extLst>
          </p:cNvPr>
          <p:cNvGrpSpPr/>
          <p:nvPr/>
        </p:nvGrpSpPr>
        <p:grpSpPr>
          <a:xfrm>
            <a:off x="1654542" y="4539957"/>
            <a:ext cx="1386138" cy="874229"/>
            <a:chOff x="1654542" y="4539957"/>
            <a:chExt cx="1386138" cy="874229"/>
          </a:xfrm>
        </p:grpSpPr>
        <p:cxnSp>
          <p:nvCxnSpPr>
            <p:cNvPr id="27" name="Straight Arrow Connector 26">
              <a:extLst>
                <a:ext uri="{FF2B5EF4-FFF2-40B4-BE49-F238E27FC236}">
                  <a16:creationId xmlns:a16="http://schemas.microsoft.com/office/drawing/2014/main" id="{F471BBDD-E656-2FA2-C9B0-DACD7BAB703A}"/>
                </a:ext>
              </a:extLst>
            </p:cNvPr>
            <p:cNvCxnSpPr>
              <a:cxnSpLocks/>
            </p:cNvCxnSpPr>
            <p:nvPr/>
          </p:nvCxnSpPr>
          <p:spPr>
            <a:xfrm flipV="1">
              <a:off x="1654542" y="4868303"/>
              <a:ext cx="432000" cy="15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DE9EBE1-D844-AE80-34F4-55BAC84A2AAE}"/>
                </a:ext>
              </a:extLst>
            </p:cNvPr>
            <p:cNvGrpSpPr/>
            <p:nvPr/>
          </p:nvGrpSpPr>
          <p:grpSpPr>
            <a:xfrm>
              <a:off x="1899082" y="4539957"/>
              <a:ext cx="1141598" cy="874229"/>
              <a:chOff x="1000912" y="4403737"/>
              <a:chExt cx="1141598" cy="874229"/>
            </a:xfrm>
          </p:grpSpPr>
          <p:pic>
            <p:nvPicPr>
              <p:cNvPr id="29" name="Picture 2" descr="Azure DevOps - Actendo">
                <a:extLst>
                  <a:ext uri="{FF2B5EF4-FFF2-40B4-BE49-F238E27FC236}">
                    <a16:creationId xmlns:a16="http://schemas.microsoft.com/office/drawing/2014/main" id="{B54783DF-00AA-6064-D53D-F220C457F3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49" t="1141" r="10759" b="270"/>
              <a:stretch/>
            </p:blipFill>
            <p:spPr bwMode="auto">
              <a:xfrm>
                <a:off x="1191404" y="4403737"/>
                <a:ext cx="828000" cy="656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7861E48D-A093-BE77-714A-0A07ECB3D810}"/>
                  </a:ext>
                </a:extLst>
              </p:cNvPr>
              <p:cNvSpPr txBox="1"/>
              <p:nvPr/>
            </p:nvSpPr>
            <p:spPr>
              <a:xfrm>
                <a:off x="1000912" y="5031745"/>
                <a:ext cx="1141598" cy="246221"/>
              </a:xfrm>
              <a:prstGeom prst="rect">
                <a:avLst/>
              </a:prstGeom>
              <a:noFill/>
            </p:spPr>
            <p:txBody>
              <a:bodyPr wrap="square" rtlCol="0">
                <a:spAutoFit/>
              </a:bodyPr>
              <a:lstStyle/>
              <a:p>
                <a:pPr algn="ctr"/>
                <a:r>
                  <a:rPr lang="en-US" sz="1000" b="1" dirty="0">
                    <a:solidFill>
                      <a:srgbClr val="A100FF"/>
                    </a:solidFill>
                  </a:rPr>
                  <a:t>CI/ CD</a:t>
                </a:r>
              </a:p>
            </p:txBody>
          </p:sp>
        </p:grpSp>
      </p:grpSp>
      <p:sp>
        <p:nvSpPr>
          <p:cNvPr id="31" name="TextBox 30">
            <a:extLst>
              <a:ext uri="{FF2B5EF4-FFF2-40B4-BE49-F238E27FC236}">
                <a16:creationId xmlns:a16="http://schemas.microsoft.com/office/drawing/2014/main" id="{9B3AE281-C4C8-D2DD-A169-CFCD5244EF37}"/>
              </a:ext>
            </a:extLst>
          </p:cNvPr>
          <p:cNvSpPr txBox="1"/>
          <p:nvPr/>
        </p:nvSpPr>
        <p:spPr>
          <a:xfrm>
            <a:off x="4380781" y="2726941"/>
            <a:ext cx="2092759" cy="600164"/>
          </a:xfrm>
          <a:prstGeom prst="rect">
            <a:avLst/>
          </a:prstGeom>
          <a:noFill/>
        </p:spPr>
        <p:txBody>
          <a:bodyPr wrap="square" rtlCol="0">
            <a:spAutoFit/>
          </a:bodyPr>
          <a:lstStyle/>
          <a:p>
            <a:r>
              <a:rPr lang="en-US" sz="1100" dirty="0"/>
              <a:t>Queries front-end assets (HTML, CSS, JS, media) and cache them at edge nodes</a:t>
            </a:r>
          </a:p>
        </p:txBody>
      </p:sp>
      <p:grpSp>
        <p:nvGrpSpPr>
          <p:cNvPr id="32" name="Group 31">
            <a:extLst>
              <a:ext uri="{FF2B5EF4-FFF2-40B4-BE49-F238E27FC236}">
                <a16:creationId xmlns:a16="http://schemas.microsoft.com/office/drawing/2014/main" id="{68AC32D1-5EC5-700C-4AA6-8863692CB34A}"/>
              </a:ext>
            </a:extLst>
          </p:cNvPr>
          <p:cNvGrpSpPr/>
          <p:nvPr/>
        </p:nvGrpSpPr>
        <p:grpSpPr>
          <a:xfrm>
            <a:off x="1498130" y="3735612"/>
            <a:ext cx="9168791" cy="2714207"/>
            <a:chOff x="1498130" y="3735612"/>
            <a:chExt cx="9168791" cy="2714207"/>
          </a:xfrm>
        </p:grpSpPr>
        <p:grpSp>
          <p:nvGrpSpPr>
            <p:cNvPr id="33" name="Group 32">
              <a:extLst>
                <a:ext uri="{FF2B5EF4-FFF2-40B4-BE49-F238E27FC236}">
                  <a16:creationId xmlns:a16="http://schemas.microsoft.com/office/drawing/2014/main" id="{EC2C4162-7DCF-B75F-ED50-73452B288135}"/>
                </a:ext>
              </a:extLst>
            </p:cNvPr>
            <p:cNvGrpSpPr/>
            <p:nvPr/>
          </p:nvGrpSpPr>
          <p:grpSpPr>
            <a:xfrm>
              <a:off x="1498130" y="3735612"/>
              <a:ext cx="9168791" cy="2630247"/>
              <a:chOff x="1498130" y="3738655"/>
              <a:chExt cx="9168791" cy="2630247"/>
            </a:xfrm>
          </p:grpSpPr>
          <p:cxnSp>
            <p:nvCxnSpPr>
              <p:cNvPr id="35" name="Connector: Elbow 34">
                <a:extLst>
                  <a:ext uri="{FF2B5EF4-FFF2-40B4-BE49-F238E27FC236}">
                    <a16:creationId xmlns:a16="http://schemas.microsoft.com/office/drawing/2014/main" id="{335A1F47-5756-7D7B-6324-9FB0A1856009}"/>
                  </a:ext>
                </a:extLst>
              </p:cNvPr>
              <p:cNvCxnSpPr>
                <a:cxnSpLocks/>
                <a:stCxn id="38" idx="3"/>
                <a:endCxn id="71" idx="2"/>
              </p:cNvCxnSpPr>
              <p:nvPr/>
            </p:nvCxnSpPr>
            <p:spPr>
              <a:xfrm flipV="1">
                <a:off x="9179886" y="5505361"/>
                <a:ext cx="1487035" cy="429779"/>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1AC56B70-EA55-497C-E3BF-B18FCE509A80}"/>
                  </a:ext>
                </a:extLst>
              </p:cNvPr>
              <p:cNvCxnSpPr>
                <a:cxnSpLocks/>
                <a:stCxn id="18" idx="3"/>
                <a:endCxn id="38" idx="1"/>
              </p:cNvCxnSpPr>
              <p:nvPr/>
            </p:nvCxnSpPr>
            <p:spPr>
              <a:xfrm>
                <a:off x="1498130" y="3738655"/>
                <a:ext cx="6853756" cy="2196485"/>
              </a:xfrm>
              <a:prstGeom prst="bentConnector3">
                <a:avLst>
                  <a:gd name="adj1" fmla="val 64738"/>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0431387-253C-C1BD-F922-A3C5187C2E49}"/>
                  </a:ext>
                </a:extLst>
              </p:cNvPr>
              <p:cNvSpPr txBox="1"/>
              <p:nvPr/>
            </p:nvSpPr>
            <p:spPr>
              <a:xfrm>
                <a:off x="6513718" y="5904780"/>
                <a:ext cx="2195669" cy="261610"/>
              </a:xfrm>
              <a:prstGeom prst="rect">
                <a:avLst/>
              </a:prstGeom>
              <a:noFill/>
            </p:spPr>
            <p:txBody>
              <a:bodyPr wrap="square" rtlCol="0">
                <a:spAutoFit/>
              </a:bodyPr>
              <a:lstStyle/>
              <a:p>
                <a:r>
                  <a:rPr lang="en-US" sz="1100" dirty="0"/>
                  <a:t>Reads watering record</a:t>
                </a:r>
              </a:p>
            </p:txBody>
          </p:sp>
          <p:pic>
            <p:nvPicPr>
              <p:cNvPr id="38" name="Picture 4" descr="Serverless Optimization Workshop (Performance and Cost)">
                <a:extLst>
                  <a:ext uri="{FF2B5EF4-FFF2-40B4-BE49-F238E27FC236}">
                    <a16:creationId xmlns:a16="http://schemas.microsoft.com/office/drawing/2014/main" id="{FBBCF594-522E-F278-E7EC-85AB61FB10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1886" y="5501378"/>
                <a:ext cx="828000" cy="867524"/>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373AD577-D83A-2719-F3E3-6B23711A457F}"/>
                </a:ext>
              </a:extLst>
            </p:cNvPr>
            <p:cNvSpPr txBox="1"/>
            <p:nvPr/>
          </p:nvSpPr>
          <p:spPr>
            <a:xfrm>
              <a:off x="8167355" y="6203598"/>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39" name="Group 38">
            <a:extLst>
              <a:ext uri="{FF2B5EF4-FFF2-40B4-BE49-F238E27FC236}">
                <a16:creationId xmlns:a16="http://schemas.microsoft.com/office/drawing/2014/main" id="{89EC57FA-9026-9852-622C-A092C55983E6}"/>
              </a:ext>
            </a:extLst>
          </p:cNvPr>
          <p:cNvGrpSpPr/>
          <p:nvPr/>
        </p:nvGrpSpPr>
        <p:grpSpPr>
          <a:xfrm>
            <a:off x="1988852" y="1295399"/>
            <a:ext cx="2517757" cy="691910"/>
            <a:chOff x="1988852" y="1295399"/>
            <a:chExt cx="2517757" cy="691910"/>
          </a:xfrm>
        </p:grpSpPr>
        <p:grpSp>
          <p:nvGrpSpPr>
            <p:cNvPr id="40" name="Group 39">
              <a:extLst>
                <a:ext uri="{FF2B5EF4-FFF2-40B4-BE49-F238E27FC236}">
                  <a16:creationId xmlns:a16="http://schemas.microsoft.com/office/drawing/2014/main" id="{A0637C38-B3F1-A6D7-9007-D403829307BF}"/>
                </a:ext>
              </a:extLst>
            </p:cNvPr>
            <p:cNvGrpSpPr/>
            <p:nvPr/>
          </p:nvGrpSpPr>
          <p:grpSpPr>
            <a:xfrm>
              <a:off x="3328038" y="1295399"/>
              <a:ext cx="1178571" cy="691910"/>
              <a:chOff x="3136999" y="1087564"/>
              <a:chExt cx="1178571" cy="691910"/>
            </a:xfrm>
          </p:grpSpPr>
          <p:pic>
            <p:nvPicPr>
              <p:cNvPr id="43" name="Picture 42">
                <a:extLst>
                  <a:ext uri="{FF2B5EF4-FFF2-40B4-BE49-F238E27FC236}">
                    <a16:creationId xmlns:a16="http://schemas.microsoft.com/office/drawing/2014/main" id="{287146C3-703E-EC71-1D7E-A30A185E69B8}"/>
                  </a:ext>
                </a:extLst>
              </p:cNvPr>
              <p:cNvPicPr>
                <a:picLocks noChangeAspect="1"/>
              </p:cNvPicPr>
              <p:nvPr/>
            </p:nvPicPr>
            <p:blipFill>
              <a:blip r:embed="rId9"/>
              <a:stretch>
                <a:fillRect/>
              </a:stretch>
            </p:blipFill>
            <p:spPr>
              <a:xfrm>
                <a:off x="3307391" y="1087564"/>
                <a:ext cx="648000" cy="516452"/>
              </a:xfrm>
              <a:prstGeom prst="rect">
                <a:avLst/>
              </a:prstGeom>
            </p:spPr>
          </p:pic>
          <p:sp>
            <p:nvSpPr>
              <p:cNvPr id="44" name="TextBox 43">
                <a:extLst>
                  <a:ext uri="{FF2B5EF4-FFF2-40B4-BE49-F238E27FC236}">
                    <a16:creationId xmlns:a16="http://schemas.microsoft.com/office/drawing/2014/main" id="{126D5304-0084-443E-1097-217C25A439CB}"/>
                  </a:ext>
                </a:extLst>
              </p:cNvPr>
              <p:cNvSpPr txBox="1"/>
              <p:nvPr/>
            </p:nvSpPr>
            <p:spPr>
              <a:xfrm>
                <a:off x="3136999" y="1533253"/>
                <a:ext cx="1178571" cy="246221"/>
              </a:xfrm>
              <a:prstGeom prst="rect">
                <a:avLst/>
              </a:prstGeom>
              <a:noFill/>
            </p:spPr>
            <p:txBody>
              <a:bodyPr wrap="square" rtlCol="0">
                <a:spAutoFit/>
              </a:bodyPr>
              <a:lstStyle/>
              <a:p>
                <a:r>
                  <a:rPr lang="en-US" sz="1000" b="1" dirty="0">
                    <a:solidFill>
                      <a:srgbClr val="A100FF"/>
                    </a:solidFill>
                  </a:rPr>
                  <a:t>Device gateway</a:t>
                </a:r>
              </a:p>
            </p:txBody>
          </p:sp>
        </p:grpSp>
        <p:cxnSp>
          <p:nvCxnSpPr>
            <p:cNvPr id="41" name="Straight Arrow Connector 40">
              <a:extLst>
                <a:ext uri="{FF2B5EF4-FFF2-40B4-BE49-F238E27FC236}">
                  <a16:creationId xmlns:a16="http://schemas.microsoft.com/office/drawing/2014/main" id="{174AC436-5343-6FBB-2674-2E91843DB42F}"/>
                </a:ext>
              </a:extLst>
            </p:cNvPr>
            <p:cNvCxnSpPr>
              <a:cxnSpLocks/>
            </p:cNvCxnSpPr>
            <p:nvPr/>
          </p:nvCxnSpPr>
          <p:spPr>
            <a:xfrm flipV="1">
              <a:off x="1988852" y="1553625"/>
              <a:ext cx="1404000" cy="35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E0C57DE-F040-1051-8D76-B07AC15BD774}"/>
                </a:ext>
              </a:extLst>
            </p:cNvPr>
            <p:cNvSpPr txBox="1"/>
            <p:nvPr/>
          </p:nvSpPr>
          <p:spPr>
            <a:xfrm>
              <a:off x="2076506" y="1528418"/>
              <a:ext cx="1111832" cy="430887"/>
            </a:xfrm>
            <a:prstGeom prst="rect">
              <a:avLst/>
            </a:prstGeom>
            <a:noFill/>
          </p:spPr>
          <p:txBody>
            <a:bodyPr wrap="square" rtlCol="0">
              <a:spAutoFit/>
            </a:bodyPr>
            <a:lstStyle/>
            <a:p>
              <a:r>
                <a:rPr lang="en-US" sz="1100" dirty="0"/>
                <a:t>Sends sensor readings</a:t>
              </a:r>
            </a:p>
          </p:txBody>
        </p:sp>
      </p:grpSp>
      <p:grpSp>
        <p:nvGrpSpPr>
          <p:cNvPr id="47" name="Group 46">
            <a:extLst>
              <a:ext uri="{FF2B5EF4-FFF2-40B4-BE49-F238E27FC236}">
                <a16:creationId xmlns:a16="http://schemas.microsoft.com/office/drawing/2014/main" id="{639C3FEF-E3C4-BFEB-EC02-A5F785E84777}"/>
              </a:ext>
            </a:extLst>
          </p:cNvPr>
          <p:cNvGrpSpPr/>
          <p:nvPr/>
        </p:nvGrpSpPr>
        <p:grpSpPr>
          <a:xfrm>
            <a:off x="800242" y="1117373"/>
            <a:ext cx="1178571" cy="1103834"/>
            <a:chOff x="800242" y="1117373"/>
            <a:chExt cx="1178571" cy="1103834"/>
          </a:xfrm>
        </p:grpSpPr>
        <p:sp>
          <p:nvSpPr>
            <p:cNvPr id="48" name="TextBox 47">
              <a:extLst>
                <a:ext uri="{FF2B5EF4-FFF2-40B4-BE49-F238E27FC236}">
                  <a16:creationId xmlns:a16="http://schemas.microsoft.com/office/drawing/2014/main" id="{02929D9F-6654-9A35-533D-F9C322B40ECD}"/>
                </a:ext>
              </a:extLst>
            </p:cNvPr>
            <p:cNvSpPr txBox="1"/>
            <p:nvPr/>
          </p:nvSpPr>
          <p:spPr>
            <a:xfrm>
              <a:off x="800242" y="1974986"/>
              <a:ext cx="1178571" cy="246221"/>
            </a:xfrm>
            <a:prstGeom prst="rect">
              <a:avLst/>
            </a:prstGeom>
            <a:noFill/>
          </p:spPr>
          <p:txBody>
            <a:bodyPr wrap="square" rtlCol="0">
              <a:spAutoFit/>
            </a:bodyPr>
            <a:lstStyle/>
            <a:p>
              <a:r>
                <a:rPr lang="en-US" sz="1000" b="1" dirty="0">
                  <a:solidFill>
                    <a:srgbClr val="A100FF"/>
                  </a:solidFill>
                </a:rPr>
                <a:t>Physical plant</a:t>
              </a:r>
            </a:p>
          </p:txBody>
        </p:sp>
        <p:grpSp>
          <p:nvGrpSpPr>
            <p:cNvPr id="49" name="Group 48">
              <a:extLst>
                <a:ext uri="{FF2B5EF4-FFF2-40B4-BE49-F238E27FC236}">
                  <a16:creationId xmlns:a16="http://schemas.microsoft.com/office/drawing/2014/main" id="{3F6708E2-CA4B-8922-3251-BD8F4F8C12E1}"/>
                </a:ext>
              </a:extLst>
            </p:cNvPr>
            <p:cNvGrpSpPr/>
            <p:nvPr/>
          </p:nvGrpSpPr>
          <p:grpSpPr>
            <a:xfrm>
              <a:off x="877085" y="1117373"/>
              <a:ext cx="1051946" cy="848768"/>
              <a:chOff x="5638776" y="2872303"/>
              <a:chExt cx="1242704" cy="1074248"/>
            </a:xfrm>
          </p:grpSpPr>
          <p:pic>
            <p:nvPicPr>
              <p:cNvPr id="50" name="Picture 49">
                <a:extLst>
                  <a:ext uri="{FF2B5EF4-FFF2-40B4-BE49-F238E27FC236}">
                    <a16:creationId xmlns:a16="http://schemas.microsoft.com/office/drawing/2014/main" id="{0A2104A7-B5EF-25A7-6DAE-E99608CF5127}"/>
                  </a:ext>
                </a:extLst>
              </p:cNvPr>
              <p:cNvPicPr>
                <a:picLocks noChangeAspect="1"/>
              </p:cNvPicPr>
              <p:nvPr/>
            </p:nvPicPr>
            <p:blipFill>
              <a:blip r:embed="rId10"/>
              <a:stretch>
                <a:fillRect/>
              </a:stretch>
            </p:blipFill>
            <p:spPr>
              <a:xfrm>
                <a:off x="5638776" y="2911448"/>
                <a:ext cx="914447" cy="1035103"/>
              </a:xfrm>
              <a:prstGeom prst="rect">
                <a:avLst/>
              </a:prstGeom>
            </p:spPr>
          </p:pic>
          <p:pic>
            <p:nvPicPr>
              <p:cNvPr id="51" name="Picture 50">
                <a:extLst>
                  <a:ext uri="{FF2B5EF4-FFF2-40B4-BE49-F238E27FC236}">
                    <a16:creationId xmlns:a16="http://schemas.microsoft.com/office/drawing/2014/main" id="{108DBAF1-EB26-6ADB-B1A7-26B47CD190FC}"/>
                  </a:ext>
                </a:extLst>
              </p:cNvPr>
              <p:cNvPicPr>
                <a:picLocks noChangeAspect="1"/>
              </p:cNvPicPr>
              <p:nvPr/>
            </p:nvPicPr>
            <p:blipFill>
              <a:blip r:embed="rId11"/>
              <a:stretch>
                <a:fillRect/>
              </a:stretch>
            </p:blipFill>
            <p:spPr>
              <a:xfrm>
                <a:off x="6258579" y="2872303"/>
                <a:ext cx="622901" cy="338770"/>
              </a:xfrm>
              <a:prstGeom prst="rect">
                <a:avLst/>
              </a:prstGeom>
            </p:spPr>
          </p:pic>
        </p:grpSp>
      </p:grpSp>
      <p:grpSp>
        <p:nvGrpSpPr>
          <p:cNvPr id="52" name="Group 51">
            <a:extLst>
              <a:ext uri="{FF2B5EF4-FFF2-40B4-BE49-F238E27FC236}">
                <a16:creationId xmlns:a16="http://schemas.microsoft.com/office/drawing/2014/main" id="{5E3C3B5F-E204-6FC2-76E6-6E23F73A6695}"/>
              </a:ext>
            </a:extLst>
          </p:cNvPr>
          <p:cNvGrpSpPr/>
          <p:nvPr/>
        </p:nvGrpSpPr>
        <p:grpSpPr>
          <a:xfrm>
            <a:off x="2828346" y="4520206"/>
            <a:ext cx="1612091" cy="1079292"/>
            <a:chOff x="2828346" y="4520206"/>
            <a:chExt cx="1612091" cy="1079292"/>
          </a:xfrm>
        </p:grpSpPr>
        <p:cxnSp>
          <p:nvCxnSpPr>
            <p:cNvPr id="53" name="Straight Arrow Connector 52">
              <a:extLst>
                <a:ext uri="{FF2B5EF4-FFF2-40B4-BE49-F238E27FC236}">
                  <a16:creationId xmlns:a16="http://schemas.microsoft.com/office/drawing/2014/main" id="{1DCBD974-491A-1338-D5D8-7E77FD20D6C9}"/>
                </a:ext>
              </a:extLst>
            </p:cNvPr>
            <p:cNvCxnSpPr>
              <a:cxnSpLocks/>
            </p:cNvCxnSpPr>
            <p:nvPr/>
          </p:nvCxnSpPr>
          <p:spPr>
            <a:xfrm>
              <a:off x="2828346" y="4868303"/>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A8EAC04-6FCE-F35E-4060-6D175821B0D0}"/>
                </a:ext>
              </a:extLst>
            </p:cNvPr>
            <p:cNvGrpSpPr/>
            <p:nvPr/>
          </p:nvGrpSpPr>
          <p:grpSpPr>
            <a:xfrm>
              <a:off x="3213168" y="4520206"/>
              <a:ext cx="1227269" cy="1079292"/>
              <a:chOff x="3213496" y="4520206"/>
              <a:chExt cx="1227269" cy="1079292"/>
            </a:xfrm>
          </p:grpSpPr>
          <p:sp>
            <p:nvSpPr>
              <p:cNvPr id="55" name="TextBox 54">
                <a:extLst>
                  <a:ext uri="{FF2B5EF4-FFF2-40B4-BE49-F238E27FC236}">
                    <a16:creationId xmlns:a16="http://schemas.microsoft.com/office/drawing/2014/main" id="{8B030AE4-71D8-F6FA-6F64-D14BDECDF817}"/>
                  </a:ext>
                </a:extLst>
              </p:cNvPr>
              <p:cNvSpPr txBox="1"/>
              <p:nvPr/>
            </p:nvSpPr>
            <p:spPr>
              <a:xfrm>
                <a:off x="3213496" y="5199388"/>
                <a:ext cx="1227269" cy="400110"/>
              </a:xfrm>
              <a:prstGeom prst="rect">
                <a:avLst/>
              </a:prstGeom>
              <a:noFill/>
            </p:spPr>
            <p:txBody>
              <a:bodyPr wrap="square" rtlCol="0">
                <a:spAutoFit/>
              </a:bodyPr>
              <a:lstStyle/>
              <a:p>
                <a:pPr algn="ctr"/>
                <a:r>
                  <a:rPr lang="en-US" sz="1000" b="1" dirty="0">
                    <a:solidFill>
                      <a:srgbClr val="A100FF"/>
                    </a:solidFill>
                  </a:rPr>
                  <a:t>Build artifacts storage</a:t>
                </a:r>
              </a:p>
            </p:txBody>
          </p:sp>
          <p:pic>
            <p:nvPicPr>
              <p:cNvPr id="56" name="Picture 55">
                <a:extLst>
                  <a:ext uri="{FF2B5EF4-FFF2-40B4-BE49-F238E27FC236}">
                    <a16:creationId xmlns:a16="http://schemas.microsoft.com/office/drawing/2014/main" id="{F91A04DC-387E-AD5F-C053-03FF65F1D329}"/>
                  </a:ext>
                </a:extLst>
              </p:cNvPr>
              <p:cNvPicPr>
                <a:picLocks noChangeAspect="1"/>
              </p:cNvPicPr>
              <p:nvPr/>
            </p:nvPicPr>
            <p:blipFill>
              <a:blip r:embed="rId12"/>
              <a:stretch>
                <a:fillRect/>
              </a:stretch>
            </p:blipFill>
            <p:spPr>
              <a:xfrm>
                <a:off x="3432257" y="4520206"/>
                <a:ext cx="802949" cy="715155"/>
              </a:xfrm>
              <a:prstGeom prst="rect">
                <a:avLst/>
              </a:prstGeom>
            </p:spPr>
          </p:pic>
        </p:grpSp>
      </p:grpSp>
      <p:grpSp>
        <p:nvGrpSpPr>
          <p:cNvPr id="57" name="Group 56">
            <a:extLst>
              <a:ext uri="{FF2B5EF4-FFF2-40B4-BE49-F238E27FC236}">
                <a16:creationId xmlns:a16="http://schemas.microsoft.com/office/drawing/2014/main" id="{4430CE5E-48FB-580B-6B07-FA07D0CD4920}"/>
              </a:ext>
            </a:extLst>
          </p:cNvPr>
          <p:cNvGrpSpPr/>
          <p:nvPr/>
        </p:nvGrpSpPr>
        <p:grpSpPr>
          <a:xfrm>
            <a:off x="4188606" y="807004"/>
            <a:ext cx="7192591" cy="5768908"/>
            <a:chOff x="4188606" y="807004"/>
            <a:chExt cx="7192591" cy="5768908"/>
          </a:xfrm>
        </p:grpSpPr>
        <p:sp>
          <p:nvSpPr>
            <p:cNvPr id="58" name="TextBox 57">
              <a:extLst>
                <a:ext uri="{FF2B5EF4-FFF2-40B4-BE49-F238E27FC236}">
                  <a16:creationId xmlns:a16="http://schemas.microsoft.com/office/drawing/2014/main" id="{6201D31F-123E-0046-76B4-B70F76F67C31}"/>
                </a:ext>
              </a:extLst>
            </p:cNvPr>
            <p:cNvSpPr txBox="1"/>
            <p:nvPr/>
          </p:nvSpPr>
          <p:spPr>
            <a:xfrm>
              <a:off x="6431680" y="807004"/>
              <a:ext cx="4002338" cy="307777"/>
            </a:xfrm>
            <a:prstGeom prst="rect">
              <a:avLst/>
            </a:prstGeom>
            <a:noFill/>
          </p:spPr>
          <p:txBody>
            <a:bodyPr wrap="square" rtlCol="0">
              <a:spAutoFit/>
            </a:bodyPr>
            <a:lstStyle/>
            <a:p>
              <a:r>
                <a:rPr lang="en-US" sz="1400" b="1" dirty="0">
                  <a:solidFill>
                    <a:srgbClr val="4472C4"/>
                  </a:solidFill>
                </a:rPr>
                <a:t>AWS Virtual Private Cloud (VPC)</a:t>
              </a:r>
            </a:p>
          </p:txBody>
        </p:sp>
        <p:sp>
          <p:nvSpPr>
            <p:cNvPr id="59" name="Rectangle 58">
              <a:extLst>
                <a:ext uri="{FF2B5EF4-FFF2-40B4-BE49-F238E27FC236}">
                  <a16:creationId xmlns:a16="http://schemas.microsoft.com/office/drawing/2014/main" id="{0884E72C-3025-B69F-D532-B59D7C0BFD61}"/>
                </a:ext>
              </a:extLst>
            </p:cNvPr>
            <p:cNvSpPr/>
            <p:nvPr/>
          </p:nvSpPr>
          <p:spPr>
            <a:xfrm>
              <a:off x="6521938" y="1121264"/>
              <a:ext cx="4859259" cy="537959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Connector: Elbow 59">
              <a:extLst>
                <a:ext uri="{FF2B5EF4-FFF2-40B4-BE49-F238E27FC236}">
                  <a16:creationId xmlns:a16="http://schemas.microsoft.com/office/drawing/2014/main" id="{4CDAE2D6-0622-C5BB-908D-A08EE2F1587C}"/>
                </a:ext>
              </a:extLst>
            </p:cNvPr>
            <p:cNvCxnSpPr>
              <a:cxnSpLocks/>
            </p:cNvCxnSpPr>
            <p:nvPr/>
          </p:nvCxnSpPr>
          <p:spPr>
            <a:xfrm>
              <a:off x="5135661" y="5509456"/>
              <a:ext cx="1368000" cy="828000"/>
            </a:xfrm>
            <a:prstGeom prst="bentConnector3">
              <a:avLst>
                <a:gd name="adj1" fmla="val -76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A3D00CD-D6CB-E2F7-CF7B-CA678A98BFDC}"/>
                </a:ext>
              </a:extLst>
            </p:cNvPr>
            <p:cNvSpPr txBox="1"/>
            <p:nvPr/>
          </p:nvSpPr>
          <p:spPr>
            <a:xfrm>
              <a:off x="4983490" y="6314302"/>
              <a:ext cx="1548000" cy="261610"/>
            </a:xfrm>
            <a:prstGeom prst="rect">
              <a:avLst/>
            </a:prstGeom>
            <a:noFill/>
          </p:spPr>
          <p:txBody>
            <a:bodyPr wrap="square" rtlCol="0">
              <a:spAutoFit/>
            </a:bodyPr>
            <a:lstStyle/>
            <a:p>
              <a:r>
                <a:rPr lang="en-US" sz="1100" dirty="0"/>
                <a:t>Deploys AWS resources</a:t>
              </a:r>
            </a:p>
          </p:txBody>
        </p:sp>
        <p:pic>
          <p:nvPicPr>
            <p:cNvPr id="62" name="Picture 2" descr="Using the CloudFormation String Macros | by Eden Hare | Medium">
              <a:extLst>
                <a:ext uri="{FF2B5EF4-FFF2-40B4-BE49-F238E27FC236}">
                  <a16:creationId xmlns:a16="http://schemas.microsoft.com/office/drawing/2014/main" id="{28B11265-A9C5-AEAE-0CD7-0B204A8CDC1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9938" t="7562" r="29962" b="4939"/>
            <a:stretch/>
          </p:blipFill>
          <p:spPr bwMode="auto">
            <a:xfrm>
              <a:off x="4785603" y="4535174"/>
              <a:ext cx="612000" cy="76368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86270B42-878A-D3A9-C33D-E63209E83C69}"/>
                </a:ext>
              </a:extLst>
            </p:cNvPr>
            <p:cNvSpPr txBox="1"/>
            <p:nvPr/>
          </p:nvSpPr>
          <p:spPr>
            <a:xfrm>
              <a:off x="4549365" y="5259044"/>
              <a:ext cx="1227269" cy="246221"/>
            </a:xfrm>
            <a:prstGeom prst="rect">
              <a:avLst/>
            </a:prstGeom>
            <a:noFill/>
          </p:spPr>
          <p:txBody>
            <a:bodyPr wrap="square" rtlCol="0">
              <a:spAutoFit/>
            </a:bodyPr>
            <a:lstStyle/>
            <a:p>
              <a:r>
                <a:rPr lang="en-US" sz="1000" b="1" dirty="0">
                  <a:solidFill>
                    <a:srgbClr val="A100FF"/>
                  </a:solidFill>
                </a:rPr>
                <a:t>Infra-as-Code (IaC)</a:t>
              </a:r>
            </a:p>
          </p:txBody>
        </p:sp>
        <p:cxnSp>
          <p:nvCxnSpPr>
            <p:cNvPr id="64" name="Straight Arrow Connector 63">
              <a:extLst>
                <a:ext uri="{FF2B5EF4-FFF2-40B4-BE49-F238E27FC236}">
                  <a16:creationId xmlns:a16="http://schemas.microsoft.com/office/drawing/2014/main" id="{83ED0518-63B9-154B-CBC3-80E4F5FD58A9}"/>
                </a:ext>
              </a:extLst>
            </p:cNvPr>
            <p:cNvCxnSpPr>
              <a:cxnSpLocks/>
            </p:cNvCxnSpPr>
            <p:nvPr/>
          </p:nvCxnSpPr>
          <p:spPr>
            <a:xfrm>
              <a:off x="4188606" y="4899029"/>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DA92D8A-7084-62F5-EEF4-931A6074CCA4}"/>
              </a:ext>
            </a:extLst>
          </p:cNvPr>
          <p:cNvGrpSpPr/>
          <p:nvPr/>
        </p:nvGrpSpPr>
        <p:grpSpPr>
          <a:xfrm>
            <a:off x="1498130" y="3738655"/>
            <a:ext cx="9721717" cy="1766706"/>
            <a:chOff x="1498130" y="3738655"/>
            <a:chExt cx="9721717" cy="1766706"/>
          </a:xfrm>
        </p:grpSpPr>
        <p:cxnSp>
          <p:nvCxnSpPr>
            <p:cNvPr id="69" name="Connector: Elbow 68">
              <a:extLst>
                <a:ext uri="{FF2B5EF4-FFF2-40B4-BE49-F238E27FC236}">
                  <a16:creationId xmlns:a16="http://schemas.microsoft.com/office/drawing/2014/main" id="{601A2525-191E-F4A9-14E1-47A593ED70A6}"/>
                </a:ext>
              </a:extLst>
            </p:cNvPr>
            <p:cNvCxnSpPr>
              <a:cxnSpLocks/>
              <a:stCxn id="18" idx="3"/>
              <a:endCxn id="77" idx="1"/>
            </p:cNvCxnSpPr>
            <p:nvPr/>
          </p:nvCxnSpPr>
          <p:spPr>
            <a:xfrm>
              <a:off x="1498130" y="3738655"/>
              <a:ext cx="6851177" cy="1141337"/>
            </a:xfrm>
            <a:prstGeom prst="bentConnector3">
              <a:avLst>
                <a:gd name="adj1" fmla="val 64645"/>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D9B1F4A-EE4E-1AC8-F051-AAB98248A6E2}"/>
                </a:ext>
              </a:extLst>
            </p:cNvPr>
            <p:cNvSpPr txBox="1"/>
            <p:nvPr/>
          </p:nvSpPr>
          <p:spPr>
            <a:xfrm>
              <a:off x="6521829" y="4885903"/>
              <a:ext cx="1942428" cy="261610"/>
            </a:xfrm>
            <a:prstGeom prst="rect">
              <a:avLst/>
            </a:prstGeom>
            <a:noFill/>
          </p:spPr>
          <p:txBody>
            <a:bodyPr wrap="square" rtlCol="0">
              <a:spAutoFit/>
            </a:bodyPr>
            <a:lstStyle/>
            <a:p>
              <a:r>
                <a:rPr lang="en-US" sz="1100" dirty="0"/>
                <a:t>Writes watering record</a:t>
              </a:r>
            </a:p>
          </p:txBody>
        </p:sp>
        <p:sp>
          <p:nvSpPr>
            <p:cNvPr id="71" name="TextBox 70">
              <a:extLst>
                <a:ext uri="{FF2B5EF4-FFF2-40B4-BE49-F238E27FC236}">
                  <a16:creationId xmlns:a16="http://schemas.microsoft.com/office/drawing/2014/main" id="{A73A1F65-56EF-5CB7-29A5-61D5080E7F27}"/>
                </a:ext>
              </a:extLst>
            </p:cNvPr>
            <p:cNvSpPr txBox="1"/>
            <p:nvPr/>
          </p:nvSpPr>
          <p:spPr>
            <a:xfrm>
              <a:off x="10113995" y="5259140"/>
              <a:ext cx="1105852" cy="246221"/>
            </a:xfrm>
            <a:prstGeom prst="rect">
              <a:avLst/>
            </a:prstGeom>
            <a:noFill/>
          </p:spPr>
          <p:txBody>
            <a:bodyPr wrap="square" rtlCol="0">
              <a:spAutoFit/>
            </a:bodyPr>
            <a:lstStyle/>
            <a:p>
              <a:pPr algn="ctr"/>
              <a:r>
                <a:rPr lang="en-US" sz="1000" b="1" dirty="0">
                  <a:solidFill>
                    <a:srgbClr val="A100FF"/>
                  </a:solidFill>
                </a:rPr>
                <a:t>Watering history</a:t>
              </a:r>
            </a:p>
          </p:txBody>
        </p:sp>
        <p:cxnSp>
          <p:nvCxnSpPr>
            <p:cNvPr id="72" name="Connector: Elbow 71">
              <a:extLst>
                <a:ext uri="{FF2B5EF4-FFF2-40B4-BE49-F238E27FC236}">
                  <a16:creationId xmlns:a16="http://schemas.microsoft.com/office/drawing/2014/main" id="{20555269-DB13-7597-90EE-87F1B933A641}"/>
                </a:ext>
              </a:extLst>
            </p:cNvPr>
            <p:cNvCxnSpPr>
              <a:cxnSpLocks/>
            </p:cNvCxnSpPr>
            <p:nvPr/>
          </p:nvCxnSpPr>
          <p:spPr>
            <a:xfrm flipV="1">
              <a:off x="9223843" y="4884785"/>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250C04F1-DC9D-AC28-E7CD-F4F780D32C34}"/>
                </a:ext>
              </a:extLst>
            </p:cNvPr>
            <p:cNvGrpSpPr/>
            <p:nvPr/>
          </p:nvGrpSpPr>
          <p:grpSpPr>
            <a:xfrm>
              <a:off x="8188319" y="4470901"/>
              <a:ext cx="1236512" cy="946670"/>
              <a:chOff x="8379296" y="4375697"/>
              <a:chExt cx="1236512" cy="946670"/>
            </a:xfrm>
          </p:grpSpPr>
          <p:pic>
            <p:nvPicPr>
              <p:cNvPr id="77" name="Picture 4" descr="Serverless Optimization Workshop (Performance and Cost)">
                <a:extLst>
                  <a:ext uri="{FF2B5EF4-FFF2-40B4-BE49-F238E27FC236}">
                    <a16:creationId xmlns:a16="http://schemas.microsoft.com/office/drawing/2014/main" id="{FEA08798-5DE8-F2C8-19C1-73EF5A5965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284" y="4375697"/>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0890C448-382D-004C-A54B-1F7CFB1A57B2}"/>
                  </a:ext>
                </a:extLst>
              </p:cNvPr>
              <p:cNvSpPr txBox="1"/>
              <p:nvPr/>
            </p:nvSpPr>
            <p:spPr>
              <a:xfrm>
                <a:off x="8379296" y="5076146"/>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74" name="Group 73">
              <a:extLst>
                <a:ext uri="{FF2B5EF4-FFF2-40B4-BE49-F238E27FC236}">
                  <a16:creationId xmlns:a16="http://schemas.microsoft.com/office/drawing/2014/main" id="{D68CE58F-8A17-CBEC-CC89-700CCB18D8A1}"/>
                </a:ext>
              </a:extLst>
            </p:cNvPr>
            <p:cNvGrpSpPr/>
            <p:nvPr/>
          </p:nvGrpSpPr>
          <p:grpSpPr>
            <a:xfrm>
              <a:off x="10351867" y="4544844"/>
              <a:ext cx="636925" cy="730885"/>
              <a:chOff x="8236925" y="2293343"/>
              <a:chExt cx="636925" cy="730885"/>
            </a:xfrm>
          </p:grpSpPr>
          <p:pic>
            <p:nvPicPr>
              <p:cNvPr id="75" name="Picture 74">
                <a:extLst>
                  <a:ext uri="{FF2B5EF4-FFF2-40B4-BE49-F238E27FC236}">
                    <a16:creationId xmlns:a16="http://schemas.microsoft.com/office/drawing/2014/main" id="{1EFEB64D-A9F0-0403-9AFD-CE427F64B0ED}"/>
                  </a:ext>
                </a:extLst>
              </p:cNvPr>
              <p:cNvPicPr>
                <a:picLocks noChangeAspect="1"/>
              </p:cNvPicPr>
              <p:nvPr/>
            </p:nvPicPr>
            <p:blipFill>
              <a:blip r:embed="rId14"/>
              <a:stretch>
                <a:fillRect/>
              </a:stretch>
            </p:blipFill>
            <p:spPr>
              <a:xfrm>
                <a:off x="8236925" y="2844228"/>
                <a:ext cx="636925" cy="180000"/>
              </a:xfrm>
              <a:prstGeom prst="rect">
                <a:avLst/>
              </a:prstGeom>
            </p:spPr>
          </p:pic>
          <p:pic>
            <p:nvPicPr>
              <p:cNvPr id="76" name="Picture 75">
                <a:extLst>
                  <a:ext uri="{FF2B5EF4-FFF2-40B4-BE49-F238E27FC236}">
                    <a16:creationId xmlns:a16="http://schemas.microsoft.com/office/drawing/2014/main" id="{CC5060E2-B840-36FE-F028-B7D719BC4362}"/>
                  </a:ext>
                </a:extLst>
              </p:cNvPr>
              <p:cNvPicPr>
                <a:picLocks noChangeAspect="1"/>
              </p:cNvPicPr>
              <p:nvPr/>
            </p:nvPicPr>
            <p:blipFill>
              <a:blip r:embed="rId15"/>
              <a:stretch>
                <a:fillRect/>
              </a:stretch>
            </p:blipFill>
            <p:spPr>
              <a:xfrm>
                <a:off x="8240463" y="2293343"/>
                <a:ext cx="540735" cy="576000"/>
              </a:xfrm>
              <a:prstGeom prst="rect">
                <a:avLst/>
              </a:prstGeom>
            </p:spPr>
          </p:pic>
        </p:grpSp>
      </p:grpSp>
      <p:grpSp>
        <p:nvGrpSpPr>
          <p:cNvPr id="79" name="Group 78">
            <a:extLst>
              <a:ext uri="{FF2B5EF4-FFF2-40B4-BE49-F238E27FC236}">
                <a16:creationId xmlns:a16="http://schemas.microsoft.com/office/drawing/2014/main" id="{DC4169BA-00F6-96E8-7A6B-2F93E5BC01E0}"/>
              </a:ext>
            </a:extLst>
          </p:cNvPr>
          <p:cNvGrpSpPr/>
          <p:nvPr/>
        </p:nvGrpSpPr>
        <p:grpSpPr>
          <a:xfrm>
            <a:off x="1498130" y="3326521"/>
            <a:ext cx="9877497" cy="1197525"/>
            <a:chOff x="1498130" y="3326521"/>
            <a:chExt cx="9877497" cy="1197525"/>
          </a:xfrm>
        </p:grpSpPr>
        <p:cxnSp>
          <p:nvCxnSpPr>
            <p:cNvPr id="80" name="Connector: Elbow 79">
              <a:extLst>
                <a:ext uri="{FF2B5EF4-FFF2-40B4-BE49-F238E27FC236}">
                  <a16:creationId xmlns:a16="http://schemas.microsoft.com/office/drawing/2014/main" id="{236A42B1-ECD2-5E8B-E13A-246428BBEB04}"/>
                </a:ext>
              </a:extLst>
            </p:cNvPr>
            <p:cNvCxnSpPr>
              <a:cxnSpLocks/>
              <a:endCxn id="89" idx="1"/>
            </p:cNvCxnSpPr>
            <p:nvPr/>
          </p:nvCxnSpPr>
          <p:spPr>
            <a:xfrm flipV="1">
              <a:off x="1498130" y="3735612"/>
              <a:ext cx="6875297" cy="4145"/>
            </a:xfrm>
            <a:prstGeom prst="bentConnector3">
              <a:avLst>
                <a:gd name="adj1" fmla="val 5000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A1E7B68-F305-CA2D-5087-A429E933245B}"/>
                </a:ext>
              </a:extLst>
            </p:cNvPr>
            <p:cNvSpPr txBox="1"/>
            <p:nvPr/>
          </p:nvSpPr>
          <p:spPr>
            <a:xfrm>
              <a:off x="6550492" y="3738688"/>
              <a:ext cx="1935305" cy="261610"/>
            </a:xfrm>
            <a:prstGeom prst="rect">
              <a:avLst/>
            </a:prstGeom>
            <a:noFill/>
          </p:spPr>
          <p:txBody>
            <a:bodyPr wrap="square" rtlCol="0">
              <a:spAutoFit/>
            </a:bodyPr>
            <a:lstStyle/>
            <a:p>
              <a:r>
                <a:rPr lang="en-US" sz="1100" dirty="0"/>
                <a:t>Reads sensor data</a:t>
              </a:r>
            </a:p>
          </p:txBody>
        </p:sp>
        <p:sp>
          <p:nvSpPr>
            <p:cNvPr id="82" name="TextBox 81">
              <a:extLst>
                <a:ext uri="{FF2B5EF4-FFF2-40B4-BE49-F238E27FC236}">
                  <a16:creationId xmlns:a16="http://schemas.microsoft.com/office/drawing/2014/main" id="{D45E3788-08D0-9495-107B-D748F9D158C1}"/>
                </a:ext>
              </a:extLst>
            </p:cNvPr>
            <p:cNvSpPr txBox="1"/>
            <p:nvPr/>
          </p:nvSpPr>
          <p:spPr>
            <a:xfrm>
              <a:off x="9967888" y="4123936"/>
              <a:ext cx="1407739" cy="400110"/>
            </a:xfrm>
            <a:prstGeom prst="rect">
              <a:avLst/>
            </a:prstGeom>
            <a:noFill/>
          </p:spPr>
          <p:txBody>
            <a:bodyPr wrap="square" rtlCol="0">
              <a:spAutoFit/>
            </a:bodyPr>
            <a:lstStyle/>
            <a:p>
              <a:pPr algn="ctr"/>
              <a:r>
                <a:rPr lang="en-US" sz="1000" b="1" dirty="0">
                  <a:solidFill>
                    <a:srgbClr val="A100FF"/>
                  </a:solidFill>
                </a:rPr>
                <a:t>Sensor data</a:t>
              </a:r>
            </a:p>
            <a:p>
              <a:pPr algn="ctr"/>
              <a:r>
                <a:rPr lang="en-US" sz="1000" b="1" dirty="0">
                  <a:solidFill>
                    <a:srgbClr val="A100FF"/>
                  </a:solidFill>
                </a:rPr>
                <a:t>(NoSQL database) </a:t>
              </a:r>
            </a:p>
          </p:txBody>
        </p:sp>
        <p:grpSp>
          <p:nvGrpSpPr>
            <p:cNvPr id="83" name="Group 82">
              <a:extLst>
                <a:ext uri="{FF2B5EF4-FFF2-40B4-BE49-F238E27FC236}">
                  <a16:creationId xmlns:a16="http://schemas.microsoft.com/office/drawing/2014/main" id="{F2AE8E8D-E2A0-D32D-5451-065A7D1E0BD0}"/>
                </a:ext>
              </a:extLst>
            </p:cNvPr>
            <p:cNvGrpSpPr/>
            <p:nvPr/>
          </p:nvGrpSpPr>
          <p:grpSpPr>
            <a:xfrm>
              <a:off x="8213833" y="3326521"/>
              <a:ext cx="1236512" cy="980354"/>
              <a:chOff x="6348565" y="2250421"/>
              <a:chExt cx="1236512" cy="980354"/>
            </a:xfrm>
          </p:grpSpPr>
          <p:pic>
            <p:nvPicPr>
              <p:cNvPr id="89" name="Picture 4" descr="Serverless Optimization Workshop (Performance and Cost)">
                <a:extLst>
                  <a:ext uri="{FF2B5EF4-FFF2-40B4-BE49-F238E27FC236}">
                    <a16:creationId xmlns:a16="http://schemas.microsoft.com/office/drawing/2014/main" id="{E8A91094-FD02-D34B-373D-3EFCDD96FC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8159" y="2250421"/>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B054F912-197E-438D-C393-83FE89EC8825}"/>
                  </a:ext>
                </a:extLst>
              </p:cNvPr>
              <p:cNvSpPr txBox="1"/>
              <p:nvPr/>
            </p:nvSpPr>
            <p:spPr>
              <a:xfrm>
                <a:off x="6348565" y="2984554"/>
                <a:ext cx="1236512" cy="246221"/>
              </a:xfrm>
              <a:prstGeom prst="rect">
                <a:avLst/>
              </a:prstGeom>
              <a:noFill/>
            </p:spPr>
            <p:txBody>
              <a:bodyPr wrap="square" rtlCol="0">
                <a:spAutoFit/>
              </a:bodyPr>
              <a:lstStyle/>
              <a:p>
                <a:r>
                  <a:rPr lang="en-US" sz="1000" b="1" dirty="0">
                    <a:solidFill>
                      <a:srgbClr val="A100FF"/>
                    </a:solidFill>
                  </a:rPr>
                  <a:t>Serverless function</a:t>
                </a:r>
              </a:p>
            </p:txBody>
          </p:sp>
        </p:grpSp>
        <p:sp>
          <p:nvSpPr>
            <p:cNvPr id="84" name="TextBox 83">
              <a:extLst>
                <a:ext uri="{FF2B5EF4-FFF2-40B4-BE49-F238E27FC236}">
                  <a16:creationId xmlns:a16="http://schemas.microsoft.com/office/drawing/2014/main" id="{17735BA1-196A-D72A-F474-552A10E4AC83}"/>
                </a:ext>
              </a:extLst>
            </p:cNvPr>
            <p:cNvSpPr txBox="1"/>
            <p:nvPr/>
          </p:nvSpPr>
          <p:spPr>
            <a:xfrm>
              <a:off x="1744495" y="3768161"/>
              <a:ext cx="2736486" cy="430887"/>
            </a:xfrm>
            <a:prstGeom prst="rect">
              <a:avLst/>
            </a:prstGeom>
            <a:noFill/>
          </p:spPr>
          <p:txBody>
            <a:bodyPr wrap="square" rtlCol="0">
              <a:spAutoFit/>
            </a:bodyPr>
            <a:lstStyle/>
            <a:p>
              <a:r>
                <a:rPr lang="en-US" sz="1100" dirty="0"/>
                <a:t>Browser invokes AWS Lambda function URL (isolating read/ write traffic)</a:t>
              </a:r>
            </a:p>
          </p:txBody>
        </p:sp>
        <p:grpSp>
          <p:nvGrpSpPr>
            <p:cNvPr id="85" name="Group 84">
              <a:extLst>
                <a:ext uri="{FF2B5EF4-FFF2-40B4-BE49-F238E27FC236}">
                  <a16:creationId xmlns:a16="http://schemas.microsoft.com/office/drawing/2014/main" id="{63879A37-1E98-D582-4DC2-84050E3B042A}"/>
                </a:ext>
              </a:extLst>
            </p:cNvPr>
            <p:cNvGrpSpPr/>
            <p:nvPr/>
          </p:nvGrpSpPr>
          <p:grpSpPr>
            <a:xfrm>
              <a:off x="10351868" y="3440201"/>
              <a:ext cx="636925" cy="730885"/>
              <a:chOff x="8236925" y="2293343"/>
              <a:chExt cx="636925" cy="730885"/>
            </a:xfrm>
          </p:grpSpPr>
          <p:pic>
            <p:nvPicPr>
              <p:cNvPr id="87" name="Picture 86">
                <a:extLst>
                  <a:ext uri="{FF2B5EF4-FFF2-40B4-BE49-F238E27FC236}">
                    <a16:creationId xmlns:a16="http://schemas.microsoft.com/office/drawing/2014/main" id="{4397D706-E7F0-714F-D53A-01E48E75076C}"/>
                  </a:ext>
                </a:extLst>
              </p:cNvPr>
              <p:cNvPicPr>
                <a:picLocks noChangeAspect="1"/>
              </p:cNvPicPr>
              <p:nvPr/>
            </p:nvPicPr>
            <p:blipFill>
              <a:blip r:embed="rId14"/>
              <a:stretch>
                <a:fillRect/>
              </a:stretch>
            </p:blipFill>
            <p:spPr>
              <a:xfrm>
                <a:off x="8236925" y="2844228"/>
                <a:ext cx="636925" cy="180000"/>
              </a:xfrm>
              <a:prstGeom prst="rect">
                <a:avLst/>
              </a:prstGeom>
            </p:spPr>
          </p:pic>
          <p:pic>
            <p:nvPicPr>
              <p:cNvPr id="88" name="Picture 87">
                <a:extLst>
                  <a:ext uri="{FF2B5EF4-FFF2-40B4-BE49-F238E27FC236}">
                    <a16:creationId xmlns:a16="http://schemas.microsoft.com/office/drawing/2014/main" id="{9257CF8D-8DD4-EA14-92DC-3D46F4EB46E4}"/>
                  </a:ext>
                </a:extLst>
              </p:cNvPr>
              <p:cNvPicPr>
                <a:picLocks noChangeAspect="1"/>
              </p:cNvPicPr>
              <p:nvPr/>
            </p:nvPicPr>
            <p:blipFill>
              <a:blip r:embed="rId15"/>
              <a:stretch>
                <a:fillRect/>
              </a:stretch>
            </p:blipFill>
            <p:spPr>
              <a:xfrm>
                <a:off x="8240463" y="2293343"/>
                <a:ext cx="540735" cy="576000"/>
              </a:xfrm>
              <a:prstGeom prst="rect">
                <a:avLst/>
              </a:prstGeom>
            </p:spPr>
          </p:pic>
        </p:grpSp>
        <p:cxnSp>
          <p:nvCxnSpPr>
            <p:cNvPr id="86" name="Connector: Elbow 85">
              <a:extLst>
                <a:ext uri="{FF2B5EF4-FFF2-40B4-BE49-F238E27FC236}">
                  <a16:creationId xmlns:a16="http://schemas.microsoft.com/office/drawing/2014/main" id="{DC3A86CE-4FA0-83F0-C0D5-573A5D573BA9}"/>
                </a:ext>
              </a:extLst>
            </p:cNvPr>
            <p:cNvCxnSpPr>
              <a:cxnSpLocks/>
            </p:cNvCxnSpPr>
            <p:nvPr/>
          </p:nvCxnSpPr>
          <p:spPr>
            <a:xfrm flipV="1">
              <a:off x="9209647" y="3742657"/>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5DB6EB26-2D74-D81F-F4D4-F2A04E136EAC}"/>
              </a:ext>
            </a:extLst>
          </p:cNvPr>
          <p:cNvGrpSpPr/>
          <p:nvPr/>
        </p:nvGrpSpPr>
        <p:grpSpPr>
          <a:xfrm>
            <a:off x="702441" y="4586351"/>
            <a:ext cx="2979390" cy="1957097"/>
            <a:chOff x="702441" y="4586351"/>
            <a:chExt cx="2979390" cy="1957097"/>
          </a:xfrm>
        </p:grpSpPr>
        <p:grpSp>
          <p:nvGrpSpPr>
            <p:cNvPr id="92" name="Group 91">
              <a:extLst>
                <a:ext uri="{FF2B5EF4-FFF2-40B4-BE49-F238E27FC236}">
                  <a16:creationId xmlns:a16="http://schemas.microsoft.com/office/drawing/2014/main" id="{6169286E-D522-E950-9B6A-182361D6FCFF}"/>
                </a:ext>
              </a:extLst>
            </p:cNvPr>
            <p:cNvGrpSpPr/>
            <p:nvPr/>
          </p:nvGrpSpPr>
          <p:grpSpPr>
            <a:xfrm>
              <a:off x="702441" y="4586351"/>
              <a:ext cx="2979390" cy="1957097"/>
              <a:chOff x="702441" y="4586351"/>
              <a:chExt cx="2979390" cy="1957097"/>
            </a:xfrm>
          </p:grpSpPr>
          <p:grpSp>
            <p:nvGrpSpPr>
              <p:cNvPr id="94" name="Group 93">
                <a:extLst>
                  <a:ext uri="{FF2B5EF4-FFF2-40B4-BE49-F238E27FC236}">
                    <a16:creationId xmlns:a16="http://schemas.microsoft.com/office/drawing/2014/main" id="{2A5FE5FE-528E-636A-27C3-E7D0C25AAD0C}"/>
                  </a:ext>
                </a:extLst>
              </p:cNvPr>
              <p:cNvGrpSpPr/>
              <p:nvPr/>
            </p:nvGrpSpPr>
            <p:grpSpPr>
              <a:xfrm>
                <a:off x="805429" y="5716329"/>
                <a:ext cx="2876402" cy="827119"/>
                <a:chOff x="805429" y="5716329"/>
                <a:chExt cx="2876402" cy="827119"/>
              </a:xfrm>
            </p:grpSpPr>
            <p:sp>
              <p:nvSpPr>
                <p:cNvPr id="98" name="Rectangle: Single Corner Snipped 97">
                  <a:extLst>
                    <a:ext uri="{FF2B5EF4-FFF2-40B4-BE49-F238E27FC236}">
                      <a16:creationId xmlns:a16="http://schemas.microsoft.com/office/drawing/2014/main" id="{764ECF9A-61CC-52D9-9A66-B2BA1560AB44}"/>
                    </a:ext>
                  </a:extLst>
                </p:cNvPr>
                <p:cNvSpPr/>
                <p:nvPr/>
              </p:nvSpPr>
              <p:spPr>
                <a:xfrm>
                  <a:off x="857759" y="5736182"/>
                  <a:ext cx="2824072" cy="807266"/>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sp>
              <p:nvSpPr>
                <p:cNvPr id="99" name="TextBox 98">
                  <a:extLst>
                    <a:ext uri="{FF2B5EF4-FFF2-40B4-BE49-F238E27FC236}">
                      <a16:creationId xmlns:a16="http://schemas.microsoft.com/office/drawing/2014/main" id="{015CF6E9-92BD-DF19-4985-DA1BFDC910B8}"/>
                    </a:ext>
                  </a:extLst>
                </p:cNvPr>
                <p:cNvSpPr txBox="1"/>
                <p:nvPr/>
              </p:nvSpPr>
              <p:spPr>
                <a:xfrm>
                  <a:off x="805429" y="5716329"/>
                  <a:ext cx="2145752" cy="276999"/>
                </a:xfrm>
                <a:prstGeom prst="rect">
                  <a:avLst/>
                </a:prstGeom>
                <a:noFill/>
              </p:spPr>
              <p:txBody>
                <a:bodyPr wrap="square" rtlCol="0">
                  <a:spAutoFit/>
                </a:bodyPr>
                <a:lstStyle/>
                <a:p>
                  <a:r>
                    <a:rPr lang="en-US" sz="1200" b="1" dirty="0">
                      <a:solidFill>
                        <a:schemeClr val="tx1"/>
                      </a:solidFill>
                    </a:rPr>
                    <a:t>WebAR dev. tools</a:t>
                  </a:r>
                </a:p>
              </p:txBody>
            </p:sp>
          </p:grpSp>
          <p:grpSp>
            <p:nvGrpSpPr>
              <p:cNvPr id="95" name="Group 94">
                <a:extLst>
                  <a:ext uri="{FF2B5EF4-FFF2-40B4-BE49-F238E27FC236}">
                    <a16:creationId xmlns:a16="http://schemas.microsoft.com/office/drawing/2014/main" id="{BCED39EF-4119-3DD6-C5E8-E49A1BE8834C}"/>
                  </a:ext>
                </a:extLst>
              </p:cNvPr>
              <p:cNvGrpSpPr/>
              <p:nvPr/>
            </p:nvGrpSpPr>
            <p:grpSpPr>
              <a:xfrm>
                <a:off x="702441" y="4586351"/>
                <a:ext cx="1178571" cy="753432"/>
                <a:chOff x="1189350" y="4632898"/>
                <a:chExt cx="1178571" cy="753432"/>
              </a:xfrm>
            </p:grpSpPr>
            <p:pic>
              <p:nvPicPr>
                <p:cNvPr id="96" name="Picture 8" descr="Developer - Free seo and web icons">
                  <a:extLst>
                    <a:ext uri="{FF2B5EF4-FFF2-40B4-BE49-F238E27FC236}">
                      <a16:creationId xmlns:a16="http://schemas.microsoft.com/office/drawing/2014/main" id="{F5D56ADF-1BF2-EE15-5B59-7D918CA39DB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18454" y="4632898"/>
                  <a:ext cx="552926" cy="552926"/>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829A47C8-0DBF-5AFE-C514-E400901058AE}"/>
                    </a:ext>
                  </a:extLst>
                </p:cNvPr>
                <p:cNvSpPr txBox="1"/>
                <p:nvPr/>
              </p:nvSpPr>
              <p:spPr>
                <a:xfrm>
                  <a:off x="1189350" y="5140109"/>
                  <a:ext cx="1178571" cy="246221"/>
                </a:xfrm>
                <a:prstGeom prst="rect">
                  <a:avLst/>
                </a:prstGeom>
                <a:noFill/>
              </p:spPr>
              <p:txBody>
                <a:bodyPr wrap="square" rtlCol="0">
                  <a:spAutoFit/>
                </a:bodyPr>
                <a:lstStyle/>
                <a:p>
                  <a:r>
                    <a:rPr lang="en-US" sz="1000" b="1" dirty="0">
                      <a:solidFill>
                        <a:srgbClr val="A100FF"/>
                      </a:solidFill>
                    </a:rPr>
                    <a:t>Developer’s device</a:t>
                  </a:r>
                </a:p>
              </p:txBody>
            </p:sp>
          </p:grpSp>
        </p:grpSp>
        <p:cxnSp>
          <p:nvCxnSpPr>
            <p:cNvPr id="93" name="Straight Arrow Connector 92">
              <a:extLst>
                <a:ext uri="{FF2B5EF4-FFF2-40B4-BE49-F238E27FC236}">
                  <a16:creationId xmlns:a16="http://schemas.microsoft.com/office/drawing/2014/main" id="{C1806981-C464-0EBA-EBD7-6E627FF755EB}"/>
                </a:ext>
              </a:extLst>
            </p:cNvPr>
            <p:cNvCxnSpPr>
              <a:cxnSpLocks/>
            </p:cNvCxnSpPr>
            <p:nvPr/>
          </p:nvCxnSpPr>
          <p:spPr>
            <a:xfrm flipV="1">
              <a:off x="1289659" y="5339783"/>
              <a:ext cx="0" cy="324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00" name="Picture 99">
            <a:extLst>
              <a:ext uri="{FF2B5EF4-FFF2-40B4-BE49-F238E27FC236}">
                <a16:creationId xmlns:a16="http://schemas.microsoft.com/office/drawing/2014/main" id="{0CBC7651-7428-F672-55BF-EAB2A7E05104}"/>
              </a:ext>
            </a:extLst>
          </p:cNvPr>
          <p:cNvPicPr>
            <a:picLocks noChangeAspect="1"/>
          </p:cNvPicPr>
          <p:nvPr/>
        </p:nvPicPr>
        <p:blipFill>
          <a:blip r:embed="rId17"/>
          <a:stretch>
            <a:fillRect/>
          </a:stretch>
        </p:blipFill>
        <p:spPr>
          <a:xfrm>
            <a:off x="1591876" y="5948944"/>
            <a:ext cx="521051" cy="548527"/>
          </a:xfrm>
          <a:prstGeom prst="rect">
            <a:avLst/>
          </a:prstGeom>
        </p:spPr>
      </p:pic>
      <p:pic>
        <p:nvPicPr>
          <p:cNvPr id="101" name="Picture 100">
            <a:extLst>
              <a:ext uri="{FF2B5EF4-FFF2-40B4-BE49-F238E27FC236}">
                <a16:creationId xmlns:a16="http://schemas.microsoft.com/office/drawing/2014/main" id="{D828D779-144C-B751-C437-17EE30BC655F}"/>
              </a:ext>
            </a:extLst>
          </p:cNvPr>
          <p:cNvPicPr>
            <a:picLocks noChangeAspect="1"/>
          </p:cNvPicPr>
          <p:nvPr/>
        </p:nvPicPr>
        <p:blipFill>
          <a:blip r:embed="rId18"/>
          <a:stretch>
            <a:fillRect/>
          </a:stretch>
        </p:blipFill>
        <p:spPr>
          <a:xfrm>
            <a:off x="915078" y="6219816"/>
            <a:ext cx="662303" cy="285765"/>
          </a:xfrm>
          <a:prstGeom prst="rect">
            <a:avLst/>
          </a:prstGeom>
        </p:spPr>
      </p:pic>
      <p:pic>
        <p:nvPicPr>
          <p:cNvPr id="102" name="Picture 101">
            <a:extLst>
              <a:ext uri="{FF2B5EF4-FFF2-40B4-BE49-F238E27FC236}">
                <a16:creationId xmlns:a16="http://schemas.microsoft.com/office/drawing/2014/main" id="{D25AB12D-3A2A-F161-8670-525ED86026CB}"/>
              </a:ext>
            </a:extLst>
          </p:cNvPr>
          <p:cNvPicPr>
            <a:picLocks noChangeAspect="1"/>
          </p:cNvPicPr>
          <p:nvPr/>
        </p:nvPicPr>
        <p:blipFill>
          <a:blip r:embed="rId19"/>
          <a:stretch>
            <a:fillRect/>
          </a:stretch>
        </p:blipFill>
        <p:spPr>
          <a:xfrm>
            <a:off x="915078" y="5956034"/>
            <a:ext cx="662400" cy="243713"/>
          </a:xfrm>
          <a:prstGeom prst="rect">
            <a:avLst/>
          </a:prstGeom>
        </p:spPr>
      </p:pic>
      <p:grpSp>
        <p:nvGrpSpPr>
          <p:cNvPr id="103" name="Group 102">
            <a:extLst>
              <a:ext uri="{FF2B5EF4-FFF2-40B4-BE49-F238E27FC236}">
                <a16:creationId xmlns:a16="http://schemas.microsoft.com/office/drawing/2014/main" id="{ADE99859-FA28-762D-C15B-036DBEB8DFC0}"/>
              </a:ext>
            </a:extLst>
          </p:cNvPr>
          <p:cNvGrpSpPr/>
          <p:nvPr/>
        </p:nvGrpSpPr>
        <p:grpSpPr>
          <a:xfrm>
            <a:off x="3445850" y="2220836"/>
            <a:ext cx="4438323" cy="1228747"/>
            <a:chOff x="3445850" y="2220836"/>
            <a:chExt cx="4438323" cy="1228747"/>
          </a:xfrm>
        </p:grpSpPr>
        <p:grpSp>
          <p:nvGrpSpPr>
            <p:cNvPr id="104" name="Group 103">
              <a:extLst>
                <a:ext uri="{FF2B5EF4-FFF2-40B4-BE49-F238E27FC236}">
                  <a16:creationId xmlns:a16="http://schemas.microsoft.com/office/drawing/2014/main" id="{DE632AA8-FD37-FA6A-5DA8-8875788D107A}"/>
                </a:ext>
              </a:extLst>
            </p:cNvPr>
            <p:cNvGrpSpPr/>
            <p:nvPr/>
          </p:nvGrpSpPr>
          <p:grpSpPr>
            <a:xfrm>
              <a:off x="3445850" y="2220836"/>
              <a:ext cx="763956" cy="1203608"/>
              <a:chOff x="3643913" y="1365178"/>
              <a:chExt cx="763956" cy="1203608"/>
            </a:xfrm>
          </p:grpSpPr>
          <p:sp>
            <p:nvSpPr>
              <p:cNvPr id="109" name="TextBox 108">
                <a:extLst>
                  <a:ext uri="{FF2B5EF4-FFF2-40B4-BE49-F238E27FC236}">
                    <a16:creationId xmlns:a16="http://schemas.microsoft.com/office/drawing/2014/main" id="{146902E8-28FE-B210-95A4-2C3C448B7D2A}"/>
                  </a:ext>
                </a:extLst>
              </p:cNvPr>
              <p:cNvSpPr txBox="1"/>
              <p:nvPr/>
            </p:nvSpPr>
            <p:spPr>
              <a:xfrm>
                <a:off x="3831488" y="2322565"/>
                <a:ext cx="452547" cy="246221"/>
              </a:xfrm>
              <a:prstGeom prst="rect">
                <a:avLst/>
              </a:prstGeom>
              <a:noFill/>
            </p:spPr>
            <p:txBody>
              <a:bodyPr wrap="square" rtlCol="0">
                <a:spAutoFit/>
              </a:bodyPr>
              <a:lstStyle/>
              <a:p>
                <a:r>
                  <a:rPr lang="en-US" sz="1000" b="1" dirty="0">
                    <a:solidFill>
                      <a:srgbClr val="A100FF"/>
                    </a:solidFill>
                  </a:rPr>
                  <a:t>CDN</a:t>
                </a:r>
              </a:p>
            </p:txBody>
          </p:sp>
          <p:pic>
            <p:nvPicPr>
              <p:cNvPr id="110" name="Picture 109">
                <a:extLst>
                  <a:ext uri="{FF2B5EF4-FFF2-40B4-BE49-F238E27FC236}">
                    <a16:creationId xmlns:a16="http://schemas.microsoft.com/office/drawing/2014/main" id="{EA1EAD57-BC42-64F3-0651-45894E21B371}"/>
                  </a:ext>
                </a:extLst>
              </p:cNvPr>
              <p:cNvPicPr>
                <a:picLocks noChangeAspect="1"/>
              </p:cNvPicPr>
              <p:nvPr/>
            </p:nvPicPr>
            <p:blipFill>
              <a:blip r:embed="rId20"/>
              <a:stretch>
                <a:fillRect/>
              </a:stretch>
            </p:blipFill>
            <p:spPr>
              <a:xfrm>
                <a:off x="3643913" y="1365178"/>
                <a:ext cx="763956" cy="993501"/>
              </a:xfrm>
              <a:prstGeom prst="rect">
                <a:avLst/>
              </a:prstGeom>
            </p:spPr>
          </p:pic>
        </p:grpSp>
        <p:grpSp>
          <p:nvGrpSpPr>
            <p:cNvPr id="105" name="Group 104">
              <a:extLst>
                <a:ext uri="{FF2B5EF4-FFF2-40B4-BE49-F238E27FC236}">
                  <a16:creationId xmlns:a16="http://schemas.microsoft.com/office/drawing/2014/main" id="{FEA64D2D-289D-00A3-4979-1B7C4AD5A5E1}"/>
                </a:ext>
              </a:extLst>
            </p:cNvPr>
            <p:cNvGrpSpPr/>
            <p:nvPr/>
          </p:nvGrpSpPr>
          <p:grpSpPr>
            <a:xfrm>
              <a:off x="6632440" y="2374559"/>
              <a:ext cx="1251733" cy="1075024"/>
              <a:chOff x="8397738" y="1820457"/>
              <a:chExt cx="1251733" cy="1075024"/>
            </a:xfrm>
          </p:grpSpPr>
          <p:pic>
            <p:nvPicPr>
              <p:cNvPr id="107" name="Picture 106">
                <a:extLst>
                  <a:ext uri="{FF2B5EF4-FFF2-40B4-BE49-F238E27FC236}">
                    <a16:creationId xmlns:a16="http://schemas.microsoft.com/office/drawing/2014/main" id="{9B3DA7F9-ADB2-FE90-4789-D22F458B5FDF}"/>
                  </a:ext>
                </a:extLst>
              </p:cNvPr>
              <p:cNvPicPr>
                <a:picLocks noChangeAspect="1"/>
              </p:cNvPicPr>
              <p:nvPr/>
            </p:nvPicPr>
            <p:blipFill>
              <a:blip r:embed="rId12"/>
              <a:stretch>
                <a:fillRect/>
              </a:stretch>
            </p:blipFill>
            <p:spPr>
              <a:xfrm>
                <a:off x="8615493" y="1820457"/>
                <a:ext cx="802949" cy="715155"/>
              </a:xfrm>
              <a:prstGeom prst="rect">
                <a:avLst/>
              </a:prstGeom>
            </p:spPr>
          </p:pic>
          <p:sp>
            <p:nvSpPr>
              <p:cNvPr id="108" name="TextBox 107">
                <a:extLst>
                  <a:ext uri="{FF2B5EF4-FFF2-40B4-BE49-F238E27FC236}">
                    <a16:creationId xmlns:a16="http://schemas.microsoft.com/office/drawing/2014/main" id="{23A3471D-E728-7A5D-BA16-455EC88741FC}"/>
                  </a:ext>
                </a:extLst>
              </p:cNvPr>
              <p:cNvSpPr txBox="1"/>
              <p:nvPr/>
            </p:nvSpPr>
            <p:spPr>
              <a:xfrm>
                <a:off x="8397738" y="2495371"/>
                <a:ext cx="1251733" cy="400110"/>
              </a:xfrm>
              <a:prstGeom prst="rect">
                <a:avLst/>
              </a:prstGeom>
              <a:noFill/>
            </p:spPr>
            <p:txBody>
              <a:bodyPr wrap="square" rtlCol="0">
                <a:spAutoFit/>
              </a:bodyPr>
              <a:lstStyle/>
              <a:p>
                <a:pPr algn="ctr"/>
                <a:r>
                  <a:rPr lang="en-US" sz="1000" b="1" dirty="0">
                    <a:solidFill>
                      <a:srgbClr val="A100FF"/>
                    </a:solidFill>
                  </a:rPr>
                  <a:t>Front-end</a:t>
                </a:r>
              </a:p>
              <a:p>
                <a:pPr algn="ctr"/>
                <a:r>
                  <a:rPr lang="en-US" sz="1000" b="1" dirty="0">
                    <a:solidFill>
                      <a:srgbClr val="A100FF"/>
                    </a:solidFill>
                  </a:rPr>
                  <a:t>static asset hosting</a:t>
                </a:r>
              </a:p>
            </p:txBody>
          </p:sp>
        </p:grpSp>
        <p:cxnSp>
          <p:nvCxnSpPr>
            <p:cNvPr id="106" name="Straight Arrow Connector 105">
              <a:extLst>
                <a:ext uri="{FF2B5EF4-FFF2-40B4-BE49-F238E27FC236}">
                  <a16:creationId xmlns:a16="http://schemas.microsoft.com/office/drawing/2014/main" id="{0B806F78-2C47-308B-015F-F1A766CD86EB}"/>
                </a:ext>
              </a:extLst>
            </p:cNvPr>
            <p:cNvCxnSpPr>
              <a:stCxn id="110" idx="3"/>
              <a:endCxn id="107" idx="1"/>
            </p:cNvCxnSpPr>
            <p:nvPr/>
          </p:nvCxnSpPr>
          <p:spPr>
            <a:xfrm>
              <a:off x="4209806" y="2717587"/>
              <a:ext cx="2640389" cy="14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E17D691-F320-BDA9-04CD-BD15C370256E}"/>
              </a:ext>
            </a:extLst>
          </p:cNvPr>
          <p:cNvGrpSpPr/>
          <p:nvPr/>
        </p:nvGrpSpPr>
        <p:grpSpPr>
          <a:xfrm>
            <a:off x="2128778" y="5945960"/>
            <a:ext cx="1424924" cy="555544"/>
            <a:chOff x="2128778" y="5945960"/>
            <a:chExt cx="1424924" cy="555544"/>
          </a:xfrm>
        </p:grpSpPr>
        <p:grpSp>
          <p:nvGrpSpPr>
            <p:cNvPr id="112" name="Group 111">
              <a:extLst>
                <a:ext uri="{FF2B5EF4-FFF2-40B4-BE49-F238E27FC236}">
                  <a16:creationId xmlns:a16="http://schemas.microsoft.com/office/drawing/2014/main" id="{160D411B-C71D-FBC7-C297-956040ADACBB}"/>
                </a:ext>
              </a:extLst>
            </p:cNvPr>
            <p:cNvGrpSpPr/>
            <p:nvPr/>
          </p:nvGrpSpPr>
          <p:grpSpPr>
            <a:xfrm>
              <a:off x="2128778" y="5945960"/>
              <a:ext cx="1424924" cy="555544"/>
              <a:chOff x="2126400" y="5941928"/>
              <a:chExt cx="1424924" cy="555544"/>
            </a:xfrm>
          </p:grpSpPr>
          <p:pic>
            <p:nvPicPr>
              <p:cNvPr id="114" name="Picture 4" descr="GitHub - araujocristian/webpack-exercicios">
                <a:extLst>
                  <a:ext uri="{FF2B5EF4-FFF2-40B4-BE49-F238E27FC236}">
                    <a16:creationId xmlns:a16="http://schemas.microsoft.com/office/drawing/2014/main" id="{1C226A96-FAD3-C2EB-D055-0ED986C8C6C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7319" t="8893" r="16768" b="7998"/>
              <a:stretch/>
            </p:blipFill>
            <p:spPr bwMode="auto">
              <a:xfrm>
                <a:off x="2126400" y="5948944"/>
                <a:ext cx="439037" cy="54852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Trial by Data - Babel">
                <a:extLst>
                  <a:ext uri="{FF2B5EF4-FFF2-40B4-BE49-F238E27FC236}">
                    <a16:creationId xmlns:a16="http://schemas.microsoft.com/office/drawing/2014/main" id="{FEF6BFAA-3DE5-E03C-0EC4-2C5EAFD6CCB0}"/>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29691" b="28068"/>
              <a:stretch/>
            </p:blipFill>
            <p:spPr bwMode="auto">
              <a:xfrm>
                <a:off x="2581699" y="5953382"/>
                <a:ext cx="506086" cy="217985"/>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Developing Serverless Applications on AWS using AWS Serverless Application  Model (SAM) | by Dev Ops | Medium">
                <a:extLst>
                  <a:ext uri="{FF2B5EF4-FFF2-40B4-BE49-F238E27FC236}">
                    <a16:creationId xmlns:a16="http://schemas.microsoft.com/office/drawing/2014/main" id="{BE660CFD-C9B4-E07A-13D0-BFC6B900975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12287" y="5941928"/>
                <a:ext cx="439037" cy="549114"/>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112">
              <a:extLst>
                <a:ext uri="{FF2B5EF4-FFF2-40B4-BE49-F238E27FC236}">
                  <a16:creationId xmlns:a16="http://schemas.microsoft.com/office/drawing/2014/main" id="{5D48647E-B25C-F554-C239-D481CFD8AC10}"/>
                </a:ext>
              </a:extLst>
            </p:cNvPr>
            <p:cNvPicPr>
              <a:picLocks noChangeAspect="1"/>
            </p:cNvPicPr>
            <p:nvPr/>
          </p:nvPicPr>
          <p:blipFill>
            <a:blip r:embed="rId24"/>
            <a:stretch>
              <a:fillRect/>
            </a:stretch>
          </p:blipFill>
          <p:spPr>
            <a:xfrm>
              <a:off x="2588580" y="6228076"/>
              <a:ext cx="501583" cy="267511"/>
            </a:xfrm>
            <a:prstGeom prst="rect">
              <a:avLst/>
            </a:prstGeom>
          </p:spPr>
        </p:pic>
      </p:grpSp>
      <p:sp>
        <p:nvSpPr>
          <p:cNvPr id="117" name="Rectangle 116">
            <a:extLst>
              <a:ext uri="{FF2B5EF4-FFF2-40B4-BE49-F238E27FC236}">
                <a16:creationId xmlns:a16="http://schemas.microsoft.com/office/drawing/2014/main" id="{C1F452B2-9CF1-625C-EDE9-F2011495C5FE}"/>
              </a:ext>
            </a:extLst>
          </p:cNvPr>
          <p:cNvSpPr/>
          <p:nvPr/>
        </p:nvSpPr>
        <p:spPr>
          <a:xfrm>
            <a:off x="6572163" y="3407050"/>
            <a:ext cx="2835243" cy="3041341"/>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EF226A9-8EB1-0290-5487-167394AB0757}"/>
              </a:ext>
            </a:extLst>
          </p:cNvPr>
          <p:cNvSpPr/>
          <p:nvPr/>
        </p:nvSpPr>
        <p:spPr>
          <a:xfrm>
            <a:off x="4357888" y="1526366"/>
            <a:ext cx="1961640" cy="600825"/>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866F91E-33D9-3190-6D55-86D59EB53880}"/>
              </a:ext>
            </a:extLst>
          </p:cNvPr>
          <p:cNvSpPr/>
          <p:nvPr/>
        </p:nvSpPr>
        <p:spPr>
          <a:xfrm>
            <a:off x="10163965" y="3389294"/>
            <a:ext cx="1044000" cy="1129484"/>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77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17"/>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18"/>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17" grpId="0" animBg="1"/>
      <p:bldP spid="117" grpId="1" animBg="1"/>
      <p:bldP spid="118" grpId="0" animBg="1"/>
      <p:bldP spid="118" grpId="1" animBg="1"/>
      <p:bldP spid="11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6803529" cy="523220"/>
            </a:xfrm>
            <a:prstGeom prst="rect">
              <a:avLst/>
            </a:prstGeom>
            <a:noFill/>
          </p:spPr>
          <p:txBody>
            <a:bodyPr wrap="none" rtlCol="0">
              <a:spAutoFit/>
            </a:bodyPr>
            <a:lstStyle/>
            <a:p>
              <a:r>
                <a:rPr lang="en-US" sz="2800" b="1" dirty="0">
                  <a:solidFill>
                    <a:srgbClr val="A100FF"/>
                  </a:solidFill>
                </a:rPr>
                <a:t>Interviews with 3 Accenture Domain Experts</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11" name="Rectangle 10">
            <a:extLst>
              <a:ext uri="{FF2B5EF4-FFF2-40B4-BE49-F238E27FC236}">
                <a16:creationId xmlns:a16="http://schemas.microsoft.com/office/drawing/2014/main" id="{317D4E66-EE13-1B5E-2BD9-0B75BECEB636}"/>
              </a:ext>
            </a:extLst>
          </p:cNvPr>
          <p:cNvSpPr/>
          <p:nvPr/>
        </p:nvSpPr>
        <p:spPr>
          <a:xfrm>
            <a:off x="292004" y="1139134"/>
            <a:ext cx="3132000" cy="48169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A1743B-B923-E251-3163-87FAF0231B1C}"/>
              </a:ext>
            </a:extLst>
          </p:cNvPr>
          <p:cNvSpPr/>
          <p:nvPr/>
        </p:nvSpPr>
        <p:spPr>
          <a:xfrm>
            <a:off x="297063" y="1160317"/>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14" name="Arrow: Pentagon 13">
            <a:extLst>
              <a:ext uri="{FF2B5EF4-FFF2-40B4-BE49-F238E27FC236}">
                <a16:creationId xmlns:a16="http://schemas.microsoft.com/office/drawing/2014/main" id="{51223B7D-C3FD-1226-6D56-C984709B0A8A}"/>
              </a:ext>
            </a:extLst>
          </p:cNvPr>
          <p:cNvSpPr/>
          <p:nvPr/>
        </p:nvSpPr>
        <p:spPr>
          <a:xfrm>
            <a:off x="317769" y="1470135"/>
            <a:ext cx="147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Identify opportunity</a:t>
            </a:r>
          </a:p>
        </p:txBody>
      </p:sp>
      <p:sp>
        <p:nvSpPr>
          <p:cNvPr id="15" name="Rectangle 14">
            <a:extLst>
              <a:ext uri="{FF2B5EF4-FFF2-40B4-BE49-F238E27FC236}">
                <a16:creationId xmlns:a16="http://schemas.microsoft.com/office/drawing/2014/main" id="{FD8C39EB-EA0D-CEBA-086F-8EFC9B4B42CA}"/>
              </a:ext>
            </a:extLst>
          </p:cNvPr>
          <p:cNvSpPr/>
          <p:nvPr/>
        </p:nvSpPr>
        <p:spPr>
          <a:xfrm>
            <a:off x="8295531" y="1133574"/>
            <a:ext cx="1224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C5ACCE-B63D-DD4C-5285-BFFEBAB036DB}"/>
              </a:ext>
            </a:extLst>
          </p:cNvPr>
          <p:cNvSpPr/>
          <p:nvPr/>
        </p:nvSpPr>
        <p:spPr>
          <a:xfrm>
            <a:off x="8295776" y="1155225"/>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17" name="Arrow: Pentagon 16">
            <a:extLst>
              <a:ext uri="{FF2B5EF4-FFF2-40B4-BE49-F238E27FC236}">
                <a16:creationId xmlns:a16="http://schemas.microsoft.com/office/drawing/2014/main" id="{CF16ABD5-ABB1-6FEF-BEDD-014F0E105F03}"/>
              </a:ext>
            </a:extLst>
          </p:cNvPr>
          <p:cNvSpPr/>
          <p:nvPr/>
        </p:nvSpPr>
        <p:spPr>
          <a:xfrm>
            <a:off x="8356454" y="147023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Develop</a:t>
            </a:r>
          </a:p>
          <a:p>
            <a:pPr algn="ctr"/>
            <a:r>
              <a:rPr lang="en-US" sz="1200" b="1" dirty="0">
                <a:solidFill>
                  <a:schemeClr val="tx1"/>
                </a:solidFill>
              </a:rPr>
              <a:t>AR app</a:t>
            </a:r>
          </a:p>
        </p:txBody>
      </p:sp>
      <p:grpSp>
        <p:nvGrpSpPr>
          <p:cNvPr id="18" name="Group 17">
            <a:extLst>
              <a:ext uri="{FF2B5EF4-FFF2-40B4-BE49-F238E27FC236}">
                <a16:creationId xmlns:a16="http://schemas.microsoft.com/office/drawing/2014/main" id="{3AF97323-3291-77B3-2A9D-D1320311DCC4}"/>
              </a:ext>
            </a:extLst>
          </p:cNvPr>
          <p:cNvGrpSpPr/>
          <p:nvPr/>
        </p:nvGrpSpPr>
        <p:grpSpPr>
          <a:xfrm>
            <a:off x="8325115" y="1979840"/>
            <a:ext cx="1224000" cy="3852000"/>
            <a:chOff x="8321633" y="1283801"/>
            <a:chExt cx="1224000" cy="4578749"/>
          </a:xfrm>
        </p:grpSpPr>
        <p:sp>
          <p:nvSpPr>
            <p:cNvPr id="19" name="Rectangle 18">
              <a:extLst>
                <a:ext uri="{FF2B5EF4-FFF2-40B4-BE49-F238E27FC236}">
                  <a16:creationId xmlns:a16="http://schemas.microsoft.com/office/drawing/2014/main" id="{C6A5EC20-1535-BAC2-79AE-294A8D72DF35}"/>
                </a:ext>
              </a:extLst>
            </p:cNvPr>
            <p:cNvSpPr/>
            <p:nvPr/>
          </p:nvSpPr>
          <p:spPr>
            <a:xfrm>
              <a:off x="8355281" y="1326550"/>
              <a:ext cx="1152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2EE80A-0FE6-FDA1-24E1-69197DFB3857}"/>
                </a:ext>
              </a:extLst>
            </p:cNvPr>
            <p:cNvSpPr txBox="1"/>
            <p:nvPr/>
          </p:nvSpPr>
          <p:spPr>
            <a:xfrm flipH="1">
              <a:off x="8321633" y="1283801"/>
              <a:ext cx="1224000" cy="1631216"/>
            </a:xfrm>
            <a:prstGeom prst="rect">
              <a:avLst/>
            </a:prstGeom>
            <a:noFill/>
          </p:spPr>
          <p:txBody>
            <a:bodyPr wrap="square" rtlCol="0">
              <a:spAutoFit/>
            </a:bodyPr>
            <a:lstStyle/>
            <a:p>
              <a:r>
                <a:rPr lang="en-US" sz="1000" b="1" dirty="0"/>
                <a:t>Requirements:</a:t>
              </a:r>
              <a:r>
                <a:rPr lang="en-US" sz="1000" dirty="0"/>
                <a:t> </a:t>
              </a:r>
            </a:p>
            <a:p>
              <a:r>
                <a:rPr lang="en-US" sz="1000" b="1" dirty="0"/>
                <a:t>1. Flexible architecture for maintainability, agility, and time-to-market (CR8)</a:t>
              </a:r>
            </a:p>
            <a:p>
              <a:r>
                <a:rPr lang="en-US" sz="1000" dirty="0"/>
                <a:t>&gt; Microservice architecture</a:t>
              </a:r>
            </a:p>
            <a:p>
              <a:r>
                <a:rPr lang="en-US" sz="1000" dirty="0"/>
                <a:t>&gt; Agile development</a:t>
              </a:r>
            </a:p>
          </p:txBody>
        </p:sp>
      </p:grpSp>
      <p:sp>
        <p:nvSpPr>
          <p:cNvPr id="22" name="Rectangle 21">
            <a:extLst>
              <a:ext uri="{FF2B5EF4-FFF2-40B4-BE49-F238E27FC236}">
                <a16:creationId xmlns:a16="http://schemas.microsoft.com/office/drawing/2014/main" id="{E2D5E8C8-062A-1469-5A76-018A6105B93B}"/>
              </a:ext>
            </a:extLst>
          </p:cNvPr>
          <p:cNvSpPr/>
          <p:nvPr/>
        </p:nvSpPr>
        <p:spPr>
          <a:xfrm>
            <a:off x="9550696" y="1133574"/>
            <a:ext cx="1188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9E75D3-7969-6925-E23C-BF7036A75026}"/>
              </a:ext>
            </a:extLst>
          </p:cNvPr>
          <p:cNvSpPr/>
          <p:nvPr/>
        </p:nvSpPr>
        <p:spPr>
          <a:xfrm>
            <a:off x="9550941" y="1156194"/>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24" name="Arrow: Pentagon 23">
            <a:extLst>
              <a:ext uri="{FF2B5EF4-FFF2-40B4-BE49-F238E27FC236}">
                <a16:creationId xmlns:a16="http://schemas.microsoft.com/office/drawing/2014/main" id="{7C26E451-02CB-4257-53EF-449F3D18EFAE}"/>
              </a:ext>
            </a:extLst>
          </p:cNvPr>
          <p:cNvSpPr/>
          <p:nvPr/>
        </p:nvSpPr>
        <p:spPr>
          <a:xfrm>
            <a:off x="9605172" y="147023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Deploy AR app</a:t>
            </a:r>
          </a:p>
        </p:txBody>
      </p:sp>
      <p:grpSp>
        <p:nvGrpSpPr>
          <p:cNvPr id="25" name="Group 24">
            <a:extLst>
              <a:ext uri="{FF2B5EF4-FFF2-40B4-BE49-F238E27FC236}">
                <a16:creationId xmlns:a16="http://schemas.microsoft.com/office/drawing/2014/main" id="{171B3784-1673-5350-54B1-D9487F45B190}"/>
              </a:ext>
            </a:extLst>
          </p:cNvPr>
          <p:cNvGrpSpPr/>
          <p:nvPr/>
        </p:nvGrpSpPr>
        <p:grpSpPr>
          <a:xfrm>
            <a:off x="9565241" y="1976940"/>
            <a:ext cx="1188000" cy="3852000"/>
            <a:chOff x="9561759" y="1280901"/>
            <a:chExt cx="1188000" cy="4581650"/>
          </a:xfrm>
        </p:grpSpPr>
        <p:sp>
          <p:nvSpPr>
            <p:cNvPr id="26" name="Rectangle 25">
              <a:extLst>
                <a:ext uri="{FF2B5EF4-FFF2-40B4-BE49-F238E27FC236}">
                  <a16:creationId xmlns:a16="http://schemas.microsoft.com/office/drawing/2014/main" id="{2D7CB0A0-31FA-3AE5-F5BD-F85CA0DD4A22}"/>
                </a:ext>
              </a:extLst>
            </p:cNvPr>
            <p:cNvSpPr/>
            <p:nvPr/>
          </p:nvSpPr>
          <p:spPr>
            <a:xfrm>
              <a:off x="9603946" y="1326551"/>
              <a:ext cx="1116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8C8300-6F7A-06C0-076E-7368C549B1FD}"/>
                </a:ext>
              </a:extLst>
            </p:cNvPr>
            <p:cNvSpPr txBox="1"/>
            <p:nvPr/>
          </p:nvSpPr>
          <p:spPr>
            <a:xfrm flipH="1">
              <a:off x="9561759" y="1280901"/>
              <a:ext cx="1188000" cy="3631763"/>
            </a:xfrm>
            <a:prstGeom prst="rect">
              <a:avLst/>
            </a:prstGeom>
            <a:noFill/>
          </p:spPr>
          <p:txBody>
            <a:bodyPr wrap="square" lIns="91440" tIns="45720" rIns="91440" bIns="45720" rtlCol="0" anchor="t">
              <a:spAutoFit/>
            </a:bodyPr>
            <a:lstStyle/>
            <a:p>
              <a:r>
                <a:rPr lang="en-US" sz="1000" b="1" dirty="0">
                  <a:ea typeface="+mn-lt"/>
                  <a:cs typeface="+mn-lt"/>
                </a:rPr>
                <a:t>Requirements:</a:t>
              </a:r>
              <a:endParaRPr lang="en-US" dirty="0">
                <a:ea typeface="+mn-lt"/>
                <a:cs typeface="+mn-lt"/>
              </a:endParaRPr>
            </a:p>
            <a:p>
              <a:r>
                <a:rPr lang="en-US" sz="1000" b="1" dirty="0">
                  <a:ea typeface="+mn-lt"/>
                  <a:cs typeface="+mn-lt"/>
                </a:rPr>
                <a:t>1. CI/CD (CR9)</a:t>
              </a:r>
            </a:p>
            <a:p>
              <a:endParaRPr lang="en-US" sz="500" dirty="0">
                <a:ea typeface="+mn-lt"/>
                <a:cs typeface="+mn-lt"/>
              </a:endParaRPr>
            </a:p>
            <a:p>
              <a:r>
                <a:rPr lang="en-US" sz="1000" b="1" dirty="0">
                  <a:ea typeface="+mn-lt"/>
                  <a:cs typeface="+mn-lt"/>
                </a:rPr>
                <a:t>2. Design for cost optimization (CR10)</a:t>
              </a:r>
              <a:endParaRPr lang="en-US" dirty="0">
                <a:ea typeface="+mn-lt"/>
                <a:cs typeface="+mn-lt"/>
              </a:endParaRPr>
            </a:p>
            <a:p>
              <a:r>
                <a:rPr lang="en-US" sz="1000" dirty="0">
                  <a:ea typeface="+mn-lt"/>
                  <a:cs typeface="+mn-lt"/>
                </a:rPr>
                <a:t>E.g., Serverless architecture, auto-scaling</a:t>
              </a:r>
            </a:p>
            <a:p>
              <a:endParaRPr lang="en-US" sz="500" dirty="0"/>
            </a:p>
            <a:p>
              <a:r>
                <a:rPr lang="en-US" sz="1000" b="1" dirty="0">
                  <a:ea typeface="+mn-lt"/>
                  <a:cs typeface="+mn-lt"/>
                </a:rPr>
                <a:t>3. Design for performance (CR12)</a:t>
              </a:r>
              <a:endParaRPr lang="en-US" dirty="0">
                <a:ea typeface="+mn-lt"/>
                <a:cs typeface="+mn-lt"/>
              </a:endParaRPr>
            </a:p>
            <a:p>
              <a:r>
                <a:rPr lang="en-US" sz="1000" dirty="0">
                  <a:ea typeface="+mn-lt"/>
                  <a:cs typeface="+mn-lt"/>
                </a:rPr>
                <a:t>E.g., Multi-zone availability, auto-scaling</a:t>
              </a:r>
              <a:endParaRPr lang="en-US" dirty="0"/>
            </a:p>
            <a:p>
              <a:endParaRPr lang="en-US" sz="500" b="1" dirty="0">
                <a:ea typeface="+mn-lt"/>
                <a:cs typeface="+mn-lt"/>
              </a:endParaRPr>
            </a:p>
            <a:p>
              <a:r>
                <a:rPr lang="en-US" sz="1000" b="1" dirty="0">
                  <a:ea typeface="+mn-lt"/>
                  <a:cs typeface="+mn-lt"/>
                </a:rPr>
                <a:t>4. Design for security (CR13)</a:t>
              </a:r>
              <a:endParaRPr lang="en-US" dirty="0">
                <a:ea typeface="+mn-lt"/>
                <a:cs typeface="+mn-lt"/>
              </a:endParaRPr>
            </a:p>
            <a:p>
              <a:r>
                <a:rPr lang="en-US" sz="1000" dirty="0">
                  <a:ea typeface="+mn-lt"/>
                  <a:cs typeface="+mn-lt"/>
                </a:rPr>
                <a:t>E.g., Least-privilege, zero-trust zone, infra-as-code</a:t>
              </a:r>
              <a:endParaRPr lang="en-US" dirty="0"/>
            </a:p>
            <a:p>
              <a:endParaRPr lang="en-US" sz="1000" b="1" dirty="0">
                <a:solidFill>
                  <a:srgbClr val="000000"/>
                </a:solidFill>
                <a:cs typeface="Calibri"/>
              </a:endParaRPr>
            </a:p>
          </p:txBody>
        </p:sp>
      </p:grpSp>
      <p:sp>
        <p:nvSpPr>
          <p:cNvPr id="28" name="Rectangle 27">
            <a:extLst>
              <a:ext uri="{FF2B5EF4-FFF2-40B4-BE49-F238E27FC236}">
                <a16:creationId xmlns:a16="http://schemas.microsoft.com/office/drawing/2014/main" id="{878BFB57-B0E4-4D5A-6C1C-4E2D19DB89F2}"/>
              </a:ext>
            </a:extLst>
          </p:cNvPr>
          <p:cNvSpPr/>
          <p:nvPr/>
        </p:nvSpPr>
        <p:spPr>
          <a:xfrm>
            <a:off x="3457025" y="1026159"/>
            <a:ext cx="8532187" cy="4942163"/>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69EA4E80-ECD0-204C-5635-1F9E4FA4D8BC}"/>
              </a:ext>
            </a:extLst>
          </p:cNvPr>
          <p:cNvGrpSpPr/>
          <p:nvPr/>
        </p:nvGrpSpPr>
        <p:grpSpPr>
          <a:xfrm>
            <a:off x="11043585" y="648813"/>
            <a:ext cx="720852" cy="444288"/>
            <a:chOff x="11351218" y="697426"/>
            <a:chExt cx="720852" cy="444288"/>
          </a:xfrm>
        </p:grpSpPr>
        <p:grpSp>
          <p:nvGrpSpPr>
            <p:cNvPr id="30" name="Group 29">
              <a:extLst>
                <a:ext uri="{FF2B5EF4-FFF2-40B4-BE49-F238E27FC236}">
                  <a16:creationId xmlns:a16="http://schemas.microsoft.com/office/drawing/2014/main" id="{15B3DBA1-90DA-E353-51BE-A5537526E785}"/>
                </a:ext>
              </a:extLst>
            </p:cNvPr>
            <p:cNvGrpSpPr/>
            <p:nvPr/>
          </p:nvGrpSpPr>
          <p:grpSpPr>
            <a:xfrm>
              <a:off x="11351218" y="697426"/>
              <a:ext cx="720852" cy="444288"/>
              <a:chOff x="10388694" y="528981"/>
              <a:chExt cx="720852" cy="444288"/>
            </a:xfrm>
          </p:grpSpPr>
          <p:sp>
            <p:nvSpPr>
              <p:cNvPr id="32" name="Arrow: Curved Right 31">
                <a:extLst>
                  <a:ext uri="{FF2B5EF4-FFF2-40B4-BE49-F238E27FC236}">
                    <a16:creationId xmlns:a16="http://schemas.microsoft.com/office/drawing/2014/main" id="{2E396B35-536A-F96A-0D89-0A6E4D111BB5}"/>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urved Right 32">
                <a:extLst>
                  <a:ext uri="{FF2B5EF4-FFF2-40B4-BE49-F238E27FC236}">
                    <a16:creationId xmlns:a16="http://schemas.microsoft.com/office/drawing/2014/main" id="{46CF9FD9-C7DC-62C3-1962-9569E5CB32E5}"/>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TextBox 30">
              <a:extLst>
                <a:ext uri="{FF2B5EF4-FFF2-40B4-BE49-F238E27FC236}">
                  <a16:creationId xmlns:a16="http://schemas.microsoft.com/office/drawing/2014/main" id="{07AE024B-776C-2B59-B5D8-2CDE789F9FF3}"/>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grpSp>
        <p:nvGrpSpPr>
          <p:cNvPr id="34" name="Group 33">
            <a:extLst>
              <a:ext uri="{FF2B5EF4-FFF2-40B4-BE49-F238E27FC236}">
                <a16:creationId xmlns:a16="http://schemas.microsoft.com/office/drawing/2014/main" id="{53FE3993-DB49-4D5F-5EE2-5CE875C3F198}"/>
              </a:ext>
            </a:extLst>
          </p:cNvPr>
          <p:cNvGrpSpPr/>
          <p:nvPr/>
        </p:nvGrpSpPr>
        <p:grpSpPr>
          <a:xfrm>
            <a:off x="283734" y="1993403"/>
            <a:ext cx="1313142" cy="3845187"/>
            <a:chOff x="280344" y="1297363"/>
            <a:chExt cx="1327345" cy="3845187"/>
          </a:xfrm>
        </p:grpSpPr>
        <p:sp>
          <p:nvSpPr>
            <p:cNvPr id="35" name="Rectangle 34">
              <a:extLst>
                <a:ext uri="{FF2B5EF4-FFF2-40B4-BE49-F238E27FC236}">
                  <a16:creationId xmlns:a16="http://schemas.microsoft.com/office/drawing/2014/main" id="{B35B84A8-00C0-6159-B2D5-5C1FD41844CB}"/>
                </a:ext>
              </a:extLst>
            </p:cNvPr>
            <p:cNvSpPr/>
            <p:nvPr/>
          </p:nvSpPr>
          <p:spPr>
            <a:xfrm>
              <a:off x="317767" y="1326550"/>
              <a:ext cx="1273628" cy="381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8110F88-9CEA-A2F4-13F8-559281A3CC55}"/>
                </a:ext>
              </a:extLst>
            </p:cNvPr>
            <p:cNvSpPr txBox="1"/>
            <p:nvPr/>
          </p:nvSpPr>
          <p:spPr>
            <a:xfrm flipH="1">
              <a:off x="280344" y="1297363"/>
              <a:ext cx="1327345" cy="3631763"/>
            </a:xfrm>
            <a:prstGeom prst="rect">
              <a:avLst/>
            </a:prstGeom>
            <a:noFill/>
          </p:spPr>
          <p:txBody>
            <a:bodyPr wrap="square" lIns="91440" tIns="45720" rIns="91440" bIns="45720" rtlCol="0" anchor="t">
              <a:spAutoFit/>
            </a:bodyPr>
            <a:lstStyle/>
            <a:p>
              <a:r>
                <a:rPr lang="en-US" sz="1000" b="1" dirty="0"/>
                <a:t>Sub-activities:</a:t>
              </a:r>
            </a:p>
            <a:p>
              <a:r>
                <a:rPr lang="en-US" sz="1000" b="1" dirty="0"/>
                <a:t>1. Define user personas + map user journey to identify desired outcomes and value drivers</a:t>
              </a:r>
              <a:endParaRPr lang="en-US" sz="1000" b="1" dirty="0">
                <a:cs typeface="Calibri"/>
              </a:endParaRPr>
            </a:p>
            <a:p>
              <a:endParaRPr lang="en-US" sz="500" b="1" dirty="0"/>
            </a:p>
            <a:p>
              <a:r>
                <a:rPr lang="en-US" sz="1000" b="1" dirty="0"/>
                <a:t>2. Define KPIs (CR3)</a:t>
              </a:r>
              <a:endParaRPr lang="en-US" sz="1000" b="1" dirty="0">
                <a:cs typeface="Calibri"/>
              </a:endParaRPr>
            </a:p>
            <a:p>
              <a:r>
                <a:rPr lang="en-US" sz="1000" dirty="0"/>
                <a:t>&gt; How to measure the value drivers?</a:t>
              </a:r>
              <a:endParaRPr lang="en-US" sz="1000" dirty="0">
                <a:cs typeface="Calibri"/>
              </a:endParaRPr>
            </a:p>
            <a:p>
              <a:endParaRPr lang="en-US" sz="5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Collect process requirements (CR1)</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&gt; Ergonomics, data and privacy, health and safety regulations, etc.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endParaRPr lang="en-US" sz="500" b="1" dirty="0"/>
            </a:p>
            <a:p>
              <a:r>
                <a:rPr lang="en-US" sz="1000" b="1" dirty="0"/>
                <a:t>4. Conduct a risk assessment </a:t>
              </a:r>
            </a:p>
            <a:p>
              <a:r>
                <a:rPr lang="en-US" sz="1000" dirty="0"/>
                <a:t>&gt; (Non)-psychological risk factors e.g., user’s fear of job loss, inadequate training</a:t>
              </a:r>
              <a:endParaRPr lang="en-US" sz="1000" dirty="0">
                <a:cs typeface="Calibri"/>
              </a:endParaRPr>
            </a:p>
            <a:p>
              <a:endParaRPr lang="en-US" sz="500" b="1" u="sng" dirty="0"/>
            </a:p>
          </p:txBody>
        </p:sp>
      </p:grpSp>
      <p:grpSp>
        <p:nvGrpSpPr>
          <p:cNvPr id="37" name="Group 36">
            <a:extLst>
              <a:ext uri="{FF2B5EF4-FFF2-40B4-BE49-F238E27FC236}">
                <a16:creationId xmlns:a16="http://schemas.microsoft.com/office/drawing/2014/main" id="{022C883E-AF2F-8CB5-D7B7-E87B24E7AD33}"/>
              </a:ext>
            </a:extLst>
          </p:cNvPr>
          <p:cNvGrpSpPr/>
          <p:nvPr/>
        </p:nvGrpSpPr>
        <p:grpSpPr>
          <a:xfrm>
            <a:off x="1625868" y="1470230"/>
            <a:ext cx="1764000" cy="473153"/>
            <a:chOff x="1696204" y="796940"/>
            <a:chExt cx="1656000" cy="473153"/>
          </a:xfrm>
        </p:grpSpPr>
        <p:sp>
          <p:nvSpPr>
            <p:cNvPr id="38" name="Arrow: Chevron 37">
              <a:extLst>
                <a:ext uri="{FF2B5EF4-FFF2-40B4-BE49-F238E27FC236}">
                  <a16:creationId xmlns:a16="http://schemas.microsoft.com/office/drawing/2014/main" id="{56DC4F14-D06A-2FEA-FEC9-25E2736FBBF2}"/>
                </a:ext>
              </a:extLst>
            </p:cNvPr>
            <p:cNvSpPr/>
            <p:nvPr/>
          </p:nvSpPr>
          <p:spPr>
            <a:xfrm>
              <a:off x="1696204" y="796940"/>
              <a:ext cx="165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39" name="TextBox 38">
              <a:extLst>
                <a:ext uri="{FF2B5EF4-FFF2-40B4-BE49-F238E27FC236}">
                  <a16:creationId xmlns:a16="http://schemas.microsoft.com/office/drawing/2014/main" id="{6717BF56-D703-749A-E981-FFB2638C416A}"/>
                </a:ext>
              </a:extLst>
            </p:cNvPr>
            <p:cNvSpPr txBox="1"/>
            <p:nvPr/>
          </p:nvSpPr>
          <p:spPr>
            <a:xfrm>
              <a:off x="1906752" y="808428"/>
              <a:ext cx="1322731" cy="461665"/>
            </a:xfrm>
            <a:prstGeom prst="rect">
              <a:avLst/>
            </a:prstGeom>
            <a:noFill/>
          </p:spPr>
          <p:txBody>
            <a:bodyPr wrap="square" rtlCol="0">
              <a:spAutoFit/>
            </a:bodyPr>
            <a:lstStyle/>
            <a:p>
              <a:r>
                <a:rPr lang="en-US" sz="1200" b="1" dirty="0">
                  <a:solidFill>
                    <a:schemeClr val="tx1"/>
                  </a:solidFill>
                </a:rPr>
                <a:t>Assess process suitability for AR</a:t>
              </a:r>
            </a:p>
          </p:txBody>
        </p:sp>
      </p:grpSp>
      <p:sp>
        <p:nvSpPr>
          <p:cNvPr id="40" name="Rectangle 39">
            <a:extLst>
              <a:ext uri="{FF2B5EF4-FFF2-40B4-BE49-F238E27FC236}">
                <a16:creationId xmlns:a16="http://schemas.microsoft.com/office/drawing/2014/main" id="{D9FE0ED0-8283-28A5-5AFD-8C4FA30D0B0D}"/>
              </a:ext>
            </a:extLst>
          </p:cNvPr>
          <p:cNvSpPr/>
          <p:nvPr/>
        </p:nvSpPr>
        <p:spPr>
          <a:xfrm rot="16200000">
            <a:off x="-1739787" y="3848762"/>
            <a:ext cx="3780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sp>
        <p:nvSpPr>
          <p:cNvPr id="41" name="Rectangle 40">
            <a:extLst>
              <a:ext uri="{FF2B5EF4-FFF2-40B4-BE49-F238E27FC236}">
                <a16:creationId xmlns:a16="http://schemas.microsoft.com/office/drawing/2014/main" id="{ECFC1379-DDDC-049F-86D8-05A58F73121E}"/>
              </a:ext>
            </a:extLst>
          </p:cNvPr>
          <p:cNvSpPr/>
          <p:nvPr/>
        </p:nvSpPr>
        <p:spPr>
          <a:xfrm>
            <a:off x="307111" y="6013302"/>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8D9A152-084D-D843-8B9D-5AB5D42DD893}"/>
              </a:ext>
            </a:extLst>
          </p:cNvPr>
          <p:cNvSpPr txBox="1"/>
          <p:nvPr/>
        </p:nvSpPr>
        <p:spPr>
          <a:xfrm>
            <a:off x="272871" y="6006520"/>
            <a:ext cx="3060000" cy="720000"/>
          </a:xfrm>
          <a:prstGeom prst="rect">
            <a:avLst/>
          </a:prstGeom>
          <a:noFill/>
        </p:spPr>
        <p:txBody>
          <a:bodyPr wrap="square" numCol="2" rtlCol="0">
            <a:spAutoFit/>
          </a:bodyPr>
          <a:lstStyle/>
          <a:p>
            <a:r>
              <a:rPr lang="en-US" sz="1000" dirty="0"/>
              <a:t>1. Stakeholder needs + expectations</a:t>
            </a:r>
          </a:p>
          <a:p>
            <a:r>
              <a:rPr lang="en-US" sz="1000" dirty="0"/>
              <a:t>2. User personas + user journeys</a:t>
            </a:r>
          </a:p>
          <a:p>
            <a:r>
              <a:rPr lang="en-US" sz="1000" dirty="0"/>
              <a:t>3. Prioritized use cases + value drivers + KPIs</a:t>
            </a:r>
          </a:p>
          <a:p>
            <a:r>
              <a:rPr lang="en-US" sz="1000" dirty="0"/>
              <a:t>4. Use case requirements</a:t>
            </a:r>
          </a:p>
          <a:p>
            <a:r>
              <a:rPr lang="en-US" sz="1000" dirty="0"/>
              <a:t>5. Risk assessment</a:t>
            </a:r>
          </a:p>
        </p:txBody>
      </p:sp>
      <p:sp>
        <p:nvSpPr>
          <p:cNvPr id="43" name="Rectangle 42">
            <a:extLst>
              <a:ext uri="{FF2B5EF4-FFF2-40B4-BE49-F238E27FC236}">
                <a16:creationId xmlns:a16="http://schemas.microsoft.com/office/drawing/2014/main" id="{7BC1A05E-98BB-6324-5D62-7A77A12F4BD4}"/>
              </a:ext>
            </a:extLst>
          </p:cNvPr>
          <p:cNvSpPr/>
          <p:nvPr/>
        </p:nvSpPr>
        <p:spPr>
          <a:xfrm>
            <a:off x="3464999" y="6013302"/>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7EB95C0-E206-9BDB-72AD-5B8A0887C368}"/>
              </a:ext>
            </a:extLst>
          </p:cNvPr>
          <p:cNvSpPr txBox="1"/>
          <p:nvPr/>
        </p:nvSpPr>
        <p:spPr>
          <a:xfrm>
            <a:off x="3447417" y="6006520"/>
            <a:ext cx="4680000" cy="707886"/>
          </a:xfrm>
          <a:prstGeom prst="rect">
            <a:avLst/>
          </a:prstGeom>
          <a:noFill/>
        </p:spPr>
        <p:txBody>
          <a:bodyPr wrap="square" numCol="2" rtlCol="0">
            <a:spAutoFit/>
          </a:bodyPr>
          <a:lstStyle/>
          <a:p>
            <a:r>
              <a:rPr lang="en-US" sz="1000" dirty="0"/>
              <a:t>1. AR platform(s) selection</a:t>
            </a:r>
          </a:p>
          <a:p>
            <a:r>
              <a:rPr lang="en-US" sz="1000" dirty="0"/>
              <a:t>2. AR development tools selection</a:t>
            </a:r>
          </a:p>
          <a:p>
            <a:r>
              <a:rPr lang="en-US" sz="1000" dirty="0"/>
              <a:t>3. Detailed functional/ non-functional requirements</a:t>
            </a:r>
          </a:p>
          <a:p>
            <a:r>
              <a:rPr lang="en-US" sz="1000" dirty="0"/>
              <a:t>4. High-level roadmap of prioritized AR use cases</a:t>
            </a:r>
          </a:p>
          <a:p>
            <a:endParaRPr lang="en-US" sz="1000" dirty="0"/>
          </a:p>
        </p:txBody>
      </p:sp>
      <p:sp>
        <p:nvSpPr>
          <p:cNvPr id="47" name="Rectangle 46">
            <a:extLst>
              <a:ext uri="{FF2B5EF4-FFF2-40B4-BE49-F238E27FC236}">
                <a16:creationId xmlns:a16="http://schemas.microsoft.com/office/drawing/2014/main" id="{99EEC1F2-A75F-CEEA-29C1-31C21410B37A}"/>
              </a:ext>
            </a:extLst>
          </p:cNvPr>
          <p:cNvSpPr/>
          <p:nvPr/>
        </p:nvSpPr>
        <p:spPr>
          <a:xfrm>
            <a:off x="8295531" y="6013302"/>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BA9997F-1288-BE77-439F-BDB8FE11280D}"/>
              </a:ext>
            </a:extLst>
          </p:cNvPr>
          <p:cNvSpPr txBox="1"/>
          <p:nvPr/>
        </p:nvSpPr>
        <p:spPr>
          <a:xfrm>
            <a:off x="8305272" y="5990143"/>
            <a:ext cx="1224000" cy="553998"/>
          </a:xfrm>
          <a:prstGeom prst="rect">
            <a:avLst/>
          </a:prstGeom>
          <a:noFill/>
        </p:spPr>
        <p:txBody>
          <a:bodyPr wrap="square" rtlCol="0">
            <a:spAutoFit/>
          </a:bodyPr>
          <a:lstStyle/>
          <a:p>
            <a:r>
              <a:rPr lang="en-US" sz="1000" dirty="0"/>
              <a:t>1. Product backlog</a:t>
            </a:r>
          </a:p>
          <a:p>
            <a:r>
              <a:rPr lang="en-US" sz="1000" dirty="0"/>
              <a:t>2. Test cases</a:t>
            </a:r>
          </a:p>
          <a:p>
            <a:r>
              <a:rPr lang="en-US" sz="1000" dirty="0"/>
              <a:t>3. Working MVP</a:t>
            </a:r>
          </a:p>
        </p:txBody>
      </p:sp>
      <p:sp>
        <p:nvSpPr>
          <p:cNvPr id="49" name="Rectangle 48">
            <a:extLst>
              <a:ext uri="{FF2B5EF4-FFF2-40B4-BE49-F238E27FC236}">
                <a16:creationId xmlns:a16="http://schemas.microsoft.com/office/drawing/2014/main" id="{CBDC3BB1-AFF1-5248-EA31-AA21237B823C}"/>
              </a:ext>
            </a:extLst>
          </p:cNvPr>
          <p:cNvSpPr/>
          <p:nvPr/>
        </p:nvSpPr>
        <p:spPr>
          <a:xfrm>
            <a:off x="9550696" y="6013302"/>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093C711-103D-6D56-314A-BD37A0143470}"/>
              </a:ext>
            </a:extLst>
          </p:cNvPr>
          <p:cNvSpPr txBox="1"/>
          <p:nvPr/>
        </p:nvSpPr>
        <p:spPr>
          <a:xfrm>
            <a:off x="9537482" y="5987869"/>
            <a:ext cx="1213137" cy="707886"/>
          </a:xfrm>
          <a:prstGeom prst="rect">
            <a:avLst/>
          </a:prstGeom>
          <a:noFill/>
        </p:spPr>
        <p:txBody>
          <a:bodyPr wrap="square" rtlCol="0">
            <a:spAutoFit/>
          </a:bodyPr>
          <a:lstStyle/>
          <a:p>
            <a:r>
              <a:rPr lang="en-US" sz="1000" dirty="0"/>
              <a:t>1. CI/CD pipelines</a:t>
            </a:r>
          </a:p>
          <a:p>
            <a:r>
              <a:rPr lang="en-US" sz="1000" dirty="0"/>
              <a:t>2. Cloud infrastructure configurations</a:t>
            </a:r>
          </a:p>
        </p:txBody>
      </p:sp>
      <p:sp>
        <p:nvSpPr>
          <p:cNvPr id="51" name="Rectangle 50">
            <a:extLst>
              <a:ext uri="{FF2B5EF4-FFF2-40B4-BE49-F238E27FC236}">
                <a16:creationId xmlns:a16="http://schemas.microsoft.com/office/drawing/2014/main" id="{28B3D495-EC4B-7F73-7DDD-99AD21581568}"/>
              </a:ext>
            </a:extLst>
          </p:cNvPr>
          <p:cNvSpPr/>
          <p:nvPr/>
        </p:nvSpPr>
        <p:spPr>
          <a:xfrm>
            <a:off x="10769573" y="6013302"/>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479128F-90AC-AFE3-584E-B74ECB71F0E4}"/>
              </a:ext>
            </a:extLst>
          </p:cNvPr>
          <p:cNvSpPr txBox="1"/>
          <p:nvPr/>
        </p:nvSpPr>
        <p:spPr>
          <a:xfrm>
            <a:off x="10728554" y="6018647"/>
            <a:ext cx="1297787" cy="707886"/>
          </a:xfrm>
          <a:prstGeom prst="rect">
            <a:avLst/>
          </a:prstGeom>
          <a:noFill/>
        </p:spPr>
        <p:txBody>
          <a:bodyPr wrap="square" rtlCol="0">
            <a:spAutoFit/>
          </a:bodyPr>
          <a:lstStyle/>
          <a:p>
            <a:r>
              <a:rPr lang="en-US" sz="1000" dirty="0"/>
              <a:t>1. Sprint review</a:t>
            </a:r>
          </a:p>
          <a:p>
            <a:r>
              <a:rPr lang="en-US" sz="1000" dirty="0"/>
              <a:t>2. Training materials</a:t>
            </a:r>
          </a:p>
          <a:p>
            <a:r>
              <a:rPr lang="en-US" sz="1000" dirty="0"/>
              <a:t>3. Validated value drivers/ KPIs</a:t>
            </a:r>
          </a:p>
        </p:txBody>
      </p:sp>
      <p:sp>
        <p:nvSpPr>
          <p:cNvPr id="53" name="Rectangle 52">
            <a:extLst>
              <a:ext uri="{FF2B5EF4-FFF2-40B4-BE49-F238E27FC236}">
                <a16:creationId xmlns:a16="http://schemas.microsoft.com/office/drawing/2014/main" id="{5DAEFECB-7A0C-6E2E-EAE1-92B1FA999B09}"/>
              </a:ext>
            </a:extLst>
          </p:cNvPr>
          <p:cNvSpPr/>
          <p:nvPr/>
        </p:nvSpPr>
        <p:spPr>
          <a:xfrm rot="16200000">
            <a:off x="-216613" y="6282031"/>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54" name="TextBox 53">
            <a:extLst>
              <a:ext uri="{FF2B5EF4-FFF2-40B4-BE49-F238E27FC236}">
                <a16:creationId xmlns:a16="http://schemas.microsoft.com/office/drawing/2014/main" id="{C02ED54F-DC4D-69F0-6CA1-10A49C4EEE68}"/>
              </a:ext>
            </a:extLst>
          </p:cNvPr>
          <p:cNvSpPr txBox="1"/>
          <p:nvPr/>
        </p:nvSpPr>
        <p:spPr>
          <a:xfrm rot="16200000">
            <a:off x="-130269" y="6279723"/>
            <a:ext cx="572593" cy="200055"/>
          </a:xfrm>
          <a:prstGeom prst="rect">
            <a:avLst/>
          </a:prstGeom>
          <a:noFill/>
        </p:spPr>
        <p:txBody>
          <a:bodyPr wrap="none" rtlCol="0">
            <a:spAutoFit/>
          </a:bodyPr>
          <a:lstStyle/>
          <a:p>
            <a:r>
              <a:rPr lang="en-US" sz="700" dirty="0"/>
              <a:t>OUTCOME</a:t>
            </a:r>
          </a:p>
        </p:txBody>
      </p:sp>
      <p:sp>
        <p:nvSpPr>
          <p:cNvPr id="55" name="Rectangle 54">
            <a:extLst>
              <a:ext uri="{FF2B5EF4-FFF2-40B4-BE49-F238E27FC236}">
                <a16:creationId xmlns:a16="http://schemas.microsoft.com/office/drawing/2014/main" id="{529105BC-20FA-67E4-2B2D-99C9BBB0AEDF}"/>
              </a:ext>
            </a:extLst>
          </p:cNvPr>
          <p:cNvSpPr/>
          <p:nvPr/>
        </p:nvSpPr>
        <p:spPr>
          <a:xfrm>
            <a:off x="3464999" y="1137474"/>
            <a:ext cx="4788000" cy="4772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11CD9DE-3460-6BA0-0C15-3BEC016CDE05}"/>
              </a:ext>
            </a:extLst>
          </p:cNvPr>
          <p:cNvSpPr/>
          <p:nvPr/>
        </p:nvSpPr>
        <p:spPr>
          <a:xfrm>
            <a:off x="3480098" y="1155225"/>
            <a:ext cx="4788000"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57" name="Arrow: Pentagon 56">
            <a:extLst>
              <a:ext uri="{FF2B5EF4-FFF2-40B4-BE49-F238E27FC236}">
                <a16:creationId xmlns:a16="http://schemas.microsoft.com/office/drawing/2014/main" id="{540DA5DA-0F31-8AEC-FED9-1304454B189F}"/>
              </a:ext>
            </a:extLst>
          </p:cNvPr>
          <p:cNvSpPr/>
          <p:nvPr/>
        </p:nvSpPr>
        <p:spPr>
          <a:xfrm>
            <a:off x="3496661" y="1470135"/>
            <a:ext cx="223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platform suitability:</a:t>
            </a:r>
          </a:p>
          <a:p>
            <a:pPr algn="ctr"/>
            <a:r>
              <a:rPr lang="en-US" sz="900" dirty="0">
                <a:solidFill>
                  <a:schemeClr val="tx1"/>
                </a:solidFill>
              </a:rPr>
              <a:t>WebAR vs. Native AR vs. AR-on-headset</a:t>
            </a:r>
            <a:endParaRPr lang="en-US" sz="700" dirty="0">
              <a:solidFill>
                <a:schemeClr val="tx1"/>
              </a:solidFill>
            </a:endParaRPr>
          </a:p>
        </p:txBody>
      </p:sp>
      <p:sp>
        <p:nvSpPr>
          <p:cNvPr id="58" name="Arrow: Chevron 57">
            <a:extLst>
              <a:ext uri="{FF2B5EF4-FFF2-40B4-BE49-F238E27FC236}">
                <a16:creationId xmlns:a16="http://schemas.microsoft.com/office/drawing/2014/main" id="{2905F244-3F54-6D89-659C-C656AF8F57FE}"/>
              </a:ext>
            </a:extLst>
          </p:cNvPr>
          <p:cNvSpPr/>
          <p:nvPr/>
        </p:nvSpPr>
        <p:spPr>
          <a:xfrm>
            <a:off x="5544692" y="1470135"/>
            <a:ext cx="1584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p:txBody>
      </p:sp>
      <p:grpSp>
        <p:nvGrpSpPr>
          <p:cNvPr id="59" name="Group 58">
            <a:extLst>
              <a:ext uri="{FF2B5EF4-FFF2-40B4-BE49-F238E27FC236}">
                <a16:creationId xmlns:a16="http://schemas.microsoft.com/office/drawing/2014/main" id="{358C1A3D-895C-9347-47F2-AE6936BEAAAC}"/>
              </a:ext>
            </a:extLst>
          </p:cNvPr>
          <p:cNvGrpSpPr/>
          <p:nvPr/>
        </p:nvGrpSpPr>
        <p:grpSpPr>
          <a:xfrm>
            <a:off x="3460672" y="1980327"/>
            <a:ext cx="2052000" cy="3856549"/>
            <a:chOff x="3461418" y="1279739"/>
            <a:chExt cx="2052000" cy="3903416"/>
          </a:xfrm>
        </p:grpSpPr>
        <p:sp>
          <p:nvSpPr>
            <p:cNvPr id="60" name="Rectangle 59">
              <a:extLst>
                <a:ext uri="{FF2B5EF4-FFF2-40B4-BE49-F238E27FC236}">
                  <a16:creationId xmlns:a16="http://schemas.microsoft.com/office/drawing/2014/main" id="{E6BFBDDF-F57E-1DD1-F914-BAFE31171E14}"/>
                </a:ext>
              </a:extLst>
            </p:cNvPr>
            <p:cNvSpPr/>
            <p:nvPr/>
          </p:nvSpPr>
          <p:spPr>
            <a:xfrm>
              <a:off x="3506673" y="1331155"/>
              <a:ext cx="1944000" cy="385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0142CFF-9940-7F73-05C9-54DCA1BDEEDD}"/>
                </a:ext>
              </a:extLst>
            </p:cNvPr>
            <p:cNvSpPr txBox="1"/>
            <p:nvPr/>
          </p:nvSpPr>
          <p:spPr>
            <a:xfrm flipH="1">
              <a:off x="3461418" y="1279739"/>
              <a:ext cx="2052000" cy="3785652"/>
            </a:xfrm>
            <a:prstGeom prst="rect">
              <a:avLst/>
            </a:prstGeom>
            <a:noFill/>
          </p:spPr>
          <p:txBody>
            <a:bodyPr wrap="square" lIns="91440" tIns="45720" rIns="91440" bIns="45720" rtlCol="0" anchor="t">
              <a:spAutoFit/>
            </a:bodyPr>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Compliance with health/ safety standards</a:t>
              </a:r>
            </a:p>
            <a:p>
              <a:r>
                <a:rPr lang="en-US" sz="1000" dirty="0">
                  <a:solidFill>
                    <a:schemeClr val="tx1"/>
                  </a:solidFill>
                  <a:ea typeface="+mn-lt"/>
                  <a:cs typeface="+mn-lt"/>
                </a:rPr>
                <a:t>9. Hand usage: hands-free yes/ no</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a:t>
              </a:r>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Cost: hardware + subscription</a:t>
              </a:r>
            </a:p>
          </p:txBody>
        </p:sp>
      </p:grpSp>
      <p:grpSp>
        <p:nvGrpSpPr>
          <p:cNvPr id="62" name="Group 61">
            <a:extLst>
              <a:ext uri="{FF2B5EF4-FFF2-40B4-BE49-F238E27FC236}">
                <a16:creationId xmlns:a16="http://schemas.microsoft.com/office/drawing/2014/main" id="{AA744CC3-F720-5A8B-3C06-552F30BF5984}"/>
              </a:ext>
            </a:extLst>
          </p:cNvPr>
          <p:cNvGrpSpPr/>
          <p:nvPr/>
        </p:nvGrpSpPr>
        <p:grpSpPr>
          <a:xfrm>
            <a:off x="5463506" y="1985539"/>
            <a:ext cx="1665185" cy="3862596"/>
            <a:chOff x="5459278" y="1289501"/>
            <a:chExt cx="1665185" cy="3862596"/>
          </a:xfrm>
        </p:grpSpPr>
        <p:sp>
          <p:nvSpPr>
            <p:cNvPr id="63" name="Rectangle 62">
              <a:extLst>
                <a:ext uri="{FF2B5EF4-FFF2-40B4-BE49-F238E27FC236}">
                  <a16:creationId xmlns:a16="http://schemas.microsoft.com/office/drawing/2014/main" id="{CCA11911-4808-0293-3DF7-5EF0B2732831}"/>
                </a:ext>
              </a:extLst>
            </p:cNvPr>
            <p:cNvSpPr/>
            <p:nvPr/>
          </p:nvSpPr>
          <p:spPr>
            <a:xfrm>
              <a:off x="5498040" y="1326551"/>
              <a:ext cx="1512001" cy="381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60094B5-CACC-EB83-16B9-A98A0A50E7C9}"/>
                </a:ext>
              </a:extLst>
            </p:cNvPr>
            <p:cNvSpPr txBox="1"/>
            <p:nvPr/>
          </p:nvSpPr>
          <p:spPr>
            <a:xfrm flipH="1">
              <a:off x="5459278" y="1289501"/>
              <a:ext cx="1665185" cy="3862596"/>
            </a:xfrm>
            <a:prstGeom prst="rect">
              <a:avLst/>
            </a:prstGeom>
            <a:noFill/>
          </p:spPr>
          <p:txBody>
            <a:bodyPr wrap="square" lIns="91440" tIns="45720" rIns="91440" bIns="45720" rtlCol="0" anchor="t">
              <a:spAutoFit/>
            </a:bodyPr>
            <a:lstStyle/>
            <a:p>
              <a:r>
                <a:rPr lang="en-US" sz="1000" b="1" dirty="0">
                  <a:ea typeface="+mn-lt"/>
                  <a:cs typeface="+mn-lt"/>
                </a:rPr>
                <a:t>Selection criteria:</a:t>
              </a:r>
              <a:endParaRPr lang="en-US" dirty="0">
                <a:ea typeface="+mn-lt"/>
                <a:cs typeface="+mn-lt"/>
              </a:endParaRPr>
            </a:p>
            <a:p>
              <a:r>
                <a:rPr lang="en-US" sz="1000" b="1" dirty="0">
                  <a:ea typeface="+mn-lt"/>
                  <a:cs typeface="+mn-lt"/>
                </a:rPr>
                <a:t>1. Tracking capability</a:t>
              </a:r>
              <a:endParaRPr lang="en-US" dirty="0">
                <a:ea typeface="+mn-lt"/>
                <a:cs typeface="+mn-lt"/>
              </a:endParaRPr>
            </a:p>
            <a:p>
              <a:r>
                <a:rPr lang="en-US" sz="1000" dirty="0">
                  <a:ea typeface="+mn-lt"/>
                  <a:cs typeface="+mn-lt"/>
                </a:rPr>
                <a:t>1-2. Fiducial+image tracking</a:t>
              </a:r>
              <a:endParaRPr lang="en-US" dirty="0">
                <a:ea typeface="+mn-lt"/>
                <a:cs typeface="+mn-lt"/>
              </a:endParaRPr>
            </a:p>
            <a:p>
              <a:r>
                <a:rPr lang="en-US" sz="1000" dirty="0">
                  <a:ea typeface="+mn-lt"/>
                  <a:cs typeface="+mn-lt"/>
                </a:rPr>
                <a:t>3. Object tracking</a:t>
              </a:r>
              <a:endParaRPr lang="en-US" dirty="0">
                <a:ea typeface="+mn-lt"/>
                <a:cs typeface="+mn-lt"/>
              </a:endParaRPr>
            </a:p>
            <a:p>
              <a:r>
                <a:rPr lang="en-US" sz="1000" dirty="0">
                  <a:ea typeface="+mn-lt"/>
                  <a:cs typeface="+mn-lt"/>
                </a:rPr>
                <a:t>4. Face tracking</a:t>
              </a:r>
              <a:endParaRPr lang="en-US" dirty="0">
                <a:ea typeface="+mn-lt"/>
                <a:cs typeface="+mn-lt"/>
              </a:endParaRPr>
            </a:p>
            <a:p>
              <a:r>
                <a:rPr lang="en-US" sz="1000" dirty="0">
                  <a:ea typeface="+mn-lt"/>
                  <a:cs typeface="+mn-lt"/>
                </a:rPr>
                <a:t>5. Location tracking</a:t>
              </a:r>
              <a:endParaRPr lang="en-US" dirty="0">
                <a:ea typeface="+mn-lt"/>
                <a:cs typeface="+mn-lt"/>
              </a:endParaRPr>
            </a:p>
            <a:p>
              <a:r>
                <a:rPr lang="en-US" sz="1000" dirty="0">
                  <a:ea typeface="+mn-lt"/>
                  <a:cs typeface="+mn-lt"/>
                </a:rPr>
                <a:t>6. Surface tracking</a:t>
              </a:r>
              <a:endParaRPr lang="en-US" dirty="0">
                <a:ea typeface="+mn-lt"/>
                <a:cs typeface="+mn-lt"/>
              </a:endParaRPr>
            </a:p>
            <a:p>
              <a:r>
                <a:rPr lang="en-US" sz="1000" dirty="0">
                  <a:ea typeface="+mn-lt"/>
                  <a:cs typeface="+mn-lt"/>
                </a:rPr>
                <a:t>7. Spatial tracking</a:t>
              </a:r>
              <a:endParaRPr lang="en-US" dirty="0">
                <a:ea typeface="+mn-lt"/>
                <a:cs typeface="+mn-lt"/>
              </a:endParaRPr>
            </a:p>
            <a:p>
              <a:r>
                <a:rPr lang="en-US" sz="1000" dirty="0">
                  <a:ea typeface="+mn-lt"/>
                  <a:cs typeface="+mn-lt"/>
                </a:rPr>
                <a:t>8. Other tracking techniques</a:t>
              </a:r>
              <a:endParaRPr lang="en-US" dirty="0">
                <a:ea typeface="+mn-lt"/>
                <a:cs typeface="+mn-lt"/>
              </a:endParaRPr>
            </a:p>
            <a:p>
              <a:r>
                <a:rPr lang="en-US" sz="1000" dirty="0">
                  <a:ea typeface="+mn-lt"/>
                  <a:cs typeface="+mn-lt"/>
                </a:rPr>
                <a:t>9. Multi-marker tracking</a:t>
              </a:r>
              <a:endParaRPr lang="en-US" dirty="0">
                <a:ea typeface="+mn-lt"/>
                <a:cs typeface="+mn-lt"/>
              </a:endParaRPr>
            </a:p>
            <a:p>
              <a:r>
                <a:rPr lang="en-US" sz="1000" dirty="0">
                  <a:ea typeface="+mn-lt"/>
                  <a:cs typeface="+mn-lt"/>
                </a:rPr>
                <a:t>10. Multi-user AR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ea typeface="+mn-lt"/>
                  <a:cs typeface="Calibri" panose="020F0502020204030204"/>
                </a:rPr>
                <a:t>11</a:t>
              </a:r>
              <a:r>
                <a:rPr kumimoji="0" lang="en-US" sz="1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Depth tracking</a:t>
              </a:r>
              <a:endParaRPr lang="en-US" dirty="0">
                <a:ea typeface="+mn-lt"/>
                <a:cs typeface="+mn-lt"/>
              </a:endParaRPr>
            </a:p>
            <a:p>
              <a:r>
                <a:rPr lang="en-US" sz="1000" dirty="0">
                  <a:ea typeface="+mn-lt"/>
                  <a:cs typeface="+mn-lt"/>
                </a:rPr>
                <a:t>12. Light effects</a:t>
              </a:r>
              <a:endParaRPr lang="en-US" dirty="0">
                <a:ea typeface="+mn-lt"/>
                <a:cs typeface="+mn-lt"/>
              </a:endParaRPr>
            </a:p>
            <a:p>
              <a:endParaRPr lang="en-US" sz="500" b="1" dirty="0">
                <a:ea typeface="+mn-lt"/>
                <a:cs typeface="+mn-lt"/>
              </a:endParaRPr>
            </a:p>
            <a:p>
              <a:r>
                <a:rPr lang="en-US" sz="1000" b="1" dirty="0">
                  <a:ea typeface="+mn-lt"/>
                  <a:cs typeface="+mn-lt"/>
                </a:rPr>
                <a:t>2. Rendering capability</a:t>
              </a:r>
              <a:endParaRPr lang="en-US" dirty="0">
                <a:ea typeface="+mn-lt"/>
                <a:cs typeface="+mn-lt"/>
              </a:endParaRPr>
            </a:p>
            <a:p>
              <a:r>
                <a:rPr lang="en-US" sz="1000" dirty="0">
                  <a:ea typeface="+mn-lt"/>
                  <a:cs typeface="+mn-lt"/>
                </a:rPr>
                <a:t>1. Light estimation</a:t>
              </a:r>
              <a:endParaRPr lang="en-US" dirty="0">
                <a:ea typeface="+mn-lt"/>
                <a:cs typeface="+mn-lt"/>
              </a:endParaRPr>
            </a:p>
            <a:p>
              <a:r>
                <a:rPr lang="en-US" sz="1000" dirty="0">
                  <a:ea typeface="+mn-lt"/>
                  <a:cs typeface="+mn-lt"/>
                </a:rPr>
                <a:t>2. Occlusion</a:t>
              </a:r>
              <a:endParaRPr lang="en-US" dirty="0">
                <a:ea typeface="+mn-lt"/>
                <a:cs typeface="+mn-lt"/>
              </a:endParaRPr>
            </a:p>
            <a:p>
              <a:endParaRPr lang="en-US" sz="500" dirty="0">
                <a:ea typeface="+mn-lt"/>
                <a:cs typeface="+mn-lt"/>
              </a:endParaRPr>
            </a:p>
            <a:p>
              <a:r>
                <a:rPr lang="en-US" sz="1000" b="1" dirty="0">
                  <a:ea typeface="+mn-lt"/>
                  <a:cs typeface="+mn-lt"/>
                </a:rPr>
                <a:t>3. Ease of development</a:t>
              </a:r>
              <a:endParaRPr lang="en-US" dirty="0">
                <a:ea typeface="+mn-lt"/>
                <a:cs typeface="+mn-lt"/>
              </a:endParaRPr>
            </a:p>
            <a:p>
              <a:r>
                <a:rPr lang="en-US" sz="1000" dirty="0">
                  <a:ea typeface="+mn-lt"/>
                  <a:cs typeface="+mn-lt"/>
                </a:rPr>
                <a:t>1. Integration with other AR dev. tools</a:t>
              </a:r>
              <a:endParaRPr lang="en-US" dirty="0">
                <a:ea typeface="+mn-lt"/>
                <a:cs typeface="+mn-lt"/>
              </a:endParaRPr>
            </a:p>
            <a:p>
              <a:r>
                <a:rPr lang="en-US" sz="1000" dirty="0">
                  <a:ea typeface="+mn-lt"/>
                  <a:cs typeface="+mn-lt"/>
                </a:rPr>
                <a:t>2. Simulation testing</a:t>
              </a:r>
              <a:endParaRPr lang="en-US" dirty="0">
                <a:ea typeface="+mn-lt"/>
                <a:cs typeface="+mn-lt"/>
              </a:endParaRPr>
            </a:p>
            <a:p>
              <a:r>
                <a:rPr lang="en-US" sz="1000" dirty="0">
                  <a:ea typeface="+mn-lt"/>
                  <a:cs typeface="+mn-lt"/>
                </a:rPr>
                <a:t>3. No-code/ low-code dev.</a:t>
              </a:r>
              <a:endParaRPr lang="en-US" dirty="0">
                <a:ea typeface="+mn-lt"/>
                <a:cs typeface="+mn-lt"/>
              </a:endParaRPr>
            </a:p>
            <a:p>
              <a:endParaRPr lang="en-US" sz="500" dirty="0">
                <a:ea typeface="+mn-lt"/>
                <a:cs typeface="+mn-lt"/>
              </a:endParaRPr>
            </a:p>
            <a:p>
              <a:r>
                <a:rPr lang="en-US" sz="1000" b="1" dirty="0">
                  <a:ea typeface="+mn-lt"/>
                  <a:cs typeface="+mn-lt"/>
                </a:rPr>
                <a:t>4. Licensing cost</a:t>
              </a:r>
              <a:endParaRPr lang="en-US" dirty="0">
                <a:ea typeface="+mn-lt"/>
                <a:cs typeface="+mn-lt"/>
              </a:endParaRPr>
            </a:p>
            <a:p>
              <a:r>
                <a:rPr lang="en-US" sz="1000" dirty="0">
                  <a:ea typeface="+mn-lt"/>
                  <a:cs typeface="+mn-lt"/>
                </a:rPr>
                <a:t>1. Open-source: yes/ no</a:t>
              </a:r>
              <a:endParaRPr lang="en-US" dirty="0">
                <a:ea typeface="+mn-lt"/>
                <a:cs typeface="+mn-lt"/>
              </a:endParaRPr>
            </a:p>
          </p:txBody>
        </p:sp>
      </p:grpSp>
      <p:grpSp>
        <p:nvGrpSpPr>
          <p:cNvPr id="65" name="Group 64">
            <a:extLst>
              <a:ext uri="{FF2B5EF4-FFF2-40B4-BE49-F238E27FC236}">
                <a16:creationId xmlns:a16="http://schemas.microsoft.com/office/drawing/2014/main" id="{3FC6BBC6-08A5-EB3E-AF62-4A4003F10EB3}"/>
              </a:ext>
            </a:extLst>
          </p:cNvPr>
          <p:cNvGrpSpPr/>
          <p:nvPr/>
        </p:nvGrpSpPr>
        <p:grpSpPr>
          <a:xfrm>
            <a:off x="6960650" y="1470135"/>
            <a:ext cx="1296000" cy="468000"/>
            <a:chOff x="6956422" y="796845"/>
            <a:chExt cx="1296000" cy="468000"/>
          </a:xfrm>
        </p:grpSpPr>
        <p:sp>
          <p:nvSpPr>
            <p:cNvPr id="69" name="Arrow: Chevron 68">
              <a:extLst>
                <a:ext uri="{FF2B5EF4-FFF2-40B4-BE49-F238E27FC236}">
                  <a16:creationId xmlns:a16="http://schemas.microsoft.com/office/drawing/2014/main" id="{8D1EFF2C-2299-72C6-0047-B7D9DA9CE5F2}"/>
                </a:ext>
              </a:extLst>
            </p:cNvPr>
            <p:cNvSpPr/>
            <p:nvPr/>
          </p:nvSpPr>
          <p:spPr>
            <a:xfrm>
              <a:off x="6956422" y="796845"/>
              <a:ext cx="129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70" name="TextBox 69">
              <a:extLst>
                <a:ext uri="{FF2B5EF4-FFF2-40B4-BE49-F238E27FC236}">
                  <a16:creationId xmlns:a16="http://schemas.microsoft.com/office/drawing/2014/main" id="{5EF7F94F-FC82-1369-D4D7-B4B9CCA8396D}"/>
                </a:ext>
              </a:extLst>
            </p:cNvPr>
            <p:cNvSpPr txBox="1"/>
            <p:nvPr/>
          </p:nvSpPr>
          <p:spPr>
            <a:xfrm>
              <a:off x="7093601" y="796845"/>
              <a:ext cx="1078648" cy="446276"/>
            </a:xfrm>
            <a:prstGeom prst="rect">
              <a:avLst/>
            </a:prstGeom>
            <a:noFill/>
          </p:spPr>
          <p:txBody>
            <a:bodyPr wrap="square" rtlCol="0">
              <a:spAutoFit/>
            </a:bodyPr>
            <a:lstStyle/>
            <a:p>
              <a:r>
                <a:rPr lang="en-US" sz="1150" b="1" dirty="0">
                  <a:solidFill>
                    <a:schemeClr val="tx1"/>
                  </a:solidFill>
                </a:rPr>
                <a:t>Refine process requirements</a:t>
              </a:r>
            </a:p>
          </p:txBody>
        </p:sp>
      </p:grpSp>
      <p:sp>
        <p:nvSpPr>
          <p:cNvPr id="71" name="Rectangle 70">
            <a:extLst>
              <a:ext uri="{FF2B5EF4-FFF2-40B4-BE49-F238E27FC236}">
                <a16:creationId xmlns:a16="http://schemas.microsoft.com/office/drawing/2014/main" id="{ECA4BDFF-22B7-5FA4-137F-16439628EFC0}"/>
              </a:ext>
            </a:extLst>
          </p:cNvPr>
          <p:cNvSpPr/>
          <p:nvPr/>
        </p:nvSpPr>
        <p:spPr>
          <a:xfrm>
            <a:off x="10769573" y="1131299"/>
            <a:ext cx="1152000" cy="4772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13128B4-A047-D3A4-19C8-3018E2BF33D6}"/>
              </a:ext>
            </a:extLst>
          </p:cNvPr>
          <p:cNvSpPr/>
          <p:nvPr/>
        </p:nvSpPr>
        <p:spPr>
          <a:xfrm>
            <a:off x="10769573" y="1153790"/>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VALIDATE</a:t>
            </a:r>
          </a:p>
        </p:txBody>
      </p:sp>
      <p:grpSp>
        <p:nvGrpSpPr>
          <p:cNvPr id="73" name="Group 72">
            <a:extLst>
              <a:ext uri="{FF2B5EF4-FFF2-40B4-BE49-F238E27FC236}">
                <a16:creationId xmlns:a16="http://schemas.microsoft.com/office/drawing/2014/main" id="{C16EE46C-3292-9707-0CDA-47496FAC49DB}"/>
              </a:ext>
            </a:extLst>
          </p:cNvPr>
          <p:cNvGrpSpPr/>
          <p:nvPr/>
        </p:nvGrpSpPr>
        <p:grpSpPr>
          <a:xfrm>
            <a:off x="10783830" y="1983263"/>
            <a:ext cx="1116000" cy="3852000"/>
            <a:chOff x="10780348" y="1287224"/>
            <a:chExt cx="1116000" cy="4575326"/>
          </a:xfrm>
        </p:grpSpPr>
        <p:sp>
          <p:nvSpPr>
            <p:cNvPr id="74" name="Rectangle 73">
              <a:extLst>
                <a:ext uri="{FF2B5EF4-FFF2-40B4-BE49-F238E27FC236}">
                  <a16:creationId xmlns:a16="http://schemas.microsoft.com/office/drawing/2014/main" id="{70CC3640-86CC-DBDF-FECE-7C6E3CF28B31}"/>
                </a:ext>
              </a:extLst>
            </p:cNvPr>
            <p:cNvSpPr/>
            <p:nvPr/>
          </p:nvSpPr>
          <p:spPr>
            <a:xfrm>
              <a:off x="10807613" y="1326550"/>
              <a:ext cx="1080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9281E2A-B01F-44CB-26CB-369F62104DB7}"/>
                </a:ext>
              </a:extLst>
            </p:cNvPr>
            <p:cNvSpPr txBox="1"/>
            <p:nvPr/>
          </p:nvSpPr>
          <p:spPr>
            <a:xfrm flipH="1">
              <a:off x="10780348" y="1287224"/>
              <a:ext cx="1116000" cy="2031325"/>
            </a:xfrm>
            <a:prstGeom prst="rect">
              <a:avLst/>
            </a:prstGeom>
            <a:noFill/>
          </p:spPr>
          <p:txBody>
            <a:bodyPr wrap="square" lIns="91440" tIns="45720" rIns="91440" bIns="45720" rtlCol="0" anchor="t">
              <a:spAutoFit/>
            </a:bodyPr>
            <a:lstStyle/>
            <a:p>
              <a:r>
                <a:rPr lang="en-US" sz="1000" b="1" dirty="0"/>
                <a:t>Sub-activities:</a:t>
              </a:r>
            </a:p>
            <a:p>
              <a:r>
                <a:rPr lang="en-US" sz="1000" b="1" dirty="0"/>
                <a:t>1. Collect user feedback (CR15)</a:t>
              </a:r>
              <a:endParaRPr lang="en-US" sz="1000" b="1" dirty="0">
                <a:cs typeface="Calibri"/>
              </a:endParaRPr>
            </a:p>
            <a:p>
              <a:endParaRPr lang="en-US" sz="1000" b="1" dirty="0"/>
            </a:p>
            <a:p>
              <a:r>
                <a:rPr lang="en-US" sz="1000" b="1" dirty="0"/>
                <a:t>2. Validate value drivers + measure KPIs (CR4)</a:t>
              </a:r>
              <a:endParaRPr lang="en-US" sz="1000" b="1" dirty="0">
                <a:cs typeface="Calibri"/>
              </a:endParaRPr>
            </a:p>
            <a:p>
              <a:endParaRPr lang="en-US" sz="300" b="1" dirty="0"/>
            </a:p>
            <a:p>
              <a:endParaRPr lang="en-US" sz="300" b="1" dirty="0">
                <a:cs typeface="Calibri"/>
              </a:endParaRPr>
            </a:p>
            <a:p>
              <a:r>
                <a:rPr lang="en-US" sz="1000" b="1" dirty="0"/>
                <a:t>3. Create training materials (CR11)</a:t>
              </a:r>
              <a:endParaRPr lang="en-US" sz="1000" b="1" dirty="0">
                <a:cs typeface="Calibri"/>
              </a:endParaRPr>
            </a:p>
            <a:p>
              <a:endParaRPr lang="en-US" sz="1000" b="1" dirty="0"/>
            </a:p>
            <a:p>
              <a:endParaRPr lang="en-US" sz="1000" b="1" dirty="0"/>
            </a:p>
          </p:txBody>
        </p:sp>
      </p:grpSp>
      <p:grpSp>
        <p:nvGrpSpPr>
          <p:cNvPr id="76" name="Group 75">
            <a:extLst>
              <a:ext uri="{FF2B5EF4-FFF2-40B4-BE49-F238E27FC236}">
                <a16:creationId xmlns:a16="http://schemas.microsoft.com/office/drawing/2014/main" id="{882322B7-4456-11FE-B3DE-3972B7AC901C}"/>
              </a:ext>
            </a:extLst>
          </p:cNvPr>
          <p:cNvGrpSpPr/>
          <p:nvPr/>
        </p:nvGrpSpPr>
        <p:grpSpPr>
          <a:xfrm>
            <a:off x="10819364" y="1470230"/>
            <a:ext cx="1142647" cy="491413"/>
            <a:chOff x="10818186" y="796940"/>
            <a:chExt cx="1142647" cy="491413"/>
          </a:xfrm>
        </p:grpSpPr>
        <p:sp>
          <p:nvSpPr>
            <p:cNvPr id="77" name="Arrow: Pentagon 76">
              <a:extLst>
                <a:ext uri="{FF2B5EF4-FFF2-40B4-BE49-F238E27FC236}">
                  <a16:creationId xmlns:a16="http://schemas.microsoft.com/office/drawing/2014/main" id="{EC16A513-CF0A-56E3-4D77-D0E4744DA0BE}"/>
                </a:ext>
              </a:extLst>
            </p:cNvPr>
            <p:cNvSpPr/>
            <p:nvPr/>
          </p:nvSpPr>
          <p:spPr>
            <a:xfrm>
              <a:off x="10818186" y="796940"/>
              <a:ext cx="111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78" name="TextBox 77">
              <a:extLst>
                <a:ext uri="{FF2B5EF4-FFF2-40B4-BE49-F238E27FC236}">
                  <a16:creationId xmlns:a16="http://schemas.microsoft.com/office/drawing/2014/main" id="{8FF9C3FF-6317-F444-948F-29596C0EA4E3}"/>
                </a:ext>
              </a:extLst>
            </p:cNvPr>
            <p:cNvSpPr txBox="1"/>
            <p:nvPr/>
          </p:nvSpPr>
          <p:spPr>
            <a:xfrm>
              <a:off x="10844833" y="826688"/>
              <a:ext cx="1116000" cy="461665"/>
            </a:xfrm>
            <a:prstGeom prst="rect">
              <a:avLst/>
            </a:prstGeom>
            <a:noFill/>
          </p:spPr>
          <p:txBody>
            <a:bodyPr wrap="square" rtlCol="0">
              <a:spAutoFit/>
            </a:bodyPr>
            <a:lstStyle/>
            <a:p>
              <a:r>
                <a:rPr lang="en-US" sz="1200" b="1" dirty="0">
                  <a:solidFill>
                    <a:schemeClr val="tx1"/>
                  </a:solidFill>
                </a:rPr>
                <a:t>Test AR app with users</a:t>
              </a:r>
            </a:p>
          </p:txBody>
        </p:sp>
      </p:grpSp>
      <p:grpSp>
        <p:nvGrpSpPr>
          <p:cNvPr id="79" name="Group 78">
            <a:extLst>
              <a:ext uri="{FF2B5EF4-FFF2-40B4-BE49-F238E27FC236}">
                <a16:creationId xmlns:a16="http://schemas.microsoft.com/office/drawing/2014/main" id="{0348BAD8-4E13-73B7-0095-FB0211825E22}"/>
              </a:ext>
            </a:extLst>
          </p:cNvPr>
          <p:cNvGrpSpPr/>
          <p:nvPr/>
        </p:nvGrpSpPr>
        <p:grpSpPr>
          <a:xfrm>
            <a:off x="7047115" y="1982797"/>
            <a:ext cx="1170923" cy="3852000"/>
            <a:chOff x="7042887" y="1286759"/>
            <a:chExt cx="1170923" cy="4575792"/>
          </a:xfrm>
        </p:grpSpPr>
        <p:sp>
          <p:nvSpPr>
            <p:cNvPr id="80" name="Rectangle 79">
              <a:extLst>
                <a:ext uri="{FF2B5EF4-FFF2-40B4-BE49-F238E27FC236}">
                  <a16:creationId xmlns:a16="http://schemas.microsoft.com/office/drawing/2014/main" id="{01595552-4E80-727A-72ED-182A52DDDABB}"/>
                </a:ext>
              </a:extLst>
            </p:cNvPr>
            <p:cNvSpPr/>
            <p:nvPr/>
          </p:nvSpPr>
          <p:spPr>
            <a:xfrm>
              <a:off x="7051036" y="1326551"/>
              <a:ext cx="1152000" cy="4536000"/>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15F6AC76-BA43-D876-09A0-F5677CD07599}"/>
                </a:ext>
              </a:extLst>
            </p:cNvPr>
            <p:cNvSpPr txBox="1"/>
            <p:nvPr/>
          </p:nvSpPr>
          <p:spPr>
            <a:xfrm flipH="1">
              <a:off x="7042887" y="1286759"/>
              <a:ext cx="1170923" cy="2400657"/>
            </a:xfrm>
            <a:prstGeom prst="rect">
              <a:avLst/>
            </a:prstGeom>
            <a:noFill/>
          </p:spPr>
          <p:txBody>
            <a:bodyPr wrap="square" lIns="91440" tIns="45720" rIns="91440" bIns="45720" rtlCol="0" anchor="t">
              <a:spAutoFit/>
            </a:bodyPr>
            <a:lstStyle/>
            <a:p>
              <a:r>
                <a:rPr lang="en-US" sz="1000" b="1" dirty="0"/>
                <a:t>Sub-a</a:t>
              </a:r>
              <a:r>
                <a:rPr lang="en-US" sz="1000" b="1" dirty="0">
                  <a:ea typeface="+mn-lt"/>
                  <a:cs typeface="+mn-lt"/>
                </a:rPr>
                <a:t>ctivities:</a:t>
              </a:r>
            </a:p>
            <a:p>
              <a:r>
                <a:rPr lang="en-US" sz="1000" b="1" dirty="0">
                  <a:ea typeface="+mn-lt"/>
                  <a:cs typeface="+mn-lt"/>
                </a:rPr>
                <a:t>1. Refine process requirements collected from Discovery phase</a:t>
              </a:r>
            </a:p>
            <a:p>
              <a:r>
                <a:rPr lang="en-US" sz="1000" dirty="0">
                  <a:cs typeface="Calibri"/>
                </a:rPr>
                <a:t>&gt; Functional requirements are captured as user stories</a:t>
              </a:r>
            </a:p>
            <a:p>
              <a:r>
                <a:rPr lang="en-US" sz="1000" dirty="0">
                  <a:cs typeface="Calibri"/>
                </a:rPr>
                <a:t>&gt; Non-functional requirements are used as part of acceptance criteria for relevant user stories</a:t>
              </a:r>
            </a:p>
          </p:txBody>
        </p:sp>
      </p:grpSp>
      <p:grpSp>
        <p:nvGrpSpPr>
          <p:cNvPr id="82" name="Group 81">
            <a:extLst>
              <a:ext uri="{FF2B5EF4-FFF2-40B4-BE49-F238E27FC236}">
                <a16:creationId xmlns:a16="http://schemas.microsoft.com/office/drawing/2014/main" id="{9B23AC71-5D55-D16F-7289-4A5EF1BD3877}"/>
              </a:ext>
            </a:extLst>
          </p:cNvPr>
          <p:cNvGrpSpPr/>
          <p:nvPr/>
        </p:nvGrpSpPr>
        <p:grpSpPr>
          <a:xfrm>
            <a:off x="1592036" y="1989284"/>
            <a:ext cx="1832525" cy="3853855"/>
            <a:chOff x="1592782" y="1293245"/>
            <a:chExt cx="1832525" cy="3853855"/>
          </a:xfrm>
        </p:grpSpPr>
        <p:sp>
          <p:nvSpPr>
            <p:cNvPr id="83" name="Rectangle 82">
              <a:extLst>
                <a:ext uri="{FF2B5EF4-FFF2-40B4-BE49-F238E27FC236}">
                  <a16:creationId xmlns:a16="http://schemas.microsoft.com/office/drawing/2014/main" id="{737600F6-FD89-C9A1-C2AF-C334BFD02733}"/>
                </a:ext>
              </a:extLst>
            </p:cNvPr>
            <p:cNvSpPr/>
            <p:nvPr/>
          </p:nvSpPr>
          <p:spPr>
            <a:xfrm>
              <a:off x="1627381" y="1331100"/>
              <a:ext cx="1764000" cy="381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50" dirty="0"/>
            </a:p>
          </p:txBody>
        </p:sp>
        <p:sp>
          <p:nvSpPr>
            <p:cNvPr id="84" name="TextBox 83">
              <a:extLst>
                <a:ext uri="{FF2B5EF4-FFF2-40B4-BE49-F238E27FC236}">
                  <a16:creationId xmlns:a16="http://schemas.microsoft.com/office/drawing/2014/main" id="{3BA7955E-5DB8-C114-BB4F-ED02BD5BC6CE}"/>
                </a:ext>
              </a:extLst>
            </p:cNvPr>
            <p:cNvSpPr txBox="1"/>
            <p:nvPr/>
          </p:nvSpPr>
          <p:spPr>
            <a:xfrm flipH="1">
              <a:off x="1592782" y="1293245"/>
              <a:ext cx="1832525" cy="381642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Characteristics which make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1. Content enriching</a:t>
              </a:r>
            </a:p>
            <a:p>
              <a:pPr marR="0" lvl="0" algn="l" defTabSz="914400" rtl="0" eaLnBrk="1" fontAlgn="auto" latinLnBrk="0" hangingPunct="1">
                <a:lnSpc>
                  <a:spcPct val="100000"/>
                </a:lnSpc>
                <a:spcBef>
                  <a:spcPts val="0"/>
                </a:spcBef>
                <a:spcAft>
                  <a:spcPts val="0"/>
                </a:spcAft>
                <a:buClrTx/>
                <a:buSzTx/>
                <a:tabLst/>
                <a:defRPr/>
              </a:pPr>
              <a:r>
                <a:rPr lang="en-US" sz="1000" dirty="0">
                  <a:solidFill>
                    <a:prstClr val="black"/>
                  </a:solidFill>
                  <a:latin typeface="Calibri" panose="020F0502020204030204"/>
                </a:rPr>
                <a:t>E.g., AR monitoring dashboard anchored to a physical machine, AR artbook</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2. Work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E.g., AR-guided work instructions</a:t>
              </a:r>
              <a:endParaRPr kumimoji="0" lang="en-US" sz="10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Hard-to-simulate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rPr>
                <a:t>E.g., 3D mesh of crime scene, 3D patient anatomy</a:t>
              </a:r>
              <a:endParaRPr kumimoji="0" lang="en-US" sz="10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4</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Hands-free access to contents</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a:defRPr/>
              </a:pPr>
              <a:endParaRPr kumimoji="0" lang="en-US" sz="3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lang="en-US" sz="400" dirty="0">
                <a:solidFill>
                  <a:prstClr val="black"/>
                </a:solidFill>
                <a:latin typeface="Calibri" panose="020F0502020204030204"/>
              </a:endParaRPr>
            </a:p>
            <a:p>
              <a:pPr lvl="0">
                <a:defRPr/>
              </a:pPr>
              <a:r>
                <a:rPr lang="en-US" sz="1000" b="1" dirty="0">
                  <a:solidFill>
                    <a:prstClr val="black"/>
                  </a:solidFill>
                </a:rPr>
                <a:t>5. Navigation</a:t>
              </a:r>
            </a:p>
            <a:p>
              <a:pPr lvl="0">
                <a:defRPr/>
              </a:pPr>
              <a:r>
                <a:rPr lang="en-US" sz="1000" dirty="0">
                  <a:solidFill>
                    <a:prstClr val="black"/>
                  </a:solidFill>
                </a:rPr>
                <a:t>E.g., AR-guided emergency &amp; rescue</a:t>
              </a:r>
            </a:p>
            <a:p>
              <a:pPr lvl="0">
                <a:defRPr/>
              </a:pPr>
              <a:endParaRPr lang="en-US" sz="300" b="1" dirty="0">
                <a:solidFill>
                  <a:prstClr val="black"/>
                </a:solidFill>
              </a:endParaRPr>
            </a:p>
            <a:p>
              <a:pPr lvl="0">
                <a:defRPr/>
              </a:pPr>
              <a:r>
                <a:rPr lang="en-US" sz="1000" b="1" dirty="0">
                  <a:solidFill>
                    <a:prstClr val="black"/>
                  </a:solidFill>
                </a:rPr>
                <a:t>6. Collaboration</a:t>
              </a:r>
            </a:p>
            <a:p>
              <a:pPr lvl="0">
                <a:defRPr/>
              </a:pPr>
              <a:r>
                <a:rPr lang="en-US" sz="1000" dirty="0">
                  <a:solidFill>
                    <a:prstClr val="black"/>
                  </a:solidFill>
                </a:rPr>
                <a:t>E.g., remote assist</a:t>
              </a:r>
            </a:p>
          </p:txBody>
        </p:sp>
      </p:grpSp>
      <p:sp>
        <p:nvSpPr>
          <p:cNvPr id="85" name="Rectangle 84">
            <a:extLst>
              <a:ext uri="{FF2B5EF4-FFF2-40B4-BE49-F238E27FC236}">
                <a16:creationId xmlns:a16="http://schemas.microsoft.com/office/drawing/2014/main" id="{174B146E-5B6A-C177-E0A4-EE3D8EFC871B}"/>
              </a:ext>
            </a:extLst>
          </p:cNvPr>
          <p:cNvSpPr/>
          <p:nvPr/>
        </p:nvSpPr>
        <p:spPr>
          <a:xfrm rot="16200000">
            <a:off x="-120087" y="1603076"/>
            <a:ext cx="540000" cy="180000"/>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a:t>
            </a:r>
          </a:p>
        </p:txBody>
      </p:sp>
      <p:grpSp>
        <p:nvGrpSpPr>
          <p:cNvPr id="13" name="Group 12">
            <a:extLst>
              <a:ext uri="{FF2B5EF4-FFF2-40B4-BE49-F238E27FC236}">
                <a16:creationId xmlns:a16="http://schemas.microsoft.com/office/drawing/2014/main" id="{DDB4ABA2-FCA2-0770-94EE-5A2917870C08}"/>
              </a:ext>
            </a:extLst>
          </p:cNvPr>
          <p:cNvGrpSpPr/>
          <p:nvPr/>
        </p:nvGrpSpPr>
        <p:grpSpPr>
          <a:xfrm>
            <a:off x="4995892" y="1196200"/>
            <a:ext cx="545213" cy="353852"/>
            <a:chOff x="317194" y="557627"/>
            <a:chExt cx="545213" cy="353852"/>
          </a:xfrm>
        </p:grpSpPr>
        <p:sp>
          <p:nvSpPr>
            <p:cNvPr id="21" name="Oval 20">
              <a:extLst>
                <a:ext uri="{FF2B5EF4-FFF2-40B4-BE49-F238E27FC236}">
                  <a16:creationId xmlns:a16="http://schemas.microsoft.com/office/drawing/2014/main" id="{9E8E30DE-7D74-2558-454F-70CF3F76961B}"/>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86" name="TextBox 85">
              <a:extLst>
                <a:ext uri="{FF2B5EF4-FFF2-40B4-BE49-F238E27FC236}">
                  <a16:creationId xmlns:a16="http://schemas.microsoft.com/office/drawing/2014/main" id="{0B5CABFD-915B-FEFA-6183-21E7A754EBB0}"/>
                </a:ext>
              </a:extLst>
            </p:cNvPr>
            <p:cNvSpPr txBox="1"/>
            <p:nvPr/>
          </p:nvSpPr>
          <p:spPr>
            <a:xfrm>
              <a:off x="317194" y="563300"/>
              <a:ext cx="545213" cy="338554"/>
            </a:xfrm>
            <a:prstGeom prst="rect">
              <a:avLst/>
            </a:prstGeom>
            <a:noFill/>
          </p:spPr>
          <p:txBody>
            <a:bodyPr wrap="square" rtlCol="0">
              <a:spAutoFit/>
            </a:bodyPr>
            <a:lstStyle/>
            <a:p>
              <a:r>
                <a:rPr lang="en-GB" sz="1600" b="1" dirty="0"/>
                <a:t>  5</a:t>
              </a:r>
              <a:endParaRPr lang="en-US" sz="1600" b="1" dirty="0"/>
            </a:p>
          </p:txBody>
        </p:sp>
      </p:grpSp>
      <p:grpSp>
        <p:nvGrpSpPr>
          <p:cNvPr id="87" name="Group 86">
            <a:extLst>
              <a:ext uri="{FF2B5EF4-FFF2-40B4-BE49-F238E27FC236}">
                <a16:creationId xmlns:a16="http://schemas.microsoft.com/office/drawing/2014/main" id="{3F4305AE-4035-A809-382F-0E4134A3B0C9}"/>
              </a:ext>
            </a:extLst>
          </p:cNvPr>
          <p:cNvGrpSpPr/>
          <p:nvPr/>
        </p:nvGrpSpPr>
        <p:grpSpPr>
          <a:xfrm>
            <a:off x="2806699" y="1196200"/>
            <a:ext cx="545213" cy="353852"/>
            <a:chOff x="317194" y="557627"/>
            <a:chExt cx="545213" cy="353852"/>
          </a:xfrm>
        </p:grpSpPr>
        <p:sp>
          <p:nvSpPr>
            <p:cNvPr id="88" name="Oval 87">
              <a:extLst>
                <a:ext uri="{FF2B5EF4-FFF2-40B4-BE49-F238E27FC236}">
                  <a16:creationId xmlns:a16="http://schemas.microsoft.com/office/drawing/2014/main" id="{82B707D6-6E9F-EB3D-1292-8E25C5E1F2D2}"/>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89" name="TextBox 88">
              <a:extLst>
                <a:ext uri="{FF2B5EF4-FFF2-40B4-BE49-F238E27FC236}">
                  <a16:creationId xmlns:a16="http://schemas.microsoft.com/office/drawing/2014/main" id="{957AF4D7-13B9-EFAB-8155-12AA3B690559}"/>
                </a:ext>
              </a:extLst>
            </p:cNvPr>
            <p:cNvSpPr txBox="1"/>
            <p:nvPr/>
          </p:nvSpPr>
          <p:spPr>
            <a:xfrm>
              <a:off x="317194" y="563300"/>
              <a:ext cx="545213" cy="338554"/>
            </a:xfrm>
            <a:prstGeom prst="rect">
              <a:avLst/>
            </a:prstGeom>
            <a:noFill/>
          </p:spPr>
          <p:txBody>
            <a:bodyPr wrap="square" rtlCol="0">
              <a:spAutoFit/>
            </a:bodyPr>
            <a:lstStyle/>
            <a:p>
              <a:r>
                <a:rPr lang="en-GB" sz="1600" b="1" dirty="0"/>
                <a:t>3,7</a:t>
              </a:r>
              <a:endParaRPr lang="en-US" sz="1600" b="1" dirty="0"/>
            </a:p>
          </p:txBody>
        </p:sp>
      </p:grpSp>
      <p:grpSp>
        <p:nvGrpSpPr>
          <p:cNvPr id="90" name="Group 89">
            <a:extLst>
              <a:ext uri="{FF2B5EF4-FFF2-40B4-BE49-F238E27FC236}">
                <a16:creationId xmlns:a16="http://schemas.microsoft.com/office/drawing/2014/main" id="{238F5019-4F88-73D2-B22A-759269DEF6E7}"/>
              </a:ext>
            </a:extLst>
          </p:cNvPr>
          <p:cNvGrpSpPr/>
          <p:nvPr/>
        </p:nvGrpSpPr>
        <p:grpSpPr>
          <a:xfrm>
            <a:off x="6557929" y="1196200"/>
            <a:ext cx="545213" cy="353852"/>
            <a:chOff x="317194" y="557627"/>
            <a:chExt cx="545213" cy="353852"/>
          </a:xfrm>
        </p:grpSpPr>
        <p:sp>
          <p:nvSpPr>
            <p:cNvPr id="91" name="Oval 90">
              <a:extLst>
                <a:ext uri="{FF2B5EF4-FFF2-40B4-BE49-F238E27FC236}">
                  <a16:creationId xmlns:a16="http://schemas.microsoft.com/office/drawing/2014/main" id="{716FE48E-92B7-D6C0-7D6A-FD799812E5B5}"/>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92" name="TextBox 91">
              <a:extLst>
                <a:ext uri="{FF2B5EF4-FFF2-40B4-BE49-F238E27FC236}">
                  <a16:creationId xmlns:a16="http://schemas.microsoft.com/office/drawing/2014/main" id="{7A53F87A-EF94-7F88-1668-76E9615F402B}"/>
                </a:ext>
              </a:extLst>
            </p:cNvPr>
            <p:cNvSpPr txBox="1"/>
            <p:nvPr/>
          </p:nvSpPr>
          <p:spPr>
            <a:xfrm>
              <a:off x="317194" y="563300"/>
              <a:ext cx="545213" cy="338554"/>
            </a:xfrm>
            <a:prstGeom prst="rect">
              <a:avLst/>
            </a:prstGeom>
            <a:noFill/>
          </p:spPr>
          <p:txBody>
            <a:bodyPr wrap="square" rtlCol="0">
              <a:spAutoFit/>
            </a:bodyPr>
            <a:lstStyle/>
            <a:p>
              <a:r>
                <a:rPr lang="en-GB" sz="1600" b="1" dirty="0"/>
                <a:t>  4</a:t>
              </a:r>
              <a:endParaRPr lang="en-US" sz="1600" b="1" dirty="0"/>
            </a:p>
          </p:txBody>
        </p:sp>
      </p:grpSp>
      <p:grpSp>
        <p:nvGrpSpPr>
          <p:cNvPr id="96" name="Group 95">
            <a:extLst>
              <a:ext uri="{FF2B5EF4-FFF2-40B4-BE49-F238E27FC236}">
                <a16:creationId xmlns:a16="http://schemas.microsoft.com/office/drawing/2014/main" id="{A9CE1F71-1035-B28E-6C2E-5CE5468C554D}"/>
              </a:ext>
            </a:extLst>
          </p:cNvPr>
          <p:cNvGrpSpPr/>
          <p:nvPr/>
        </p:nvGrpSpPr>
        <p:grpSpPr>
          <a:xfrm>
            <a:off x="6812956" y="494622"/>
            <a:ext cx="545213" cy="353852"/>
            <a:chOff x="317194" y="557627"/>
            <a:chExt cx="545213" cy="353852"/>
          </a:xfrm>
        </p:grpSpPr>
        <p:sp>
          <p:nvSpPr>
            <p:cNvPr id="97" name="Oval 96">
              <a:extLst>
                <a:ext uri="{FF2B5EF4-FFF2-40B4-BE49-F238E27FC236}">
                  <a16:creationId xmlns:a16="http://schemas.microsoft.com/office/drawing/2014/main" id="{B020FA6E-7F77-7C5F-44E0-02175DE3AE36}"/>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98" name="TextBox 97">
              <a:extLst>
                <a:ext uri="{FF2B5EF4-FFF2-40B4-BE49-F238E27FC236}">
                  <a16:creationId xmlns:a16="http://schemas.microsoft.com/office/drawing/2014/main" id="{56AECDA8-9AD5-F1BC-AD62-1FC67702481A}"/>
                </a:ext>
              </a:extLst>
            </p:cNvPr>
            <p:cNvSpPr txBox="1"/>
            <p:nvPr/>
          </p:nvSpPr>
          <p:spPr>
            <a:xfrm>
              <a:off x="317194" y="563300"/>
              <a:ext cx="545213" cy="338554"/>
            </a:xfrm>
            <a:prstGeom prst="rect">
              <a:avLst/>
            </a:prstGeom>
            <a:noFill/>
          </p:spPr>
          <p:txBody>
            <a:bodyPr wrap="square" rtlCol="0">
              <a:spAutoFit/>
            </a:bodyPr>
            <a:lstStyle/>
            <a:p>
              <a:r>
                <a:rPr lang="en-GB" sz="1600" b="1" dirty="0"/>
                <a:t>4,3</a:t>
              </a:r>
              <a:endParaRPr lang="en-US" sz="1600" b="1" dirty="0"/>
            </a:p>
          </p:txBody>
        </p:sp>
      </p:grpSp>
      <p:sp>
        <p:nvSpPr>
          <p:cNvPr id="99" name="Rectangle 98">
            <a:extLst>
              <a:ext uri="{FF2B5EF4-FFF2-40B4-BE49-F238E27FC236}">
                <a16:creationId xmlns:a16="http://schemas.microsoft.com/office/drawing/2014/main" id="{7B488844-4177-3D8A-9111-0D3C4F033B85}"/>
              </a:ext>
            </a:extLst>
          </p:cNvPr>
          <p:cNvSpPr/>
          <p:nvPr/>
        </p:nvSpPr>
        <p:spPr>
          <a:xfrm>
            <a:off x="1657549" y="2319489"/>
            <a:ext cx="1780468" cy="216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F65BF48-B4F2-FE62-0D1D-BE4CB6851F0A}"/>
              </a:ext>
            </a:extLst>
          </p:cNvPr>
          <p:cNvSpPr/>
          <p:nvPr/>
        </p:nvSpPr>
        <p:spPr>
          <a:xfrm>
            <a:off x="1646493" y="5371662"/>
            <a:ext cx="1780468" cy="255365"/>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15F8255C-3227-6769-3F5D-760086E4CF22}"/>
              </a:ext>
            </a:extLst>
          </p:cNvPr>
          <p:cNvGrpSpPr/>
          <p:nvPr/>
        </p:nvGrpSpPr>
        <p:grpSpPr>
          <a:xfrm>
            <a:off x="1199295" y="1184544"/>
            <a:ext cx="10958654" cy="378935"/>
            <a:chOff x="1199295" y="1184544"/>
            <a:chExt cx="10958654" cy="378935"/>
          </a:xfrm>
        </p:grpSpPr>
        <p:grpSp>
          <p:nvGrpSpPr>
            <p:cNvPr id="93" name="Group 92">
              <a:extLst>
                <a:ext uri="{FF2B5EF4-FFF2-40B4-BE49-F238E27FC236}">
                  <a16:creationId xmlns:a16="http://schemas.microsoft.com/office/drawing/2014/main" id="{5F3210DD-2F5C-0FF1-A8BF-9EF362B257BB}"/>
                </a:ext>
              </a:extLst>
            </p:cNvPr>
            <p:cNvGrpSpPr/>
            <p:nvPr/>
          </p:nvGrpSpPr>
          <p:grpSpPr>
            <a:xfrm>
              <a:off x="1199295" y="1194169"/>
              <a:ext cx="545213" cy="353852"/>
              <a:chOff x="317194" y="557627"/>
              <a:chExt cx="545213" cy="353852"/>
            </a:xfrm>
          </p:grpSpPr>
          <p:sp>
            <p:nvSpPr>
              <p:cNvPr id="94" name="Oval 93">
                <a:extLst>
                  <a:ext uri="{FF2B5EF4-FFF2-40B4-BE49-F238E27FC236}">
                    <a16:creationId xmlns:a16="http://schemas.microsoft.com/office/drawing/2014/main" id="{E9EF7AFD-8463-45E6-AC1F-50EC89FB9D63}"/>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95" name="TextBox 94">
                <a:extLst>
                  <a:ext uri="{FF2B5EF4-FFF2-40B4-BE49-F238E27FC236}">
                    <a16:creationId xmlns:a16="http://schemas.microsoft.com/office/drawing/2014/main" id="{3D048A4B-0E1D-6BA9-A013-BD791BFED083}"/>
                  </a:ext>
                </a:extLst>
              </p:cNvPr>
              <p:cNvSpPr txBox="1"/>
              <p:nvPr/>
            </p:nvSpPr>
            <p:spPr>
              <a:xfrm>
                <a:off x="317194" y="563300"/>
                <a:ext cx="545213" cy="338554"/>
              </a:xfrm>
              <a:prstGeom prst="rect">
                <a:avLst/>
              </a:prstGeom>
              <a:noFill/>
            </p:spPr>
            <p:txBody>
              <a:bodyPr wrap="square" rtlCol="0">
                <a:spAutoFit/>
              </a:bodyPr>
              <a:lstStyle/>
              <a:p>
                <a:r>
                  <a:rPr lang="en-GB" sz="1600" b="1" dirty="0"/>
                  <a:t>2,7</a:t>
                </a:r>
                <a:endParaRPr lang="en-US" sz="1600" b="1" dirty="0"/>
              </a:p>
            </p:txBody>
          </p:sp>
        </p:grpSp>
        <p:grpSp>
          <p:nvGrpSpPr>
            <p:cNvPr id="101" name="Group 100">
              <a:extLst>
                <a:ext uri="{FF2B5EF4-FFF2-40B4-BE49-F238E27FC236}">
                  <a16:creationId xmlns:a16="http://schemas.microsoft.com/office/drawing/2014/main" id="{8EAB30FA-F3C7-7213-7FA3-2678FD3DCFE8}"/>
                </a:ext>
              </a:extLst>
            </p:cNvPr>
            <p:cNvGrpSpPr/>
            <p:nvPr/>
          </p:nvGrpSpPr>
          <p:grpSpPr>
            <a:xfrm>
              <a:off x="7860064" y="1184544"/>
              <a:ext cx="545213" cy="353852"/>
              <a:chOff x="317194" y="557627"/>
              <a:chExt cx="545213" cy="353852"/>
            </a:xfrm>
          </p:grpSpPr>
          <p:sp>
            <p:nvSpPr>
              <p:cNvPr id="102" name="Oval 101">
                <a:extLst>
                  <a:ext uri="{FF2B5EF4-FFF2-40B4-BE49-F238E27FC236}">
                    <a16:creationId xmlns:a16="http://schemas.microsoft.com/office/drawing/2014/main" id="{6779B02C-0059-C49E-0FAD-0208BDC31170}"/>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103" name="TextBox 102">
                <a:extLst>
                  <a:ext uri="{FF2B5EF4-FFF2-40B4-BE49-F238E27FC236}">
                    <a16:creationId xmlns:a16="http://schemas.microsoft.com/office/drawing/2014/main" id="{836272FC-2DCC-308F-A6BF-6F999FE65CA3}"/>
                  </a:ext>
                </a:extLst>
              </p:cNvPr>
              <p:cNvSpPr txBox="1"/>
              <p:nvPr/>
            </p:nvSpPr>
            <p:spPr>
              <a:xfrm>
                <a:off x="317194" y="563300"/>
                <a:ext cx="545213" cy="338554"/>
              </a:xfrm>
              <a:prstGeom prst="rect">
                <a:avLst/>
              </a:prstGeom>
              <a:noFill/>
            </p:spPr>
            <p:txBody>
              <a:bodyPr wrap="square" rtlCol="0">
                <a:spAutoFit/>
              </a:bodyPr>
              <a:lstStyle/>
              <a:p>
                <a:r>
                  <a:rPr lang="en-GB" sz="1600" b="1" dirty="0"/>
                  <a:t>2,7</a:t>
                </a:r>
                <a:endParaRPr lang="en-US" sz="1600" b="1" dirty="0"/>
              </a:p>
            </p:txBody>
          </p:sp>
        </p:grpSp>
        <p:grpSp>
          <p:nvGrpSpPr>
            <p:cNvPr id="104" name="Group 103">
              <a:extLst>
                <a:ext uri="{FF2B5EF4-FFF2-40B4-BE49-F238E27FC236}">
                  <a16:creationId xmlns:a16="http://schemas.microsoft.com/office/drawing/2014/main" id="{3C762E39-DAD9-6552-6222-AE7B79A72CA2}"/>
                </a:ext>
              </a:extLst>
            </p:cNvPr>
            <p:cNvGrpSpPr/>
            <p:nvPr/>
          </p:nvGrpSpPr>
          <p:grpSpPr>
            <a:xfrm>
              <a:off x="9210450" y="1199955"/>
              <a:ext cx="545213" cy="353852"/>
              <a:chOff x="317194" y="557627"/>
              <a:chExt cx="545213" cy="353852"/>
            </a:xfrm>
          </p:grpSpPr>
          <p:sp>
            <p:nvSpPr>
              <p:cNvPr id="105" name="Oval 104">
                <a:extLst>
                  <a:ext uri="{FF2B5EF4-FFF2-40B4-BE49-F238E27FC236}">
                    <a16:creationId xmlns:a16="http://schemas.microsoft.com/office/drawing/2014/main" id="{7EE33335-D802-1464-621E-FF97625147DB}"/>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106" name="TextBox 105">
                <a:extLst>
                  <a:ext uri="{FF2B5EF4-FFF2-40B4-BE49-F238E27FC236}">
                    <a16:creationId xmlns:a16="http://schemas.microsoft.com/office/drawing/2014/main" id="{8A7076F3-B635-E7B4-2381-CEC9FAA60A1C}"/>
                  </a:ext>
                </a:extLst>
              </p:cNvPr>
              <p:cNvSpPr txBox="1"/>
              <p:nvPr/>
            </p:nvSpPr>
            <p:spPr>
              <a:xfrm>
                <a:off x="317194" y="563300"/>
                <a:ext cx="545213" cy="338554"/>
              </a:xfrm>
              <a:prstGeom prst="rect">
                <a:avLst/>
              </a:prstGeom>
              <a:noFill/>
            </p:spPr>
            <p:txBody>
              <a:bodyPr wrap="square" rtlCol="0">
                <a:spAutoFit/>
              </a:bodyPr>
              <a:lstStyle/>
              <a:p>
                <a:r>
                  <a:rPr lang="en-GB" sz="1600" b="1" dirty="0"/>
                  <a:t>2,7</a:t>
                </a:r>
                <a:endParaRPr lang="en-US" sz="1600" b="1" dirty="0"/>
              </a:p>
            </p:txBody>
          </p:sp>
        </p:grpSp>
        <p:grpSp>
          <p:nvGrpSpPr>
            <p:cNvPr id="107" name="Group 106">
              <a:extLst>
                <a:ext uri="{FF2B5EF4-FFF2-40B4-BE49-F238E27FC236}">
                  <a16:creationId xmlns:a16="http://schemas.microsoft.com/office/drawing/2014/main" id="{0B60542C-9CBA-B794-D522-29DE380CD430}"/>
                </a:ext>
              </a:extLst>
            </p:cNvPr>
            <p:cNvGrpSpPr/>
            <p:nvPr/>
          </p:nvGrpSpPr>
          <p:grpSpPr>
            <a:xfrm>
              <a:off x="10458735" y="1208303"/>
              <a:ext cx="545213" cy="353852"/>
              <a:chOff x="317194" y="557627"/>
              <a:chExt cx="545213" cy="353852"/>
            </a:xfrm>
          </p:grpSpPr>
          <p:sp>
            <p:nvSpPr>
              <p:cNvPr id="108" name="Oval 107">
                <a:extLst>
                  <a:ext uri="{FF2B5EF4-FFF2-40B4-BE49-F238E27FC236}">
                    <a16:creationId xmlns:a16="http://schemas.microsoft.com/office/drawing/2014/main" id="{3BD9DBCF-9B44-6256-E2D4-05D1E2707D1D}"/>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109" name="TextBox 108">
                <a:extLst>
                  <a:ext uri="{FF2B5EF4-FFF2-40B4-BE49-F238E27FC236}">
                    <a16:creationId xmlns:a16="http://schemas.microsoft.com/office/drawing/2014/main" id="{A6ED9B85-B2E3-D639-87D5-D28B76DE9AF6}"/>
                  </a:ext>
                </a:extLst>
              </p:cNvPr>
              <p:cNvSpPr txBox="1"/>
              <p:nvPr/>
            </p:nvSpPr>
            <p:spPr>
              <a:xfrm>
                <a:off x="317194" y="563300"/>
                <a:ext cx="545213" cy="338554"/>
              </a:xfrm>
              <a:prstGeom prst="rect">
                <a:avLst/>
              </a:prstGeom>
              <a:noFill/>
            </p:spPr>
            <p:txBody>
              <a:bodyPr wrap="square" rtlCol="0">
                <a:spAutoFit/>
              </a:bodyPr>
              <a:lstStyle/>
              <a:p>
                <a:r>
                  <a:rPr lang="en-GB" sz="1600" b="1" dirty="0"/>
                  <a:t>2,7</a:t>
                </a:r>
                <a:endParaRPr lang="en-US" sz="1600" b="1" dirty="0"/>
              </a:p>
            </p:txBody>
          </p:sp>
        </p:grpSp>
        <p:grpSp>
          <p:nvGrpSpPr>
            <p:cNvPr id="110" name="Group 109">
              <a:extLst>
                <a:ext uri="{FF2B5EF4-FFF2-40B4-BE49-F238E27FC236}">
                  <a16:creationId xmlns:a16="http://schemas.microsoft.com/office/drawing/2014/main" id="{7FC6E670-60EF-A5B2-62C1-B3AC49AAA193}"/>
                </a:ext>
              </a:extLst>
            </p:cNvPr>
            <p:cNvGrpSpPr/>
            <p:nvPr/>
          </p:nvGrpSpPr>
          <p:grpSpPr>
            <a:xfrm>
              <a:off x="11612736" y="1209627"/>
              <a:ext cx="545213" cy="353852"/>
              <a:chOff x="317194" y="557627"/>
              <a:chExt cx="545213" cy="353852"/>
            </a:xfrm>
          </p:grpSpPr>
          <p:sp>
            <p:nvSpPr>
              <p:cNvPr id="111" name="Oval 110">
                <a:extLst>
                  <a:ext uri="{FF2B5EF4-FFF2-40B4-BE49-F238E27FC236}">
                    <a16:creationId xmlns:a16="http://schemas.microsoft.com/office/drawing/2014/main" id="{1BF40145-91B5-8157-3E6F-F3474F31931D}"/>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112" name="TextBox 111">
                <a:extLst>
                  <a:ext uri="{FF2B5EF4-FFF2-40B4-BE49-F238E27FC236}">
                    <a16:creationId xmlns:a16="http://schemas.microsoft.com/office/drawing/2014/main" id="{37936491-895E-BFB8-C6F4-1A5F8A591A5F}"/>
                  </a:ext>
                </a:extLst>
              </p:cNvPr>
              <p:cNvSpPr txBox="1"/>
              <p:nvPr/>
            </p:nvSpPr>
            <p:spPr>
              <a:xfrm>
                <a:off x="317194" y="563300"/>
                <a:ext cx="545213" cy="338554"/>
              </a:xfrm>
              <a:prstGeom prst="rect">
                <a:avLst/>
              </a:prstGeom>
              <a:noFill/>
            </p:spPr>
            <p:txBody>
              <a:bodyPr wrap="square" rtlCol="0">
                <a:spAutoFit/>
              </a:bodyPr>
              <a:lstStyle/>
              <a:p>
                <a:r>
                  <a:rPr lang="en-GB" sz="1600" b="1" dirty="0"/>
                  <a:t>2,7</a:t>
                </a:r>
                <a:endParaRPr lang="en-US" sz="1600" b="1" dirty="0"/>
              </a:p>
            </p:txBody>
          </p:sp>
        </p:grpSp>
      </p:grpSp>
    </p:spTree>
    <p:extLst>
      <p:ext uri="{BB962C8B-B14F-4D97-AF65-F5344CB8AC3E}">
        <p14:creationId xmlns:p14="http://schemas.microsoft.com/office/powerpoint/2010/main" val="152421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100" grpId="0" animBg="1"/>
      <p:bldP spid="100"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METHODOLOGY: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72" name="Rectangle 71">
            <a:extLst>
              <a:ext uri="{FF2B5EF4-FFF2-40B4-BE49-F238E27FC236}">
                <a16:creationId xmlns:a16="http://schemas.microsoft.com/office/drawing/2014/main" id="{61194D80-B18A-B30F-117A-6C229C685B83}"/>
              </a:ext>
            </a:extLst>
          </p:cNvPr>
          <p:cNvSpPr/>
          <p:nvPr/>
        </p:nvSpPr>
        <p:spPr>
          <a:xfrm>
            <a:off x="5952728" y="1883007"/>
            <a:ext cx="3060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Tracking and rendering engines are benchmarked using the following criteria. </a:t>
            </a:r>
          </a:p>
          <a:p>
            <a:endParaRPr lang="en-US" sz="300" dirty="0">
              <a:solidFill>
                <a:schemeClr val="tx1"/>
              </a:solidFill>
              <a:ea typeface="+mn-lt"/>
              <a:cs typeface="+mn-lt"/>
            </a:endParaRPr>
          </a:p>
          <a:p>
            <a:r>
              <a:rPr lang="en-US" sz="1000" b="1" dirty="0">
                <a:solidFill>
                  <a:schemeClr val="tx1"/>
                </a:solidFill>
                <a:ea typeface="+mn-lt"/>
                <a:cs typeface="+mn-lt"/>
              </a:rPr>
              <a:t>1. Tracking capabilities: Different use cases require different tracking capabilities</a:t>
            </a:r>
            <a:endParaRPr lang="en-US" sz="1000" dirty="0">
              <a:solidFill>
                <a:schemeClr val="tx1"/>
              </a:solidFill>
              <a:ea typeface="+mn-lt"/>
              <a:cs typeface="+mn-lt"/>
            </a:endParaRPr>
          </a:p>
          <a:p>
            <a:r>
              <a:rPr lang="en-US" sz="1000" dirty="0">
                <a:solidFill>
                  <a:schemeClr val="tx1"/>
                </a:solidFill>
                <a:ea typeface="+mn-lt"/>
                <a:cs typeface="+mn-lt"/>
              </a:rPr>
              <a:t>1-2. Fiducial + image tracking</a:t>
            </a:r>
          </a:p>
          <a:p>
            <a:r>
              <a:rPr lang="en-US" sz="1000" dirty="0">
                <a:solidFill>
                  <a:schemeClr val="tx1"/>
                </a:solidFill>
                <a:ea typeface="+mn-lt"/>
                <a:cs typeface="+mn-lt"/>
              </a:rPr>
              <a:t>3. Object tracking</a:t>
            </a:r>
          </a:p>
          <a:p>
            <a:r>
              <a:rPr lang="en-US" sz="1000" dirty="0">
                <a:solidFill>
                  <a:schemeClr val="tx1"/>
                </a:solidFill>
                <a:ea typeface="+mn-lt"/>
                <a:cs typeface="+mn-lt"/>
              </a:rPr>
              <a:t>4. Face tracking</a:t>
            </a:r>
          </a:p>
          <a:p>
            <a:r>
              <a:rPr lang="en-US" sz="1000" dirty="0">
                <a:solidFill>
                  <a:schemeClr val="tx1"/>
                </a:solidFill>
                <a:ea typeface="+mn-lt"/>
                <a:cs typeface="+mn-lt"/>
              </a:rPr>
              <a:t>5. Location tracking</a:t>
            </a:r>
          </a:p>
          <a:p>
            <a:r>
              <a:rPr lang="en-US" sz="1000" dirty="0">
                <a:solidFill>
                  <a:schemeClr val="tx1"/>
                </a:solidFill>
                <a:ea typeface="+mn-lt"/>
                <a:cs typeface="+mn-lt"/>
              </a:rPr>
              <a:t>6. Surface tracking</a:t>
            </a:r>
          </a:p>
          <a:p>
            <a:r>
              <a:rPr lang="en-US" sz="1000" dirty="0">
                <a:solidFill>
                  <a:schemeClr val="tx1"/>
                </a:solidFill>
                <a:ea typeface="+mn-lt"/>
                <a:cs typeface="+mn-lt"/>
              </a:rPr>
              <a:t>7. Spatial tracking</a:t>
            </a:r>
          </a:p>
          <a:p>
            <a:r>
              <a:rPr lang="en-US" sz="1000" dirty="0">
                <a:solidFill>
                  <a:schemeClr val="tx1"/>
                </a:solidFill>
                <a:ea typeface="+mn-lt"/>
                <a:cs typeface="+mn-lt"/>
              </a:rPr>
              <a:t>8. Other tracking techniques</a:t>
            </a:r>
          </a:p>
          <a:p>
            <a:r>
              <a:rPr lang="en-US" sz="1000" dirty="0">
                <a:solidFill>
                  <a:schemeClr val="tx1"/>
                </a:solidFill>
                <a:ea typeface="+mn-lt"/>
                <a:cs typeface="+mn-lt"/>
              </a:rPr>
              <a:t>9. Multi-marker tracking</a:t>
            </a:r>
          </a:p>
          <a:p>
            <a:r>
              <a:rPr lang="en-US" sz="1000" dirty="0">
                <a:solidFill>
                  <a:schemeClr val="tx1"/>
                </a:solidFill>
                <a:ea typeface="+mn-lt"/>
                <a:cs typeface="+mn-lt"/>
              </a:rPr>
              <a:t>10. Multi-user AR session</a:t>
            </a:r>
          </a:p>
          <a:p>
            <a:r>
              <a:rPr lang="en-US" sz="1000" dirty="0">
                <a:solidFill>
                  <a:schemeClr val="tx1"/>
                </a:solidFill>
                <a:ea typeface="+mn-lt"/>
                <a:cs typeface="+mn-lt"/>
              </a:rPr>
              <a:t>11. Depth tracking</a:t>
            </a:r>
          </a:p>
          <a:p>
            <a:r>
              <a:rPr lang="en-US" sz="1000" dirty="0">
                <a:solidFill>
                  <a:schemeClr val="tx1"/>
                </a:solidFill>
                <a:ea typeface="+mn-lt"/>
                <a:cs typeface="+mn-lt"/>
              </a:rPr>
              <a:t>12. Light effects</a:t>
            </a:r>
          </a:p>
          <a:p>
            <a:endParaRPr lang="en-US" sz="300" b="1" dirty="0">
              <a:solidFill>
                <a:schemeClr val="tx1"/>
              </a:solidFill>
              <a:ea typeface="+mn-lt"/>
              <a:cs typeface="+mn-lt"/>
            </a:endParaRPr>
          </a:p>
          <a:p>
            <a:r>
              <a:rPr lang="en-US" sz="1000" b="1" dirty="0">
                <a:solidFill>
                  <a:schemeClr val="tx1"/>
                </a:solidFill>
                <a:ea typeface="+mn-lt"/>
                <a:cs typeface="+mn-lt"/>
              </a:rPr>
              <a:t>2. Rendering capabilities: Rendering speed is affected by network connection + rendering engine’s design + hardware capabilities, and therefore not assessed here.</a:t>
            </a:r>
            <a:endParaRPr lang="en-US" sz="1000" dirty="0">
              <a:solidFill>
                <a:schemeClr val="tx1"/>
              </a:solidFill>
              <a:ea typeface="+mn-lt"/>
              <a:cs typeface="+mn-lt"/>
            </a:endParaRPr>
          </a:p>
          <a:p>
            <a:r>
              <a:rPr lang="en-US" sz="1000" dirty="0">
                <a:solidFill>
                  <a:schemeClr val="tx1"/>
                </a:solidFill>
                <a:ea typeface="+mn-lt"/>
                <a:cs typeface="+mn-lt"/>
              </a:rPr>
              <a:t>1. Light estimation: more realistic rendering</a:t>
            </a:r>
          </a:p>
          <a:p>
            <a:r>
              <a:rPr lang="en-US" sz="1000" dirty="0">
                <a:solidFill>
                  <a:schemeClr val="tx1"/>
                </a:solidFill>
                <a:ea typeface="+mn-lt"/>
                <a:cs typeface="+mn-lt"/>
              </a:rPr>
              <a:t>2. Occlusion: more realistic rendering</a:t>
            </a:r>
          </a:p>
          <a:p>
            <a:endParaRPr lang="en-US" sz="300" dirty="0">
              <a:solidFill>
                <a:schemeClr val="tx1"/>
              </a:solidFill>
              <a:ea typeface="+mn-lt"/>
              <a:cs typeface="+mn-lt"/>
            </a:endParaRPr>
          </a:p>
          <a:p>
            <a:r>
              <a:rPr lang="en-US" sz="1000" b="1" dirty="0">
                <a:solidFill>
                  <a:schemeClr val="tx1"/>
                </a:solidFill>
                <a:ea typeface="+mn-lt"/>
                <a:cs typeface="+mn-lt"/>
              </a:rPr>
              <a:t>3. Ease of development: </a:t>
            </a:r>
            <a:endParaRPr lang="en-US" sz="1000" dirty="0">
              <a:solidFill>
                <a:schemeClr val="tx1"/>
              </a:solidFill>
              <a:ea typeface="+mn-lt"/>
              <a:cs typeface="+mn-lt"/>
            </a:endParaRPr>
          </a:p>
          <a:p>
            <a:r>
              <a:rPr lang="en-US" sz="1000" dirty="0">
                <a:solidFill>
                  <a:schemeClr val="tx1"/>
                </a:solidFill>
                <a:ea typeface="+mn-lt"/>
                <a:cs typeface="+mn-lt"/>
              </a:rPr>
              <a:t>1. Integration with other AR dev. tools: checks which tracking engine integrates with which rendering engine</a:t>
            </a:r>
          </a:p>
          <a:p>
            <a:r>
              <a:rPr lang="en-US" sz="1000" dirty="0">
                <a:solidFill>
                  <a:schemeClr val="tx1"/>
                </a:solidFill>
                <a:ea typeface="+mn-lt"/>
                <a:cs typeface="+mn-lt"/>
              </a:rPr>
              <a:t>2. Simulation/ remote testing:</a:t>
            </a:r>
          </a:p>
          <a:p>
            <a:r>
              <a:rPr lang="en-US" sz="1000" dirty="0">
                <a:solidFill>
                  <a:schemeClr val="tx1"/>
                </a:solidFill>
                <a:ea typeface="+mn-lt"/>
                <a:cs typeface="+mn-lt"/>
              </a:rPr>
              <a:t>3. No-code/ low-code development</a:t>
            </a:r>
            <a:endParaRPr lang="en-US" sz="300" dirty="0">
              <a:solidFill>
                <a:schemeClr val="tx1"/>
              </a:solidFill>
              <a:ea typeface="+mn-lt"/>
              <a:cs typeface="+mn-lt"/>
            </a:endParaRPr>
          </a:p>
          <a:p>
            <a:r>
              <a:rPr lang="en-US" sz="1000" b="1" dirty="0">
                <a:solidFill>
                  <a:schemeClr val="tx1"/>
                </a:solidFill>
                <a:ea typeface="+mn-lt"/>
                <a:cs typeface="+mn-lt"/>
              </a:rPr>
              <a:t>4. Licensing cost</a:t>
            </a:r>
            <a:endParaRPr lang="en-US" sz="1000" dirty="0">
              <a:solidFill>
                <a:schemeClr val="tx1"/>
              </a:solidFill>
              <a:ea typeface="+mn-lt"/>
              <a:cs typeface="+mn-lt"/>
            </a:endParaRPr>
          </a:p>
          <a:p>
            <a:r>
              <a:rPr lang="en-US" sz="1000" dirty="0">
                <a:solidFill>
                  <a:schemeClr val="tx1"/>
                </a:solidFill>
                <a:ea typeface="+mn-lt"/>
                <a:cs typeface="+mn-lt"/>
              </a:rPr>
              <a:t>1. Open-source: yes/ no</a:t>
            </a:r>
          </a:p>
          <a:p>
            <a:endParaRPr lang="en-US" sz="1000" b="1" dirty="0">
              <a:solidFill>
                <a:schemeClr val="tx1"/>
              </a:solidFill>
              <a:cs typeface="Calibri"/>
            </a:endParaRPr>
          </a:p>
          <a:p>
            <a:pPr algn="ctr"/>
            <a:endParaRPr lang="en-US" sz="1000" dirty="0">
              <a:solidFill>
                <a:schemeClr val="tx1"/>
              </a:solidFill>
            </a:endParaRPr>
          </a:p>
        </p:txBody>
      </p:sp>
      <p:sp>
        <p:nvSpPr>
          <p:cNvPr id="44" name="Rectangle 43">
            <a:extLst>
              <a:ext uri="{FF2B5EF4-FFF2-40B4-BE49-F238E27FC236}">
                <a16:creationId xmlns:a16="http://schemas.microsoft.com/office/drawing/2014/main" id="{400E891D-9782-28BD-D902-C8FEED7EDE49}"/>
              </a:ext>
            </a:extLst>
          </p:cNvPr>
          <p:cNvSpPr/>
          <p:nvPr/>
        </p:nvSpPr>
        <p:spPr>
          <a:xfrm>
            <a:off x="9057640" y="1883006"/>
            <a:ext cx="1296000" cy="459399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Activities:</a:t>
            </a:r>
          </a:p>
          <a:p>
            <a:r>
              <a:rPr lang="en-US" sz="1000" b="1" dirty="0">
                <a:solidFill>
                  <a:schemeClr val="tx1"/>
                </a:solidFill>
                <a:ea typeface="+mn-lt"/>
                <a:cs typeface="+mn-lt"/>
              </a:rPr>
              <a:t>1. Refine process requirements collected from Discovery phase</a:t>
            </a:r>
          </a:p>
          <a:p>
            <a:r>
              <a:rPr lang="en-US" sz="1000" dirty="0">
                <a:solidFill>
                  <a:schemeClr val="tx1"/>
                </a:solidFill>
                <a:cs typeface="Calibri"/>
              </a:rPr>
              <a:t>&gt; Functional requirements are captured as user stories</a:t>
            </a:r>
          </a:p>
          <a:p>
            <a:r>
              <a:rPr lang="en-US" sz="1000" dirty="0">
                <a:solidFill>
                  <a:schemeClr val="tx1"/>
                </a:solidFill>
                <a:cs typeface="Calibri"/>
              </a:rPr>
              <a:t>&gt; Non-functional requirements are used as part of acceptance criteria for relevant user stories</a:t>
            </a: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5" name="Group 4">
            <a:extLst>
              <a:ext uri="{FF2B5EF4-FFF2-40B4-BE49-F238E27FC236}">
                <a16:creationId xmlns:a16="http://schemas.microsoft.com/office/drawing/2014/main" id="{D0A92AE4-BAF7-6B6B-EBCC-6D4761BD416B}"/>
              </a:ext>
            </a:extLst>
          </p:cNvPr>
          <p:cNvGrpSpPr/>
          <p:nvPr/>
        </p:nvGrpSpPr>
        <p:grpSpPr>
          <a:xfrm>
            <a:off x="95202" y="104264"/>
            <a:ext cx="10596882" cy="810585"/>
            <a:chOff x="95202" y="104264"/>
            <a:chExt cx="10596882" cy="810585"/>
          </a:xfrm>
        </p:grpSpPr>
        <p:sp>
          <p:nvSpPr>
            <p:cNvPr id="6" name="TextBox 5">
              <a:extLst>
                <a:ext uri="{FF2B5EF4-FFF2-40B4-BE49-F238E27FC236}">
                  <a16:creationId xmlns:a16="http://schemas.microsoft.com/office/drawing/2014/main" id="{CBBFD8D5-53CB-1112-856F-DE3D2946343A}"/>
                </a:ext>
              </a:extLst>
            </p:cNvPr>
            <p:cNvSpPr txBox="1"/>
            <p:nvPr/>
          </p:nvSpPr>
          <p:spPr>
            <a:xfrm>
              <a:off x="95202" y="391629"/>
              <a:ext cx="6413551" cy="523220"/>
            </a:xfrm>
            <a:prstGeom prst="rect">
              <a:avLst/>
            </a:prstGeom>
            <a:noFill/>
          </p:spPr>
          <p:txBody>
            <a:bodyPr wrap="none" rtlCol="0">
              <a:spAutoFit/>
            </a:bodyPr>
            <a:lstStyle/>
            <a:p>
              <a:r>
                <a:rPr lang="en-US" sz="2800" b="1" dirty="0">
                  <a:solidFill>
                    <a:srgbClr val="A100FF"/>
                  </a:solidFill>
                </a:rPr>
                <a:t>Revised AR Implementation Methodology</a:t>
              </a:r>
            </a:p>
          </p:txBody>
        </p:sp>
        <p:sp>
          <p:nvSpPr>
            <p:cNvPr id="8" name="Arrow: Pentagon 7">
              <a:extLst>
                <a:ext uri="{FF2B5EF4-FFF2-40B4-BE49-F238E27FC236}">
                  <a16:creationId xmlns:a16="http://schemas.microsoft.com/office/drawing/2014/main" id="{FB206F8A-E1C7-4691-802A-54528391DF2F}"/>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12" name="Arrow: Chevron 11">
              <a:extLst>
                <a:ext uri="{FF2B5EF4-FFF2-40B4-BE49-F238E27FC236}">
                  <a16:creationId xmlns:a16="http://schemas.microsoft.com/office/drawing/2014/main" id="{FD529532-3F05-30B6-7AED-ECDEA7ECFC99}"/>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16" name="Arrow: Chevron 15">
              <a:extLst>
                <a:ext uri="{FF2B5EF4-FFF2-40B4-BE49-F238E27FC236}">
                  <a16:creationId xmlns:a16="http://schemas.microsoft.com/office/drawing/2014/main" id="{16EAA216-1822-0CA3-0479-DCD9C262E13C}"/>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17" name="Arrow: Chevron 16">
              <a:extLst>
                <a:ext uri="{FF2B5EF4-FFF2-40B4-BE49-F238E27FC236}">
                  <a16:creationId xmlns:a16="http://schemas.microsoft.com/office/drawing/2014/main" id="{E36F7B62-A995-BA5C-58FE-336BB772AAD6}"/>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19" name="Arrow: Chevron 18">
              <a:extLst>
                <a:ext uri="{FF2B5EF4-FFF2-40B4-BE49-F238E27FC236}">
                  <a16:creationId xmlns:a16="http://schemas.microsoft.com/office/drawing/2014/main" id="{3A6884FD-8EF8-1113-3C80-011D07F1B47C}"/>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21" name="Arrow: Chevron 20">
              <a:extLst>
                <a:ext uri="{FF2B5EF4-FFF2-40B4-BE49-F238E27FC236}">
                  <a16:creationId xmlns:a16="http://schemas.microsoft.com/office/drawing/2014/main" id="{3BAF077F-1C19-4E9C-1D19-43AE6C78C532}"/>
                </a:ext>
              </a:extLst>
            </p:cNvPr>
            <p:cNvSpPr/>
            <p:nvPr/>
          </p:nvSpPr>
          <p:spPr>
            <a:xfrm>
              <a:off x="7616125"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Artifact Revision</a:t>
              </a:r>
            </a:p>
          </p:txBody>
        </p:sp>
        <p:sp>
          <p:nvSpPr>
            <p:cNvPr id="23" name="Arrow: Chevron 22">
              <a:extLst>
                <a:ext uri="{FF2B5EF4-FFF2-40B4-BE49-F238E27FC236}">
                  <a16:creationId xmlns:a16="http://schemas.microsoft.com/office/drawing/2014/main" id="{B22D9940-39E7-4240-3A5D-8B52F6BAE844}"/>
                </a:ext>
              </a:extLst>
            </p:cNvPr>
            <p:cNvSpPr/>
            <p:nvPr/>
          </p:nvSpPr>
          <p:spPr>
            <a:xfrm>
              <a:off x="9098203"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Conclusion</a:t>
              </a:r>
            </a:p>
          </p:txBody>
        </p:sp>
      </p:grpSp>
      <p:sp>
        <p:nvSpPr>
          <p:cNvPr id="25" name="Rectangle 24">
            <a:extLst>
              <a:ext uri="{FF2B5EF4-FFF2-40B4-BE49-F238E27FC236}">
                <a16:creationId xmlns:a16="http://schemas.microsoft.com/office/drawing/2014/main" id="{DEA59077-9C59-D2F9-A951-3D807A8D3BE1}"/>
              </a:ext>
            </a:extLst>
          </p:cNvPr>
          <p:cNvSpPr/>
          <p:nvPr/>
        </p:nvSpPr>
        <p:spPr>
          <a:xfrm>
            <a:off x="32322" y="2498651"/>
            <a:ext cx="1624418" cy="364696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88F85C2-F8FD-AEEB-7D8A-85953FDE4DC2}"/>
              </a:ext>
            </a:extLst>
          </p:cNvPr>
          <p:cNvSpPr/>
          <p:nvPr/>
        </p:nvSpPr>
        <p:spPr>
          <a:xfrm>
            <a:off x="10585928" y="2498651"/>
            <a:ext cx="1539896" cy="3060537"/>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2EE10F-C440-6348-0773-4BE17D9B8014}"/>
              </a:ext>
            </a:extLst>
          </p:cNvPr>
          <p:cNvSpPr/>
          <p:nvPr/>
        </p:nvSpPr>
        <p:spPr>
          <a:xfrm>
            <a:off x="2042913" y="2222436"/>
            <a:ext cx="1780468" cy="4061731"/>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36CA60-69C2-D256-210B-49463326ED78}"/>
              </a:ext>
            </a:extLst>
          </p:cNvPr>
          <p:cNvSpPr/>
          <p:nvPr/>
        </p:nvSpPr>
        <p:spPr>
          <a:xfrm>
            <a:off x="4046914" y="6094628"/>
            <a:ext cx="1780468" cy="18020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90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3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5747664" cy="523220"/>
            </a:xfrm>
            <a:prstGeom prst="rect">
              <a:avLst/>
            </a:prstGeom>
            <a:noFill/>
          </p:spPr>
          <p:txBody>
            <a:bodyPr wrap="none" rtlCol="0">
              <a:spAutoFit/>
            </a:bodyPr>
            <a:lstStyle/>
            <a:p>
              <a:r>
                <a:rPr lang="en-US" sz="2800" b="1" dirty="0">
                  <a:solidFill>
                    <a:srgbClr val="A100FF"/>
                  </a:solidFill>
                </a:rPr>
                <a:t>Academic and Practical Contributions</a:t>
              </a:r>
              <a:endParaRPr lang="en-US" sz="1600" i="1" dirty="0">
                <a:solidFill>
                  <a:prstClr val="black"/>
                </a:solidFill>
                <a:latin typeface="Calibri" panose="020F0502020204030204"/>
              </a:endParaRP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Conclusion</a:t>
              </a:r>
            </a:p>
          </p:txBody>
        </p:sp>
      </p:grpSp>
      <p:sp>
        <p:nvSpPr>
          <p:cNvPr id="11" name="TextBox 10">
            <a:extLst>
              <a:ext uri="{FF2B5EF4-FFF2-40B4-BE49-F238E27FC236}">
                <a16:creationId xmlns:a16="http://schemas.microsoft.com/office/drawing/2014/main" id="{97989787-DA34-6739-37BD-7C5466BAA246}"/>
              </a:ext>
            </a:extLst>
          </p:cNvPr>
          <p:cNvSpPr txBox="1"/>
          <p:nvPr/>
        </p:nvSpPr>
        <p:spPr>
          <a:xfrm>
            <a:off x="1070629" y="1479582"/>
            <a:ext cx="9920551" cy="4154984"/>
          </a:xfrm>
          <a:prstGeom prst="rect">
            <a:avLst/>
          </a:prstGeom>
          <a:noFill/>
        </p:spPr>
        <p:txBody>
          <a:bodyPr wrap="square" rtlCol="0">
            <a:spAutoFit/>
          </a:bodyPr>
          <a:lstStyle/>
          <a:p>
            <a:r>
              <a:rPr lang="en-US" sz="2400" b="1" dirty="0"/>
              <a:t>Academic contributions:</a:t>
            </a:r>
          </a:p>
          <a:p>
            <a:pPr marL="342900" indent="-342900">
              <a:buAutoNum type="arabicPeriod"/>
            </a:pPr>
            <a:r>
              <a:rPr lang="en-US" sz="2400" dirty="0"/>
              <a:t>Process suitability for AR assessment: </a:t>
            </a:r>
            <a:r>
              <a:rPr lang="en-US" sz="2400" b="1" dirty="0">
                <a:solidFill>
                  <a:srgbClr val="A100FF"/>
                </a:solidFill>
              </a:rPr>
              <a:t>5 process characteristics</a:t>
            </a:r>
          </a:p>
          <a:p>
            <a:pPr marL="342900" indent="-342900">
              <a:buAutoNum type="arabicPeriod"/>
            </a:pPr>
            <a:r>
              <a:rPr lang="en-US" sz="2400" dirty="0"/>
              <a:t>AR platform suitability assessment: </a:t>
            </a:r>
            <a:r>
              <a:rPr lang="en-US" sz="2400" b="1" dirty="0">
                <a:solidFill>
                  <a:srgbClr val="A100FF"/>
                </a:solidFill>
              </a:rPr>
              <a:t>24 selection criteria</a:t>
            </a:r>
          </a:p>
          <a:p>
            <a:pPr marL="342900" indent="-342900">
              <a:buAutoNum type="arabicPeriod"/>
            </a:pPr>
            <a:r>
              <a:rPr lang="en-US" sz="2400" dirty="0"/>
              <a:t>AR development tool suitability assessment: </a:t>
            </a:r>
            <a:r>
              <a:rPr lang="en-US" sz="2400" b="1" dirty="0">
                <a:solidFill>
                  <a:srgbClr val="A100FF"/>
                </a:solidFill>
              </a:rPr>
              <a:t>18 selection criteria</a:t>
            </a:r>
          </a:p>
          <a:p>
            <a:endParaRPr lang="en-US" sz="2400" b="1" dirty="0">
              <a:solidFill>
                <a:srgbClr val="A100FF"/>
              </a:solidFill>
            </a:endParaRPr>
          </a:p>
          <a:p>
            <a:r>
              <a:rPr lang="en-US" sz="2400" b="1" dirty="0"/>
              <a:t>Practical contributions:</a:t>
            </a:r>
          </a:p>
          <a:p>
            <a:pPr marL="342900" indent="-342900">
              <a:buAutoNum type="arabicPeriod"/>
            </a:pPr>
            <a:r>
              <a:rPr lang="en-US" sz="2400" dirty="0"/>
              <a:t>Industry-agnostic, tool-agnostic AR Implementation Methodology (tailored for Accenture)</a:t>
            </a:r>
          </a:p>
          <a:p>
            <a:pPr marL="342900" indent="-342900">
              <a:buAutoNum type="arabicPeriod"/>
            </a:pPr>
            <a:r>
              <a:rPr lang="en-US" sz="2400" dirty="0"/>
              <a:t>AR Platform Decision Matrix (Appendix)</a:t>
            </a:r>
          </a:p>
          <a:p>
            <a:pPr marL="342900" indent="-342900">
              <a:buAutoNum type="arabicPeriod"/>
            </a:pPr>
            <a:r>
              <a:rPr lang="en-US" sz="2400" dirty="0"/>
              <a:t>AR Development Tool Decision Matrix (Appendix)</a:t>
            </a:r>
          </a:p>
          <a:p>
            <a:pPr marL="342900" indent="-342900">
              <a:buAutoNum type="arabicPeriod"/>
            </a:pPr>
            <a:r>
              <a:rPr lang="en-US" sz="2400" dirty="0"/>
              <a:t>Reference cloud architecture for WebAR application</a:t>
            </a:r>
          </a:p>
        </p:txBody>
      </p:sp>
    </p:spTree>
    <p:extLst>
      <p:ext uri="{BB962C8B-B14F-4D97-AF65-F5344CB8AC3E}">
        <p14:creationId xmlns:p14="http://schemas.microsoft.com/office/powerpoint/2010/main" val="101083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810585"/>
            <a:chOff x="95202" y="104264"/>
            <a:chExt cx="10596882" cy="810585"/>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7223709" cy="523220"/>
            </a:xfrm>
            <a:prstGeom prst="rect">
              <a:avLst/>
            </a:prstGeom>
            <a:noFill/>
          </p:spPr>
          <p:txBody>
            <a:bodyPr wrap="none" rtlCol="0">
              <a:spAutoFit/>
            </a:bodyPr>
            <a:lstStyle/>
            <a:p>
              <a:r>
                <a:rPr lang="en-US" sz="2800" b="1" dirty="0">
                  <a:solidFill>
                    <a:srgbClr val="A100FF"/>
                  </a:solidFill>
                </a:rPr>
                <a:t>Limitations, Recommendations &amp; Future Works</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Conclusion</a:t>
              </a:r>
            </a:p>
          </p:txBody>
        </p:sp>
      </p:grpSp>
      <p:sp>
        <p:nvSpPr>
          <p:cNvPr id="11" name="TextBox 10">
            <a:extLst>
              <a:ext uri="{FF2B5EF4-FFF2-40B4-BE49-F238E27FC236}">
                <a16:creationId xmlns:a16="http://schemas.microsoft.com/office/drawing/2014/main" id="{A8FEE51C-77F5-B649-C5BD-B79F1A80EF8E}"/>
              </a:ext>
            </a:extLst>
          </p:cNvPr>
          <p:cNvSpPr txBox="1"/>
          <p:nvPr/>
        </p:nvSpPr>
        <p:spPr>
          <a:xfrm>
            <a:off x="337845" y="1328213"/>
            <a:ext cx="5353617" cy="5262979"/>
          </a:xfrm>
          <a:prstGeom prst="rect">
            <a:avLst/>
          </a:prstGeom>
          <a:noFill/>
        </p:spPr>
        <p:txBody>
          <a:bodyPr wrap="square" rtlCol="0">
            <a:spAutoFit/>
          </a:bodyPr>
          <a:lstStyle/>
          <a:p>
            <a:r>
              <a:rPr lang="en-US" sz="2400" b="1" dirty="0"/>
              <a:t>Limitations + </a:t>
            </a:r>
            <a:r>
              <a:rPr lang="en-US" sz="2400" b="1" dirty="0">
                <a:solidFill>
                  <a:srgbClr val="A100FF"/>
                </a:solidFill>
              </a:rPr>
              <a:t>Recommendations</a:t>
            </a:r>
            <a:r>
              <a:rPr lang="en-US" sz="2400" b="1" dirty="0"/>
              <a:t>:</a:t>
            </a:r>
          </a:p>
          <a:p>
            <a:pPr marL="342900" indent="-342900">
              <a:buAutoNum type="arabicPeriod"/>
            </a:pPr>
            <a:r>
              <a:rPr lang="en-US" sz="2400" dirty="0"/>
              <a:t>Proposed process characteristics serve as “positive indicators”: </a:t>
            </a:r>
            <a:r>
              <a:rPr lang="en-US" sz="2400" b="1" dirty="0">
                <a:solidFill>
                  <a:srgbClr val="A100FF"/>
                </a:solidFill>
              </a:rPr>
              <a:t>define  “negative indicators”</a:t>
            </a:r>
          </a:p>
          <a:p>
            <a:pPr marL="342900" indent="-342900">
              <a:buAutoNum type="arabicPeriod"/>
            </a:pPr>
            <a:r>
              <a:rPr lang="en-US" sz="2400" dirty="0"/>
              <a:t>Non-exhaustive AR Platform/ AR Development Tool Decision Matrices: </a:t>
            </a:r>
            <a:r>
              <a:rPr lang="en-US" sz="2400" b="1" dirty="0">
                <a:solidFill>
                  <a:srgbClr val="A100FF"/>
                </a:solidFill>
              </a:rPr>
              <a:t>active maintenance</a:t>
            </a:r>
          </a:p>
          <a:p>
            <a:pPr marL="342900" indent="-342900">
              <a:buAutoNum type="arabicPeriod"/>
            </a:pPr>
            <a:r>
              <a:rPr lang="en-US" sz="2400" dirty="0"/>
              <a:t>AR technology evolves, there might be new success factors which are not yet incorporated in the ARIM: </a:t>
            </a:r>
            <a:r>
              <a:rPr lang="en-US" sz="2400" b="1" dirty="0">
                <a:solidFill>
                  <a:srgbClr val="A100FF"/>
                </a:solidFill>
              </a:rPr>
              <a:t>active</a:t>
            </a:r>
            <a:r>
              <a:rPr lang="en-US" sz="2400" dirty="0">
                <a:solidFill>
                  <a:srgbClr val="A100FF"/>
                </a:solidFill>
              </a:rPr>
              <a:t> </a:t>
            </a:r>
            <a:r>
              <a:rPr lang="en-US" sz="2400" b="1" dirty="0">
                <a:solidFill>
                  <a:srgbClr val="A100FF"/>
                </a:solidFill>
              </a:rPr>
              <a:t>maintenance</a:t>
            </a:r>
          </a:p>
          <a:p>
            <a:pPr marL="342900" indent="-342900">
              <a:buAutoNum type="arabicPeriod"/>
            </a:pPr>
            <a:r>
              <a:rPr lang="en-US" sz="2400" dirty="0"/>
              <a:t>Only 3 Accenture experts were interviewed: </a:t>
            </a:r>
            <a:r>
              <a:rPr lang="en-US" sz="2400" b="1" dirty="0">
                <a:solidFill>
                  <a:srgbClr val="A100FF"/>
                </a:solidFill>
              </a:rPr>
              <a:t>more (non)-Accenture interviews</a:t>
            </a:r>
          </a:p>
        </p:txBody>
      </p:sp>
      <p:sp>
        <p:nvSpPr>
          <p:cNvPr id="13" name="TextBox 12">
            <a:extLst>
              <a:ext uri="{FF2B5EF4-FFF2-40B4-BE49-F238E27FC236}">
                <a16:creationId xmlns:a16="http://schemas.microsoft.com/office/drawing/2014/main" id="{CF8DC659-8E9A-F19F-914C-487761B399C2}"/>
              </a:ext>
            </a:extLst>
          </p:cNvPr>
          <p:cNvSpPr txBox="1"/>
          <p:nvPr/>
        </p:nvSpPr>
        <p:spPr>
          <a:xfrm>
            <a:off x="6610754" y="1328214"/>
            <a:ext cx="5302601" cy="1569660"/>
          </a:xfrm>
          <a:prstGeom prst="rect">
            <a:avLst/>
          </a:prstGeom>
          <a:noFill/>
        </p:spPr>
        <p:txBody>
          <a:bodyPr wrap="square" rtlCol="0">
            <a:spAutoFit/>
          </a:bodyPr>
          <a:lstStyle/>
          <a:p>
            <a:r>
              <a:rPr lang="en-US" sz="2400" b="1" dirty="0"/>
              <a:t>Future Works:</a:t>
            </a:r>
          </a:p>
          <a:p>
            <a:pPr marL="342900" indent="-342900">
              <a:buAutoNum type="arabicPeriod"/>
            </a:pPr>
            <a:r>
              <a:rPr lang="en-US" sz="2400" dirty="0"/>
              <a:t>Addressing known limitations</a:t>
            </a:r>
          </a:p>
          <a:p>
            <a:pPr marL="342900" indent="-342900">
              <a:buAutoNum type="arabicPeriod"/>
            </a:pPr>
            <a:r>
              <a:rPr lang="en-US" sz="2400" dirty="0"/>
              <a:t>Expand to Virtual Reality (VR)</a:t>
            </a:r>
          </a:p>
          <a:p>
            <a:pPr marL="342900" indent="-342900">
              <a:buAutoNum type="arabicPeriod"/>
            </a:pPr>
            <a:r>
              <a:rPr lang="en-US" sz="2400" dirty="0"/>
              <a:t>Expand to Assisted Reality</a:t>
            </a:r>
          </a:p>
        </p:txBody>
      </p:sp>
      <p:pic>
        <p:nvPicPr>
          <p:cNvPr id="14" name="Picture 13" descr="Text&#10;&#10;Description automatically generated">
            <a:extLst>
              <a:ext uri="{FF2B5EF4-FFF2-40B4-BE49-F238E27FC236}">
                <a16:creationId xmlns:a16="http://schemas.microsoft.com/office/drawing/2014/main" id="{3A979D78-E829-E226-DA11-679AFA735F71}"/>
              </a:ext>
            </a:extLst>
          </p:cNvPr>
          <p:cNvPicPr>
            <a:picLocks noChangeAspect="1"/>
          </p:cNvPicPr>
          <p:nvPr/>
        </p:nvPicPr>
        <p:blipFill>
          <a:blip r:embed="rId5"/>
          <a:stretch>
            <a:fillRect/>
          </a:stretch>
        </p:blipFill>
        <p:spPr>
          <a:xfrm>
            <a:off x="6353204" y="4052459"/>
            <a:ext cx="5489998" cy="1643885"/>
          </a:xfrm>
          <a:prstGeom prst="rect">
            <a:avLst/>
          </a:prstGeom>
        </p:spPr>
      </p:pic>
      <p:sp>
        <p:nvSpPr>
          <p:cNvPr id="16" name="TextBox 15">
            <a:extLst>
              <a:ext uri="{FF2B5EF4-FFF2-40B4-BE49-F238E27FC236}">
                <a16:creationId xmlns:a16="http://schemas.microsoft.com/office/drawing/2014/main" id="{B23F941D-6052-47C5-22E5-994E294FB5F8}"/>
              </a:ext>
            </a:extLst>
          </p:cNvPr>
          <p:cNvSpPr txBox="1"/>
          <p:nvPr/>
        </p:nvSpPr>
        <p:spPr>
          <a:xfrm>
            <a:off x="6399384" y="6476737"/>
            <a:ext cx="2951123" cy="276999"/>
          </a:xfrm>
          <a:prstGeom prst="rect">
            <a:avLst/>
          </a:prstGeom>
          <a:noFill/>
        </p:spPr>
        <p:txBody>
          <a:bodyPr wrap="square">
            <a:spAutoFit/>
          </a:bodyPr>
          <a:lstStyle/>
          <a:p>
            <a:r>
              <a:rPr lang="it-IT" sz="1200" i="1" dirty="0"/>
              <a:t>Photo credit: </a:t>
            </a:r>
            <a:r>
              <a:rPr lang="it-IT" sz="1200" i="1" dirty="0">
                <a:hlinkClick r:id="rId6"/>
              </a:rPr>
              <a:t>https://youtu.be/7yjQ5LYT9ok</a:t>
            </a:r>
            <a:r>
              <a:rPr lang="it-IT" sz="1200" i="1" dirty="0"/>
              <a:t> </a:t>
            </a:r>
          </a:p>
        </p:txBody>
      </p:sp>
    </p:spTree>
    <p:extLst>
      <p:ext uri="{BB962C8B-B14F-4D97-AF65-F5344CB8AC3E}">
        <p14:creationId xmlns:p14="http://schemas.microsoft.com/office/powerpoint/2010/main" val="19911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grpSp>
        <p:nvGrpSpPr>
          <p:cNvPr id="2" name="Group 1">
            <a:extLst>
              <a:ext uri="{FF2B5EF4-FFF2-40B4-BE49-F238E27FC236}">
                <a16:creationId xmlns:a16="http://schemas.microsoft.com/office/drawing/2014/main" id="{FCC9B457-1532-D520-6C96-1D4A3EF36AA3}"/>
              </a:ext>
            </a:extLst>
          </p:cNvPr>
          <p:cNvGrpSpPr/>
          <p:nvPr/>
        </p:nvGrpSpPr>
        <p:grpSpPr>
          <a:xfrm>
            <a:off x="95202" y="104264"/>
            <a:ext cx="10596882" cy="1056806"/>
            <a:chOff x="95202" y="104264"/>
            <a:chExt cx="10596882" cy="1056806"/>
          </a:xfrm>
        </p:grpSpPr>
        <p:sp>
          <p:nvSpPr>
            <p:cNvPr id="3" name="TextBox 2">
              <a:extLst>
                <a:ext uri="{FF2B5EF4-FFF2-40B4-BE49-F238E27FC236}">
                  <a16:creationId xmlns:a16="http://schemas.microsoft.com/office/drawing/2014/main" id="{F562CF2B-BF45-DD09-3E4B-228756810F15}"/>
                </a:ext>
              </a:extLst>
            </p:cNvPr>
            <p:cNvSpPr txBox="1"/>
            <p:nvPr/>
          </p:nvSpPr>
          <p:spPr>
            <a:xfrm>
              <a:off x="95202" y="391629"/>
              <a:ext cx="7368556" cy="769441"/>
            </a:xfrm>
            <a:prstGeom prst="rect">
              <a:avLst/>
            </a:prstGeom>
            <a:noFill/>
          </p:spPr>
          <p:txBody>
            <a:bodyPr wrap="none" rtlCol="0">
              <a:spAutoFit/>
            </a:bodyPr>
            <a:lstStyle/>
            <a:p>
              <a:r>
                <a:rPr lang="en-US" sz="2800" b="1" dirty="0">
                  <a:solidFill>
                    <a:srgbClr val="A100FF"/>
                  </a:solidFill>
                </a:rPr>
                <a:t>Current State and Future State of AR Technology</a:t>
              </a:r>
            </a:p>
            <a:p>
              <a:r>
                <a:rPr lang="en-US" sz="1600" i="1" dirty="0">
                  <a:solidFill>
                    <a:prstClr val="black"/>
                  </a:solidFill>
                  <a:latin typeface="Calibri" panose="020F0502020204030204"/>
                </a:rPr>
                <a:t>Based on author’s observations; not backed by empirical evidence</a:t>
              </a:r>
            </a:p>
          </p:txBody>
        </p:sp>
        <p:sp>
          <p:nvSpPr>
            <p:cNvPr id="4" name="Arrow: Pentagon 3">
              <a:extLst>
                <a:ext uri="{FF2B5EF4-FFF2-40B4-BE49-F238E27FC236}">
                  <a16:creationId xmlns:a16="http://schemas.microsoft.com/office/drawing/2014/main" id="{AD6C22F1-B7FA-D529-277A-16028472132C}"/>
                </a:ext>
              </a:extLst>
            </p:cNvPr>
            <p:cNvSpPr/>
            <p:nvPr/>
          </p:nvSpPr>
          <p:spPr>
            <a:xfrm>
              <a:off x="165824" y="104264"/>
              <a:ext cx="1593881" cy="32398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 name="Arrow: Chevron 4">
              <a:extLst>
                <a:ext uri="{FF2B5EF4-FFF2-40B4-BE49-F238E27FC236}">
                  <a16:creationId xmlns:a16="http://schemas.microsoft.com/office/drawing/2014/main" id="{97737D69-19C4-4A26-7EBE-E47442197D77}"/>
                </a:ext>
              </a:extLst>
            </p:cNvPr>
            <p:cNvSpPr/>
            <p:nvPr/>
          </p:nvSpPr>
          <p:spPr>
            <a:xfrm>
              <a:off x="164790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Literature Review</a:t>
              </a:r>
            </a:p>
          </p:txBody>
        </p:sp>
        <p:sp>
          <p:nvSpPr>
            <p:cNvPr id="6" name="Arrow: Chevron 5">
              <a:extLst>
                <a:ext uri="{FF2B5EF4-FFF2-40B4-BE49-F238E27FC236}">
                  <a16:creationId xmlns:a16="http://schemas.microsoft.com/office/drawing/2014/main" id="{B467BCC4-F22C-B9CD-0E31-0566C248E011}"/>
                </a:ext>
              </a:extLst>
            </p:cNvPr>
            <p:cNvSpPr/>
            <p:nvPr/>
          </p:nvSpPr>
          <p:spPr>
            <a:xfrm>
              <a:off x="3129984"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Design</a:t>
              </a:r>
            </a:p>
          </p:txBody>
        </p:sp>
        <p:sp>
          <p:nvSpPr>
            <p:cNvPr id="7" name="Arrow: Chevron 6">
              <a:extLst>
                <a:ext uri="{FF2B5EF4-FFF2-40B4-BE49-F238E27FC236}">
                  <a16:creationId xmlns:a16="http://schemas.microsoft.com/office/drawing/2014/main" id="{06A85AE0-E050-063F-AC42-3BAA3F8DF98E}"/>
                </a:ext>
              </a:extLst>
            </p:cNvPr>
            <p:cNvSpPr/>
            <p:nvPr/>
          </p:nvSpPr>
          <p:spPr>
            <a:xfrm>
              <a:off x="613404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Evaluation</a:t>
              </a:r>
            </a:p>
          </p:txBody>
        </p:sp>
        <p:sp>
          <p:nvSpPr>
            <p:cNvPr id="8" name="Arrow: Chevron 7">
              <a:extLst>
                <a:ext uri="{FF2B5EF4-FFF2-40B4-BE49-F238E27FC236}">
                  <a16:creationId xmlns:a16="http://schemas.microsoft.com/office/drawing/2014/main" id="{66E0F2D0-B7CB-E53A-FB57-75B2CCFC3E6B}"/>
                </a:ext>
              </a:extLst>
            </p:cNvPr>
            <p:cNvSpPr/>
            <p:nvPr/>
          </p:nvSpPr>
          <p:spPr>
            <a:xfrm>
              <a:off x="4612064" y="104264"/>
              <a:ext cx="1633782"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Demonstration</a:t>
              </a:r>
            </a:p>
          </p:txBody>
        </p:sp>
        <p:sp>
          <p:nvSpPr>
            <p:cNvPr id="9" name="Arrow: Chevron 8">
              <a:extLst>
                <a:ext uri="{FF2B5EF4-FFF2-40B4-BE49-F238E27FC236}">
                  <a16:creationId xmlns:a16="http://schemas.microsoft.com/office/drawing/2014/main" id="{462F0DC2-13C8-CB94-AC6F-DA7D1F8B6974}"/>
                </a:ext>
              </a:extLst>
            </p:cNvPr>
            <p:cNvSpPr/>
            <p:nvPr/>
          </p:nvSpPr>
          <p:spPr>
            <a:xfrm>
              <a:off x="7616125" y="104264"/>
              <a:ext cx="1593881" cy="32398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Artifact Revision</a:t>
              </a:r>
            </a:p>
          </p:txBody>
        </p:sp>
        <p:sp>
          <p:nvSpPr>
            <p:cNvPr id="10" name="Arrow: Chevron 9">
              <a:extLst>
                <a:ext uri="{FF2B5EF4-FFF2-40B4-BE49-F238E27FC236}">
                  <a16:creationId xmlns:a16="http://schemas.microsoft.com/office/drawing/2014/main" id="{8AF18D45-04BA-0B25-30FD-C45715FF3637}"/>
                </a:ext>
              </a:extLst>
            </p:cNvPr>
            <p:cNvSpPr/>
            <p:nvPr/>
          </p:nvSpPr>
          <p:spPr>
            <a:xfrm>
              <a:off x="9098203" y="104264"/>
              <a:ext cx="1593881" cy="323983"/>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Conclusion</a:t>
              </a:r>
            </a:p>
          </p:txBody>
        </p:sp>
      </p:grpSp>
      <p:sp>
        <p:nvSpPr>
          <p:cNvPr id="11" name="TextBox 10">
            <a:extLst>
              <a:ext uri="{FF2B5EF4-FFF2-40B4-BE49-F238E27FC236}">
                <a16:creationId xmlns:a16="http://schemas.microsoft.com/office/drawing/2014/main" id="{5E4CED40-10FF-DA0A-43C0-987DBC4195D9}"/>
              </a:ext>
            </a:extLst>
          </p:cNvPr>
          <p:cNvSpPr txBox="1"/>
          <p:nvPr/>
        </p:nvSpPr>
        <p:spPr>
          <a:xfrm>
            <a:off x="317313" y="1949269"/>
            <a:ext cx="5848944" cy="4093428"/>
          </a:xfrm>
          <a:prstGeom prst="rect">
            <a:avLst/>
          </a:prstGeom>
          <a:noFill/>
        </p:spPr>
        <p:txBody>
          <a:bodyPr wrap="square" rtlCol="0">
            <a:spAutoFit/>
          </a:bodyPr>
          <a:lstStyle/>
          <a:p>
            <a:r>
              <a:rPr lang="en-US" sz="2400" b="1" dirty="0"/>
              <a:t>1. Addressing existing hardware limitations: </a:t>
            </a:r>
          </a:p>
          <a:p>
            <a:pPr marL="914400" lvl="1" indent="-457200">
              <a:buFont typeface="Arial" panose="020B0604020202020204" pitchFamily="34" charset="0"/>
              <a:buChar char="•"/>
            </a:pPr>
            <a:r>
              <a:rPr lang="en-US" sz="2400" dirty="0"/>
              <a:t>CPU/ GPU + heat distribution</a:t>
            </a:r>
          </a:p>
          <a:p>
            <a:pPr marL="914400" lvl="1" indent="-457200">
              <a:buFont typeface="Arial" panose="020B0604020202020204" pitchFamily="34" charset="0"/>
              <a:buChar char="•"/>
            </a:pPr>
            <a:r>
              <a:rPr lang="en-US" sz="2400" dirty="0"/>
              <a:t>Remote rendering + 5G</a:t>
            </a:r>
          </a:p>
          <a:p>
            <a:pPr marL="914400" lvl="1" indent="-457200">
              <a:buFont typeface="Arial" panose="020B0604020202020204" pitchFamily="34" charset="0"/>
              <a:buChar char="•"/>
            </a:pPr>
            <a:r>
              <a:rPr lang="en-US" sz="2400" dirty="0"/>
              <a:t>Cost</a:t>
            </a:r>
          </a:p>
          <a:p>
            <a:endParaRPr lang="en-US" sz="1000" dirty="0"/>
          </a:p>
          <a:p>
            <a:r>
              <a:rPr lang="en-US" sz="2400" b="1" dirty="0"/>
              <a:t>2. Addressing existing software limitations: </a:t>
            </a:r>
          </a:p>
          <a:p>
            <a:pPr marL="800100" lvl="1" indent="-342900">
              <a:buFont typeface="Arial" panose="020B0604020202020204" pitchFamily="34" charset="0"/>
              <a:buChar char="•"/>
            </a:pPr>
            <a:r>
              <a:rPr lang="en-US" sz="2400" dirty="0"/>
              <a:t>More accurate tracking</a:t>
            </a:r>
          </a:p>
          <a:p>
            <a:pPr marL="800100" lvl="1" indent="-342900">
              <a:buFont typeface="Arial" panose="020B0604020202020204" pitchFamily="34" charset="0"/>
              <a:buChar char="•"/>
            </a:pPr>
            <a:r>
              <a:rPr lang="en-US" sz="2400" dirty="0"/>
              <a:t>More realistic rendering</a:t>
            </a:r>
          </a:p>
          <a:p>
            <a:pPr lvl="1"/>
            <a:endParaRPr lang="en-US" sz="1000" dirty="0"/>
          </a:p>
          <a:p>
            <a:r>
              <a:rPr lang="en-US" sz="2400" b="1" dirty="0"/>
              <a:t>3. Augmenting for complex human senses:</a:t>
            </a:r>
          </a:p>
          <a:p>
            <a:pPr marL="914400" lvl="1" indent="-457200">
              <a:buFont typeface="Arial" panose="020B0604020202020204" pitchFamily="34" charset="0"/>
              <a:buChar char="•"/>
            </a:pPr>
            <a:r>
              <a:rPr lang="en-US" sz="2400" dirty="0"/>
              <a:t>Today’s AR: primarily vision + hearing</a:t>
            </a:r>
          </a:p>
          <a:p>
            <a:pPr marL="914400" lvl="1" indent="-457200">
              <a:buFont typeface="Arial" panose="020B0604020202020204" pitchFamily="34" charset="0"/>
              <a:buChar char="•"/>
            </a:pPr>
            <a:r>
              <a:rPr lang="en-US" sz="2400" dirty="0"/>
              <a:t>Tomorrow’s AR: touch, taste, smell</a:t>
            </a:r>
          </a:p>
        </p:txBody>
      </p:sp>
      <p:pic>
        <p:nvPicPr>
          <p:cNvPr id="4098" name="Picture 2" descr="Surgical Theater VR/AR neurosurgery technologies set for first use in Israel">
            <a:extLst>
              <a:ext uri="{FF2B5EF4-FFF2-40B4-BE49-F238E27FC236}">
                <a16:creationId xmlns:a16="http://schemas.microsoft.com/office/drawing/2014/main" id="{9613803C-736D-7817-7EC7-54D1D04E8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0870" y="2180160"/>
            <a:ext cx="5055432" cy="33790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4DB0BD-ED78-3C72-2C5C-5EE30DDA5818}"/>
              </a:ext>
            </a:extLst>
          </p:cNvPr>
          <p:cNvSpPr txBox="1"/>
          <p:nvPr/>
        </p:nvSpPr>
        <p:spPr>
          <a:xfrm>
            <a:off x="5012715" y="6292071"/>
            <a:ext cx="4407997" cy="461665"/>
          </a:xfrm>
          <a:prstGeom prst="rect">
            <a:avLst/>
          </a:prstGeom>
          <a:noFill/>
        </p:spPr>
        <p:txBody>
          <a:bodyPr wrap="square">
            <a:spAutoFit/>
          </a:bodyPr>
          <a:lstStyle/>
          <a:p>
            <a:r>
              <a:rPr lang="it-IT" sz="1200" i="1" dirty="0"/>
              <a:t>Photo credit: </a:t>
            </a:r>
            <a:r>
              <a:rPr lang="it-IT" sz="1200" i="1" dirty="0">
                <a:hlinkClick r:id="rId6"/>
              </a:rPr>
              <a:t>https://neuronewsinternational.com/surgical-theater-ar-vr-neurosurgery-technologies-israel/</a:t>
            </a:r>
            <a:r>
              <a:rPr lang="it-IT" sz="1200" i="1" dirty="0"/>
              <a:t>  </a:t>
            </a:r>
          </a:p>
        </p:txBody>
      </p:sp>
      <p:pic>
        <p:nvPicPr>
          <p:cNvPr id="12" name="Picture 2" descr="Kia Motors driving the future of car design with Varjo's collaborative XR  technology | Auganix.org">
            <a:extLst>
              <a:ext uri="{FF2B5EF4-FFF2-40B4-BE49-F238E27FC236}">
                <a16:creationId xmlns:a16="http://schemas.microsoft.com/office/drawing/2014/main" id="{DA9B8A1C-EF04-1711-98EB-C128B9E19E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8640" y="2191532"/>
            <a:ext cx="5066285" cy="337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64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409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3E6E-9EB2-6368-FD4C-BDB799395DEC}"/>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813144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10211642" cy="523220"/>
          </a:xfrm>
          <a:prstGeom prst="rect">
            <a:avLst/>
          </a:prstGeom>
          <a:noFill/>
        </p:spPr>
        <p:txBody>
          <a:bodyPr wrap="none" rtlCol="0">
            <a:spAutoFit/>
          </a:bodyPr>
          <a:lstStyle/>
          <a:p>
            <a:r>
              <a:rPr lang="en-US" sz="2800" b="1" dirty="0">
                <a:solidFill>
                  <a:srgbClr val="A100FF"/>
                </a:solidFill>
              </a:rPr>
              <a:t>Appendix: Definition Table of Characteristics of Ideal Process for AR</a:t>
            </a:r>
          </a:p>
        </p:txBody>
      </p:sp>
      <p:graphicFrame>
        <p:nvGraphicFramePr>
          <p:cNvPr id="6" name="Table 6">
            <a:extLst>
              <a:ext uri="{FF2B5EF4-FFF2-40B4-BE49-F238E27FC236}">
                <a16:creationId xmlns:a16="http://schemas.microsoft.com/office/drawing/2014/main" id="{92F917DD-F815-9ACA-0686-316862635B7F}"/>
              </a:ext>
            </a:extLst>
          </p:cNvPr>
          <p:cNvGraphicFramePr>
            <a:graphicFrameLocks noGrp="1"/>
          </p:cNvGraphicFramePr>
          <p:nvPr/>
        </p:nvGraphicFramePr>
        <p:xfrm>
          <a:off x="203200" y="546100"/>
          <a:ext cx="11741150" cy="5948680"/>
        </p:xfrm>
        <a:graphic>
          <a:graphicData uri="http://schemas.openxmlformats.org/drawingml/2006/table">
            <a:tbl>
              <a:tblPr firstRow="1" bandRow="1">
                <a:tableStyleId>{5940675A-B579-460E-94D1-54222C63F5DA}</a:tableStyleId>
              </a:tblPr>
              <a:tblGrid>
                <a:gridCol w="311548">
                  <a:extLst>
                    <a:ext uri="{9D8B030D-6E8A-4147-A177-3AD203B41FA5}">
                      <a16:colId xmlns:a16="http://schemas.microsoft.com/office/drawing/2014/main" val="1346499557"/>
                    </a:ext>
                  </a:extLst>
                </a:gridCol>
                <a:gridCol w="1649388">
                  <a:extLst>
                    <a:ext uri="{9D8B030D-6E8A-4147-A177-3AD203B41FA5}">
                      <a16:colId xmlns:a16="http://schemas.microsoft.com/office/drawing/2014/main" val="970833847"/>
                    </a:ext>
                  </a:extLst>
                </a:gridCol>
                <a:gridCol w="9780214">
                  <a:extLst>
                    <a:ext uri="{9D8B030D-6E8A-4147-A177-3AD203B41FA5}">
                      <a16:colId xmlns:a16="http://schemas.microsoft.com/office/drawing/2014/main" val="2062255245"/>
                    </a:ext>
                  </a:extLst>
                </a:gridCol>
              </a:tblGrid>
              <a:tr h="370840">
                <a:tc>
                  <a:txBody>
                    <a:bodyPr/>
                    <a:lstStyle/>
                    <a:p>
                      <a:r>
                        <a:rPr lang="en-US" sz="1200" dirty="0">
                          <a:solidFill>
                            <a:schemeClr val="bg1"/>
                          </a:solidFill>
                        </a:rPr>
                        <a:t>#</a:t>
                      </a:r>
                    </a:p>
                  </a:txBody>
                  <a:tcPr>
                    <a:solidFill>
                      <a:srgbClr val="A100FF"/>
                    </a:solidFill>
                  </a:tcPr>
                </a:tc>
                <a:tc>
                  <a:txBody>
                    <a:bodyPr/>
                    <a:lstStyle/>
                    <a:p>
                      <a:r>
                        <a:rPr lang="en-US" sz="1200" dirty="0">
                          <a:solidFill>
                            <a:schemeClr val="bg1"/>
                          </a:solidFill>
                        </a:rPr>
                        <a:t>Process Characteristic</a:t>
                      </a:r>
                    </a:p>
                  </a:txBody>
                  <a:tcPr>
                    <a:solidFill>
                      <a:srgbClr val="A100FF"/>
                    </a:solidFill>
                  </a:tcPr>
                </a:tc>
                <a:tc>
                  <a:txBody>
                    <a:bodyPr/>
                    <a:lstStyle/>
                    <a:p>
                      <a:r>
                        <a:rPr lang="en-US" sz="1200" dirty="0">
                          <a:solidFill>
                            <a:schemeClr val="bg1"/>
                          </a:solidFill>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t>1</a:t>
                      </a:r>
                    </a:p>
                  </a:txBody>
                  <a:tcPr/>
                </a:tc>
                <a:tc>
                  <a:txBody>
                    <a:bodyPr/>
                    <a:lstStyle/>
                    <a:p>
                      <a:r>
                        <a:rPr lang="en-US" sz="1200" dirty="0"/>
                        <a:t>Location-based context</a:t>
                      </a:r>
                    </a:p>
                  </a:txBody>
                  <a:tcPr/>
                </a:tc>
                <a:tc>
                  <a:txBody>
                    <a:bodyPr/>
                    <a:lstStyle/>
                    <a:p>
                      <a:r>
                        <a:rPr lang="en-US" sz="1200" dirty="0"/>
                        <a:t>A process is ideal for AR when worker productivity is improved when provided location-based context i.e., (real-time) information as anchored to a physical object or environment.</a:t>
                      </a:r>
                    </a:p>
                    <a:p>
                      <a:endParaRPr lang="en-US" sz="1200" dirty="0"/>
                    </a:p>
                    <a:p>
                      <a:r>
                        <a:rPr lang="en-US" sz="1200" dirty="0"/>
                        <a:t>For example, a shopfloor manager can view an AR dashboard with real-time sensor data as anchored to a physical equipment to quickly inspect the current status of the equipment. Another example is an AR-guided work instructions anchored to a physical machine which allows workers to approach the machine and access the work instructions on demand as the worker carry out a complex task (</a:t>
                      </a:r>
                      <a:r>
                        <a:rPr lang="en-US" sz="1200" dirty="0">
                          <a:hlinkClick r:id="rId2"/>
                        </a:rPr>
                        <a:t>video</a:t>
                      </a:r>
                      <a:r>
                        <a:rPr lang="en-US" sz="1200" dirty="0"/>
                        <a:t>). </a:t>
                      </a:r>
                    </a:p>
                    <a:p>
                      <a:endParaRPr lang="en-US" sz="1200" dirty="0"/>
                    </a:p>
                  </a:txBody>
                  <a:tcPr/>
                </a:tc>
                <a:extLst>
                  <a:ext uri="{0D108BD9-81ED-4DB2-BD59-A6C34878D82A}">
                    <a16:rowId xmlns:a16="http://schemas.microsoft.com/office/drawing/2014/main" val="402770639"/>
                  </a:ext>
                </a:extLst>
              </a:tr>
              <a:tr h="370840">
                <a:tc>
                  <a:txBody>
                    <a:bodyPr/>
                    <a:lstStyle/>
                    <a:p>
                      <a:r>
                        <a:rPr lang="en-US" sz="1200" dirty="0"/>
                        <a:t>2</a:t>
                      </a:r>
                    </a:p>
                  </a:txBody>
                  <a:tcPr/>
                </a:tc>
                <a:tc>
                  <a:txBody>
                    <a:bodyPr/>
                    <a:lstStyle/>
                    <a:p>
                      <a:r>
                        <a:rPr lang="en-US" sz="1200" dirty="0"/>
                        <a:t>Hard-to-simulate environment</a:t>
                      </a:r>
                    </a:p>
                  </a:txBody>
                  <a:tcPr/>
                </a:tc>
                <a:tc>
                  <a:txBody>
                    <a:bodyPr/>
                    <a:lstStyle/>
                    <a:p>
                      <a:r>
                        <a:rPr lang="en-US" sz="1200" dirty="0"/>
                        <a:t>A process is ideal for AR when worker productivity is improved  when allowed to interact with AR contents which are hard to be simulated otherwise in real life.</a:t>
                      </a:r>
                    </a:p>
                    <a:p>
                      <a:endParaRPr lang="en-US" sz="1200" dirty="0"/>
                    </a:p>
                    <a:p>
                      <a:r>
                        <a:rPr lang="en-US" sz="1200" dirty="0"/>
                        <a:t>For example, instead of relying on 2D medical scan images, surgeons can view a 3D model of a patient anatomy for pre-surgical planning. In this case, patient anatomy is considered a hard-to-simulate environment. Additional examples are AR-enabled product prototyping (experimenting with different design before actual product fabrication), 3D mesh of a crime scene (</a:t>
                      </a:r>
                      <a:r>
                        <a:rPr lang="en-US" sz="1200" dirty="0">
                          <a:hlinkClick r:id="rId3"/>
                        </a:rPr>
                        <a:t>video</a:t>
                      </a:r>
                      <a:r>
                        <a:rPr lang="en-US" sz="1200" dirty="0"/>
                        <a:t>), construction planning (</a:t>
                      </a:r>
                      <a:r>
                        <a:rPr lang="en-US" sz="1200" dirty="0">
                          <a:hlinkClick r:id="rId4"/>
                        </a:rPr>
                        <a:t>video</a:t>
                      </a:r>
                      <a:r>
                        <a:rPr lang="en-US" sz="1200" dirty="0"/>
                        <a:t>), layout planning (</a:t>
                      </a:r>
                      <a:r>
                        <a:rPr lang="en-US" sz="1200" dirty="0">
                          <a:hlinkClick r:id="rId5"/>
                        </a:rPr>
                        <a:t>video</a:t>
                      </a:r>
                      <a:r>
                        <a:rPr lang="en-US" sz="1200" dirty="0"/>
                        <a:t>), and bridge inspection (</a:t>
                      </a:r>
                      <a:r>
                        <a:rPr lang="en-US" sz="1200" dirty="0">
                          <a:hlinkClick r:id="rId6"/>
                        </a:rPr>
                        <a:t>video</a:t>
                      </a:r>
                      <a:r>
                        <a:rPr lang="en-US" sz="1200" dirty="0"/>
                        <a:t>).</a:t>
                      </a:r>
                    </a:p>
                    <a:p>
                      <a:endParaRPr lang="en-US" sz="1200" dirty="0"/>
                    </a:p>
                  </a:txBody>
                  <a:tcPr/>
                </a:tc>
                <a:extLst>
                  <a:ext uri="{0D108BD9-81ED-4DB2-BD59-A6C34878D82A}">
                    <a16:rowId xmlns:a16="http://schemas.microsoft.com/office/drawing/2014/main" val="1031888501"/>
                  </a:ext>
                </a:extLst>
              </a:tr>
              <a:tr h="370840">
                <a:tc>
                  <a:txBody>
                    <a:bodyPr/>
                    <a:lstStyle/>
                    <a:p>
                      <a:r>
                        <a:rPr lang="en-US" sz="1200" dirty="0"/>
                        <a:t>3</a:t>
                      </a:r>
                    </a:p>
                  </a:txBody>
                  <a:tcPr/>
                </a:tc>
                <a:tc>
                  <a:txBody>
                    <a:bodyPr/>
                    <a:lstStyle/>
                    <a:p>
                      <a:r>
                        <a:rPr lang="en-US" sz="1200" dirty="0"/>
                        <a:t>Hands-free access to content</a:t>
                      </a:r>
                    </a:p>
                  </a:txBody>
                  <a:tcPr/>
                </a:tc>
                <a:tc>
                  <a:txBody>
                    <a:bodyPr/>
                    <a:lstStyle/>
                    <a:p>
                      <a:r>
                        <a:rPr lang="en-US" sz="1200" dirty="0"/>
                        <a:t>A process is ideal for AR when worker productivity is improved when provided access to content without having to use their hands.</a:t>
                      </a:r>
                    </a:p>
                    <a:p>
                      <a:endParaRPr lang="en-US" sz="1200" dirty="0"/>
                    </a:p>
                    <a:p>
                      <a:r>
                        <a:rPr lang="en-US" sz="1200" dirty="0"/>
                        <a:t>For example, surgeons can view patient’s medical records during surgeries using voice commands (</a:t>
                      </a:r>
                      <a:r>
                        <a:rPr lang="en-US" sz="1200" dirty="0">
                          <a:hlinkClick r:id="rId7"/>
                        </a:rPr>
                        <a:t>video</a:t>
                      </a:r>
                      <a:r>
                        <a:rPr lang="en-US" sz="1200" dirty="0"/>
                        <a:t>). </a:t>
                      </a:r>
                    </a:p>
                    <a:p>
                      <a:endParaRPr lang="en-US" sz="1200" dirty="0"/>
                    </a:p>
                  </a:txBody>
                  <a:tcPr/>
                </a:tc>
                <a:extLst>
                  <a:ext uri="{0D108BD9-81ED-4DB2-BD59-A6C34878D82A}">
                    <a16:rowId xmlns:a16="http://schemas.microsoft.com/office/drawing/2014/main" val="733785091"/>
                  </a:ext>
                </a:extLst>
              </a:tr>
              <a:tr h="370840">
                <a:tc>
                  <a:txBody>
                    <a:bodyPr/>
                    <a:lstStyle/>
                    <a:p>
                      <a:r>
                        <a:rPr lang="en-US" sz="1200" dirty="0"/>
                        <a:t>4</a:t>
                      </a:r>
                    </a:p>
                  </a:txBody>
                  <a:tcPr/>
                </a:tc>
                <a:tc>
                  <a:txBody>
                    <a:bodyPr/>
                    <a:lstStyle/>
                    <a:p>
                      <a:r>
                        <a:rPr lang="en-US" sz="1200" dirty="0"/>
                        <a:t>Remote assist</a:t>
                      </a:r>
                    </a:p>
                  </a:txBody>
                  <a:tcPr/>
                </a:tc>
                <a:tc>
                  <a:txBody>
                    <a:bodyPr/>
                    <a:lstStyle/>
                    <a:p>
                      <a:r>
                        <a:rPr lang="en-US" sz="1200" dirty="0"/>
                        <a:t>A process is ideal for AR when worker productivity is improved when remote workers can guide and collaborate without geographical constraints.</a:t>
                      </a:r>
                    </a:p>
                    <a:p>
                      <a:endParaRPr lang="en-US" sz="1200" dirty="0"/>
                    </a:p>
                    <a:p>
                      <a:r>
                        <a:rPr lang="en-US" sz="1200" dirty="0"/>
                        <a:t>For example, through live camera streaming, a remote worker can share the same view as the local worker and makes live, virtual annotations on the view to guide the local worker through a task (</a:t>
                      </a:r>
                      <a:r>
                        <a:rPr lang="en-US" sz="1200" dirty="0">
                          <a:hlinkClick r:id="rId8"/>
                        </a:rPr>
                        <a:t>video</a:t>
                      </a:r>
                      <a:r>
                        <a:rPr lang="en-US" sz="1200" dirty="0"/>
                        <a:t>). </a:t>
                      </a:r>
                    </a:p>
                    <a:p>
                      <a:endParaRPr lang="en-US" sz="1200" dirty="0"/>
                    </a:p>
                  </a:txBody>
                  <a:tcPr/>
                </a:tc>
                <a:extLst>
                  <a:ext uri="{0D108BD9-81ED-4DB2-BD59-A6C34878D82A}">
                    <a16:rowId xmlns:a16="http://schemas.microsoft.com/office/drawing/2014/main" val="4288476885"/>
                  </a:ext>
                </a:extLst>
              </a:tr>
              <a:tr h="370840">
                <a:tc>
                  <a:txBody>
                    <a:bodyPr/>
                    <a:lstStyle/>
                    <a:p>
                      <a:r>
                        <a:rPr lang="en-US" sz="1200" dirty="0"/>
                        <a:t>5</a:t>
                      </a:r>
                    </a:p>
                  </a:txBody>
                  <a:tcPr/>
                </a:tc>
                <a:tc>
                  <a:txBody>
                    <a:bodyPr/>
                    <a:lstStyle/>
                    <a:p>
                      <a:r>
                        <a:rPr lang="en-US" sz="1200" dirty="0"/>
                        <a:t>Navigation</a:t>
                      </a:r>
                    </a:p>
                  </a:txBody>
                  <a:tcPr/>
                </a:tc>
                <a:tc>
                  <a:txBody>
                    <a:bodyPr/>
                    <a:lstStyle/>
                    <a:p>
                      <a:r>
                        <a:rPr lang="en-US" sz="1200" dirty="0"/>
                        <a:t>A process is ideal when worker productivity is improved when guided to a target destination by virtual AR contents.</a:t>
                      </a:r>
                    </a:p>
                    <a:p>
                      <a:endParaRPr lang="en-US" sz="1200" dirty="0"/>
                    </a:p>
                    <a:p>
                      <a:r>
                        <a:rPr lang="en-US" sz="1200" dirty="0"/>
                        <a:t>For example, a traveler can be guided to their gate at an unfamiliar airport by following virtual arrows for directions (</a:t>
                      </a:r>
                      <a:r>
                        <a:rPr lang="en-US" sz="1200" dirty="0">
                          <a:hlinkClick r:id="rId9"/>
                        </a:rPr>
                        <a:t>photo</a:t>
                      </a:r>
                      <a:r>
                        <a:rPr lang="en-US" sz="1200" dirty="0"/>
                        <a:t>).</a:t>
                      </a:r>
                    </a:p>
                    <a:p>
                      <a:endParaRPr lang="en-US" sz="1200" dirty="0"/>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171848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97" name="Group 1096">
            <a:extLst>
              <a:ext uri="{FF2B5EF4-FFF2-40B4-BE49-F238E27FC236}">
                <a16:creationId xmlns:a16="http://schemas.microsoft.com/office/drawing/2014/main" id="{6A22AABF-5AAF-0272-59C3-C49FAD90C363}"/>
              </a:ext>
            </a:extLst>
          </p:cNvPr>
          <p:cNvGrpSpPr/>
          <p:nvPr/>
        </p:nvGrpSpPr>
        <p:grpSpPr>
          <a:xfrm>
            <a:off x="9113102" y="1569051"/>
            <a:ext cx="1511775" cy="1873264"/>
            <a:chOff x="9113102" y="1569051"/>
            <a:chExt cx="1511775" cy="1873264"/>
          </a:xfrm>
        </p:grpSpPr>
        <p:cxnSp>
          <p:nvCxnSpPr>
            <p:cNvPr id="33" name="Connector: Elbow 32">
              <a:extLst>
                <a:ext uri="{FF2B5EF4-FFF2-40B4-BE49-F238E27FC236}">
                  <a16:creationId xmlns:a16="http://schemas.microsoft.com/office/drawing/2014/main" id="{EC0F0D89-3025-B7D5-7C6D-E5B639429E9D}"/>
                </a:ext>
              </a:extLst>
            </p:cNvPr>
            <p:cNvCxnSpPr>
              <a:cxnSpLocks/>
            </p:cNvCxnSpPr>
            <p:nvPr/>
          </p:nvCxnSpPr>
          <p:spPr>
            <a:xfrm>
              <a:off x="9113102" y="1569051"/>
              <a:ext cx="1511775" cy="18732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3F26E6B-DA7B-B207-EBD9-D9D200018215}"/>
                </a:ext>
              </a:extLst>
            </p:cNvPr>
            <p:cNvSpPr txBox="1"/>
            <p:nvPr/>
          </p:nvSpPr>
          <p:spPr>
            <a:xfrm>
              <a:off x="9186379" y="1573888"/>
              <a:ext cx="1294184" cy="261610"/>
            </a:xfrm>
            <a:prstGeom prst="rect">
              <a:avLst/>
            </a:prstGeom>
            <a:noFill/>
          </p:spPr>
          <p:txBody>
            <a:bodyPr wrap="square" rtlCol="0">
              <a:spAutoFit/>
            </a:bodyPr>
            <a:lstStyle/>
            <a:p>
              <a:r>
                <a:rPr lang="en-US" sz="1100" dirty="0"/>
                <a:t>Writes sensor data</a:t>
              </a:r>
            </a:p>
          </p:txBody>
        </p:sp>
      </p:grpSp>
      <p:grpSp>
        <p:nvGrpSpPr>
          <p:cNvPr id="1064" name="Group 1063">
            <a:extLst>
              <a:ext uri="{FF2B5EF4-FFF2-40B4-BE49-F238E27FC236}">
                <a16:creationId xmlns:a16="http://schemas.microsoft.com/office/drawing/2014/main" id="{C42A4B1E-AC6F-6484-AFE5-33F4B76628DB}"/>
              </a:ext>
            </a:extLst>
          </p:cNvPr>
          <p:cNvGrpSpPr/>
          <p:nvPr/>
        </p:nvGrpSpPr>
        <p:grpSpPr>
          <a:xfrm>
            <a:off x="750460" y="2717587"/>
            <a:ext cx="2695390" cy="1511136"/>
            <a:chOff x="750460" y="2717587"/>
            <a:chExt cx="2695390" cy="1511136"/>
          </a:xfrm>
        </p:grpSpPr>
        <p:sp>
          <p:nvSpPr>
            <p:cNvPr id="1029" name="TextBox 1028">
              <a:extLst>
                <a:ext uri="{FF2B5EF4-FFF2-40B4-BE49-F238E27FC236}">
                  <a16:creationId xmlns:a16="http://schemas.microsoft.com/office/drawing/2014/main" id="{65BEC863-6B55-B13B-B5B7-F7A2203E8CEC}"/>
                </a:ext>
              </a:extLst>
            </p:cNvPr>
            <p:cNvSpPr txBox="1"/>
            <p:nvPr/>
          </p:nvSpPr>
          <p:spPr>
            <a:xfrm>
              <a:off x="1519671" y="2721290"/>
              <a:ext cx="1846777" cy="600164"/>
            </a:xfrm>
            <a:prstGeom prst="rect">
              <a:avLst/>
            </a:prstGeom>
            <a:noFill/>
          </p:spPr>
          <p:txBody>
            <a:bodyPr wrap="square" rtlCol="0">
              <a:spAutoFit/>
            </a:bodyPr>
            <a:lstStyle/>
            <a:p>
              <a:r>
                <a:rPr lang="en-US" sz="1100" dirty="0"/>
                <a:t>Browser hits CloudFront’s endpoint. CloudFront returns static assets via HTTPS</a:t>
              </a:r>
            </a:p>
          </p:txBody>
        </p:sp>
        <p:cxnSp>
          <p:nvCxnSpPr>
            <p:cNvPr id="1140" name="Connector: Elbow 1139">
              <a:extLst>
                <a:ext uri="{FF2B5EF4-FFF2-40B4-BE49-F238E27FC236}">
                  <a16:creationId xmlns:a16="http://schemas.microsoft.com/office/drawing/2014/main" id="{610782D7-B553-5ED7-FC99-6F6EBE615736}"/>
                </a:ext>
              </a:extLst>
            </p:cNvPr>
            <p:cNvCxnSpPr>
              <a:cxnSpLocks/>
              <a:stCxn id="1036" idx="0"/>
              <a:endCxn id="24" idx="1"/>
            </p:cNvCxnSpPr>
            <p:nvPr/>
          </p:nvCxnSpPr>
          <p:spPr>
            <a:xfrm rot="5400000" flipH="1" flipV="1">
              <a:off x="1961456" y="1984261"/>
              <a:ext cx="751068" cy="2217720"/>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67" name="Group 1066">
              <a:extLst>
                <a:ext uri="{FF2B5EF4-FFF2-40B4-BE49-F238E27FC236}">
                  <a16:creationId xmlns:a16="http://schemas.microsoft.com/office/drawing/2014/main" id="{1F82F498-7C0B-57D7-7C2E-581885F7C914}"/>
                </a:ext>
              </a:extLst>
            </p:cNvPr>
            <p:cNvGrpSpPr/>
            <p:nvPr/>
          </p:nvGrpSpPr>
          <p:grpSpPr>
            <a:xfrm>
              <a:off x="750460" y="3468655"/>
              <a:ext cx="1178571" cy="760068"/>
              <a:chOff x="1293950" y="3697255"/>
              <a:chExt cx="1178571" cy="760068"/>
            </a:xfrm>
          </p:grpSpPr>
          <p:pic>
            <p:nvPicPr>
              <p:cNvPr id="1036" name="Picture 12" descr="Browser - Free seo and web icons">
                <a:extLst>
                  <a:ext uri="{FF2B5EF4-FFF2-40B4-BE49-F238E27FC236}">
                    <a16:creationId xmlns:a16="http://schemas.microsoft.com/office/drawing/2014/main" id="{AEE140B3-F575-8686-1723-DCDD40EF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620" y="3697255"/>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52369A-4021-C621-7099-887F6A3376A9}"/>
                  </a:ext>
                </a:extLst>
              </p:cNvPr>
              <p:cNvSpPr txBox="1"/>
              <p:nvPr/>
            </p:nvSpPr>
            <p:spPr>
              <a:xfrm>
                <a:off x="1293950" y="4211102"/>
                <a:ext cx="1178571" cy="246221"/>
              </a:xfrm>
              <a:prstGeom prst="rect">
                <a:avLst/>
              </a:prstGeom>
              <a:noFill/>
            </p:spPr>
            <p:txBody>
              <a:bodyPr wrap="square" rtlCol="0">
                <a:spAutoFit/>
              </a:bodyPr>
              <a:lstStyle/>
              <a:p>
                <a:r>
                  <a:rPr lang="en-US" sz="1000" b="1" dirty="0">
                    <a:solidFill>
                      <a:srgbClr val="A100FF"/>
                    </a:solidFill>
                  </a:rPr>
                  <a:t>User’s browser</a:t>
                </a:r>
              </a:p>
            </p:txBody>
          </p:sp>
        </p:grpSp>
      </p:grpSp>
      <p:grpSp>
        <p:nvGrpSpPr>
          <p:cNvPr id="1095" name="Group 1094">
            <a:extLst>
              <a:ext uri="{FF2B5EF4-FFF2-40B4-BE49-F238E27FC236}">
                <a16:creationId xmlns:a16="http://schemas.microsoft.com/office/drawing/2014/main" id="{AE70A28A-CE5F-14FB-E733-0BBD7762FDF0}"/>
              </a:ext>
            </a:extLst>
          </p:cNvPr>
          <p:cNvGrpSpPr/>
          <p:nvPr/>
        </p:nvGrpSpPr>
        <p:grpSpPr>
          <a:xfrm>
            <a:off x="4295771" y="1229298"/>
            <a:ext cx="5290526" cy="1010671"/>
            <a:chOff x="4295771" y="1229298"/>
            <a:chExt cx="5290526" cy="1010671"/>
          </a:xfrm>
        </p:grpSpPr>
        <p:cxnSp>
          <p:nvCxnSpPr>
            <p:cNvPr id="29" name="Straight Arrow Connector 28">
              <a:extLst>
                <a:ext uri="{FF2B5EF4-FFF2-40B4-BE49-F238E27FC236}">
                  <a16:creationId xmlns:a16="http://schemas.microsoft.com/office/drawing/2014/main" id="{9EB2C4EB-A811-3504-B43E-2D0140ECC46F}"/>
                </a:ext>
              </a:extLst>
            </p:cNvPr>
            <p:cNvCxnSpPr>
              <a:cxnSpLocks/>
            </p:cNvCxnSpPr>
            <p:nvPr/>
          </p:nvCxnSpPr>
          <p:spPr>
            <a:xfrm>
              <a:off x="4295771" y="1566937"/>
              <a:ext cx="4135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3FAE23-2B68-2EEF-F2A2-901D20E6C7D0}"/>
                </a:ext>
              </a:extLst>
            </p:cNvPr>
            <p:cNvSpPr txBox="1"/>
            <p:nvPr/>
          </p:nvSpPr>
          <p:spPr>
            <a:xfrm>
              <a:off x="4366908" y="1544990"/>
              <a:ext cx="2009635" cy="600164"/>
            </a:xfrm>
            <a:prstGeom prst="rect">
              <a:avLst/>
            </a:prstGeom>
            <a:noFill/>
          </p:spPr>
          <p:txBody>
            <a:bodyPr wrap="square" rtlCol="0">
              <a:spAutoFit/>
            </a:bodyPr>
            <a:lstStyle/>
            <a:p>
              <a:r>
                <a:rPr lang="en-US" sz="1100" dirty="0"/>
                <a:t>Uses sensor’s device certificate to authenticate + publish to AWS IoT’s MQTTS broker</a:t>
              </a:r>
            </a:p>
          </p:txBody>
        </p:sp>
        <p:grpSp>
          <p:nvGrpSpPr>
            <p:cNvPr id="1084" name="Group 1083">
              <a:extLst>
                <a:ext uri="{FF2B5EF4-FFF2-40B4-BE49-F238E27FC236}">
                  <a16:creationId xmlns:a16="http://schemas.microsoft.com/office/drawing/2014/main" id="{EA45BD3B-F3A5-FB79-7AD8-17DF6B388DD3}"/>
                </a:ext>
              </a:extLst>
            </p:cNvPr>
            <p:cNvGrpSpPr/>
            <p:nvPr/>
          </p:nvGrpSpPr>
          <p:grpSpPr>
            <a:xfrm>
              <a:off x="8037725" y="1229298"/>
              <a:ext cx="1548572" cy="1010671"/>
              <a:chOff x="6401377" y="776848"/>
              <a:chExt cx="1548572" cy="1010671"/>
            </a:xfrm>
          </p:grpSpPr>
          <p:pic>
            <p:nvPicPr>
              <p:cNvPr id="1034" name="Picture 10" descr="AWS IoT 1-Click - Apps on Google Play">
                <a:extLst>
                  <a:ext uri="{FF2B5EF4-FFF2-40B4-BE49-F238E27FC236}">
                    <a16:creationId xmlns:a16="http://schemas.microsoft.com/office/drawing/2014/main" id="{579E0BB4-9208-BF63-619B-9D3ADA98D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374" y="776848"/>
                <a:ext cx="675277" cy="6752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81F38E2-308F-49E9-D79C-E5AF95BC86C7}"/>
                  </a:ext>
                </a:extLst>
              </p:cNvPr>
              <p:cNvSpPr txBox="1"/>
              <p:nvPr/>
            </p:nvSpPr>
            <p:spPr>
              <a:xfrm>
                <a:off x="6401377" y="1387409"/>
                <a:ext cx="1548572" cy="400110"/>
              </a:xfrm>
              <a:prstGeom prst="rect">
                <a:avLst/>
              </a:prstGeom>
              <a:noFill/>
            </p:spPr>
            <p:txBody>
              <a:bodyPr wrap="square" rtlCol="0">
                <a:spAutoFit/>
              </a:bodyPr>
              <a:lstStyle/>
              <a:p>
                <a:pPr algn="ctr"/>
                <a:r>
                  <a:rPr lang="en-US" sz="1000" b="1" dirty="0">
                    <a:solidFill>
                      <a:srgbClr val="A100FF"/>
                    </a:solidFill>
                  </a:rPr>
                  <a:t>Sensor mgmt </a:t>
                </a:r>
              </a:p>
              <a:p>
                <a:pPr algn="ctr"/>
                <a:r>
                  <a:rPr lang="en-US" sz="1000" b="1" dirty="0">
                    <a:solidFill>
                      <a:srgbClr val="A100FF"/>
                    </a:solidFill>
                  </a:rPr>
                  <a:t>&amp; sensor data ingestion</a:t>
                </a:r>
              </a:p>
            </p:txBody>
          </p:sp>
        </p:grpSp>
      </p:grpSp>
      <p:grpSp>
        <p:nvGrpSpPr>
          <p:cNvPr id="1060" name="Group 1059">
            <a:extLst>
              <a:ext uri="{FF2B5EF4-FFF2-40B4-BE49-F238E27FC236}">
                <a16:creationId xmlns:a16="http://schemas.microsoft.com/office/drawing/2014/main" id="{9109225C-ABA0-36B5-224B-020A56071E1F}"/>
              </a:ext>
            </a:extLst>
          </p:cNvPr>
          <p:cNvGrpSpPr/>
          <p:nvPr/>
        </p:nvGrpSpPr>
        <p:grpSpPr>
          <a:xfrm>
            <a:off x="1654542" y="4539957"/>
            <a:ext cx="1386138" cy="874229"/>
            <a:chOff x="1654542" y="4539957"/>
            <a:chExt cx="1386138" cy="874229"/>
          </a:xfrm>
        </p:grpSpPr>
        <p:cxnSp>
          <p:nvCxnSpPr>
            <p:cNvPr id="56" name="Straight Arrow Connector 55">
              <a:extLst>
                <a:ext uri="{FF2B5EF4-FFF2-40B4-BE49-F238E27FC236}">
                  <a16:creationId xmlns:a16="http://schemas.microsoft.com/office/drawing/2014/main" id="{DB6E83D1-1041-F8D1-899D-203EFFFCEB83}"/>
                </a:ext>
              </a:extLst>
            </p:cNvPr>
            <p:cNvCxnSpPr>
              <a:cxnSpLocks/>
            </p:cNvCxnSpPr>
            <p:nvPr/>
          </p:nvCxnSpPr>
          <p:spPr>
            <a:xfrm flipV="1">
              <a:off x="1654542" y="4868303"/>
              <a:ext cx="432000" cy="15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96" name="Group 1095">
              <a:extLst>
                <a:ext uri="{FF2B5EF4-FFF2-40B4-BE49-F238E27FC236}">
                  <a16:creationId xmlns:a16="http://schemas.microsoft.com/office/drawing/2014/main" id="{A3BE1F31-484F-70C3-AA77-15DFBE668B67}"/>
                </a:ext>
              </a:extLst>
            </p:cNvPr>
            <p:cNvGrpSpPr/>
            <p:nvPr/>
          </p:nvGrpSpPr>
          <p:grpSpPr>
            <a:xfrm>
              <a:off x="1899082" y="4539957"/>
              <a:ext cx="1141598" cy="874229"/>
              <a:chOff x="1000912" y="4403737"/>
              <a:chExt cx="1141598" cy="874229"/>
            </a:xfrm>
          </p:grpSpPr>
          <p:pic>
            <p:nvPicPr>
              <p:cNvPr id="8" name="Picture 2" descr="Azure DevOps - Actendo">
                <a:extLst>
                  <a:ext uri="{FF2B5EF4-FFF2-40B4-BE49-F238E27FC236}">
                    <a16:creationId xmlns:a16="http://schemas.microsoft.com/office/drawing/2014/main" id="{714DFADC-887B-DCF1-5F7D-A689BF5DD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49" t="1141" r="10759" b="270"/>
              <a:stretch/>
            </p:blipFill>
            <p:spPr bwMode="auto">
              <a:xfrm>
                <a:off x="1191404" y="4403737"/>
                <a:ext cx="828000" cy="656692"/>
              </a:xfrm>
              <a:prstGeom prst="rect">
                <a:avLst/>
              </a:prstGeom>
              <a:noFill/>
              <a:extLst>
                <a:ext uri="{909E8E84-426E-40DD-AFC4-6F175D3DCCD1}">
                  <a14:hiddenFill xmlns:a14="http://schemas.microsoft.com/office/drawing/2010/main">
                    <a:solidFill>
                      <a:srgbClr val="FFFFFF"/>
                    </a:solidFill>
                  </a14:hiddenFill>
                </a:ext>
              </a:extLst>
            </p:spPr>
          </p:pic>
          <p:sp>
            <p:nvSpPr>
              <p:cNvPr id="1121" name="TextBox 1120">
                <a:extLst>
                  <a:ext uri="{FF2B5EF4-FFF2-40B4-BE49-F238E27FC236}">
                    <a16:creationId xmlns:a16="http://schemas.microsoft.com/office/drawing/2014/main" id="{8661F4DB-CBCD-5507-90AE-D4C1011EC53C}"/>
                  </a:ext>
                </a:extLst>
              </p:cNvPr>
              <p:cNvSpPr txBox="1"/>
              <p:nvPr/>
            </p:nvSpPr>
            <p:spPr>
              <a:xfrm>
                <a:off x="1000912" y="5031745"/>
                <a:ext cx="1141598" cy="246221"/>
              </a:xfrm>
              <a:prstGeom prst="rect">
                <a:avLst/>
              </a:prstGeom>
              <a:noFill/>
            </p:spPr>
            <p:txBody>
              <a:bodyPr wrap="square" rtlCol="0">
                <a:spAutoFit/>
              </a:bodyPr>
              <a:lstStyle/>
              <a:p>
                <a:pPr algn="ctr"/>
                <a:r>
                  <a:rPr lang="en-US" sz="1000" b="1" dirty="0">
                    <a:solidFill>
                      <a:srgbClr val="A100FF"/>
                    </a:solidFill>
                  </a:rPr>
                  <a:t>CI/ CD</a:t>
                </a:r>
              </a:p>
            </p:txBody>
          </p:sp>
        </p:grpSp>
      </p:grpSp>
      <p:sp>
        <p:nvSpPr>
          <p:cNvPr id="1053" name="TextBox 1052">
            <a:extLst>
              <a:ext uri="{FF2B5EF4-FFF2-40B4-BE49-F238E27FC236}">
                <a16:creationId xmlns:a16="http://schemas.microsoft.com/office/drawing/2014/main" id="{5B139088-B304-6342-E793-01658AD58906}"/>
              </a:ext>
            </a:extLst>
          </p:cNvPr>
          <p:cNvSpPr txBox="1"/>
          <p:nvPr/>
        </p:nvSpPr>
        <p:spPr>
          <a:xfrm>
            <a:off x="4380781" y="2726941"/>
            <a:ext cx="2092759" cy="600164"/>
          </a:xfrm>
          <a:prstGeom prst="rect">
            <a:avLst/>
          </a:prstGeom>
          <a:noFill/>
        </p:spPr>
        <p:txBody>
          <a:bodyPr wrap="square" rtlCol="0">
            <a:spAutoFit/>
          </a:bodyPr>
          <a:lstStyle/>
          <a:p>
            <a:r>
              <a:rPr lang="en-US" sz="1100" dirty="0"/>
              <a:t>Queries front-end assets (HTML, CSS, JS, media) and cache them at edge nodes</a:t>
            </a:r>
          </a:p>
        </p:txBody>
      </p:sp>
      <p:grpSp>
        <p:nvGrpSpPr>
          <p:cNvPr id="1079" name="Group 1078">
            <a:extLst>
              <a:ext uri="{FF2B5EF4-FFF2-40B4-BE49-F238E27FC236}">
                <a16:creationId xmlns:a16="http://schemas.microsoft.com/office/drawing/2014/main" id="{3E294D14-C364-29BB-790A-15AF41E4A3D2}"/>
              </a:ext>
            </a:extLst>
          </p:cNvPr>
          <p:cNvGrpSpPr/>
          <p:nvPr/>
        </p:nvGrpSpPr>
        <p:grpSpPr>
          <a:xfrm>
            <a:off x="1498130" y="3735612"/>
            <a:ext cx="9168791" cy="2714207"/>
            <a:chOff x="1498130" y="3735612"/>
            <a:chExt cx="9168791" cy="2714207"/>
          </a:xfrm>
        </p:grpSpPr>
        <p:grpSp>
          <p:nvGrpSpPr>
            <p:cNvPr id="1078" name="Group 1077">
              <a:extLst>
                <a:ext uri="{FF2B5EF4-FFF2-40B4-BE49-F238E27FC236}">
                  <a16:creationId xmlns:a16="http://schemas.microsoft.com/office/drawing/2014/main" id="{76345EC9-9BD7-08DC-7EC4-25E4D68F64D7}"/>
                </a:ext>
              </a:extLst>
            </p:cNvPr>
            <p:cNvGrpSpPr/>
            <p:nvPr/>
          </p:nvGrpSpPr>
          <p:grpSpPr>
            <a:xfrm>
              <a:off x="1498130" y="3735612"/>
              <a:ext cx="9168791" cy="2630247"/>
              <a:chOff x="1498130" y="3738655"/>
              <a:chExt cx="9168791" cy="2630247"/>
            </a:xfrm>
          </p:grpSpPr>
          <p:cxnSp>
            <p:nvCxnSpPr>
              <p:cNvPr id="46" name="Connector: Elbow 45">
                <a:extLst>
                  <a:ext uri="{FF2B5EF4-FFF2-40B4-BE49-F238E27FC236}">
                    <a16:creationId xmlns:a16="http://schemas.microsoft.com/office/drawing/2014/main" id="{5842CA73-7666-C5C8-9B53-F896973186FC}"/>
                  </a:ext>
                </a:extLst>
              </p:cNvPr>
              <p:cNvCxnSpPr>
                <a:cxnSpLocks/>
                <a:stCxn id="1028" idx="3"/>
                <a:endCxn id="1069" idx="2"/>
              </p:cNvCxnSpPr>
              <p:nvPr/>
            </p:nvCxnSpPr>
            <p:spPr>
              <a:xfrm flipV="1">
                <a:off x="9179886" y="5505361"/>
                <a:ext cx="1487035" cy="429779"/>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CE0502-C3C1-BD4B-2911-1F35A1F78F0D}"/>
                  </a:ext>
                </a:extLst>
              </p:cNvPr>
              <p:cNvCxnSpPr>
                <a:cxnSpLocks/>
                <a:stCxn id="1036" idx="3"/>
                <a:endCxn id="1028" idx="1"/>
              </p:cNvCxnSpPr>
              <p:nvPr/>
            </p:nvCxnSpPr>
            <p:spPr>
              <a:xfrm>
                <a:off x="1498130" y="3738655"/>
                <a:ext cx="6853756" cy="2196485"/>
              </a:xfrm>
              <a:prstGeom prst="bentConnector3">
                <a:avLst>
                  <a:gd name="adj1" fmla="val 64738"/>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5B670E-8F6D-7C4F-C165-C3F62131807B}"/>
                  </a:ext>
                </a:extLst>
              </p:cNvPr>
              <p:cNvSpPr txBox="1"/>
              <p:nvPr/>
            </p:nvSpPr>
            <p:spPr>
              <a:xfrm>
                <a:off x="6513718" y="5904780"/>
                <a:ext cx="2195669" cy="261610"/>
              </a:xfrm>
              <a:prstGeom prst="rect">
                <a:avLst/>
              </a:prstGeom>
              <a:noFill/>
            </p:spPr>
            <p:txBody>
              <a:bodyPr wrap="square" rtlCol="0">
                <a:spAutoFit/>
              </a:bodyPr>
              <a:lstStyle/>
              <a:p>
                <a:r>
                  <a:rPr lang="en-US" sz="1100" dirty="0"/>
                  <a:t>Reads watering record</a:t>
                </a:r>
              </a:p>
            </p:txBody>
          </p:sp>
          <p:pic>
            <p:nvPicPr>
              <p:cNvPr id="1028" name="Picture 4" descr="Serverless Optimization Workshop (Performance and Cost)">
                <a:extLst>
                  <a:ext uri="{FF2B5EF4-FFF2-40B4-BE49-F238E27FC236}">
                    <a16:creationId xmlns:a16="http://schemas.microsoft.com/office/drawing/2014/main" id="{7B5B51A0-BFC9-7B14-D9D7-38659C78C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1886" y="5501378"/>
                <a:ext cx="828000" cy="86752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DC60005E-BB06-B920-0554-6F14423493CA}"/>
                </a:ext>
              </a:extLst>
            </p:cNvPr>
            <p:cNvSpPr txBox="1"/>
            <p:nvPr/>
          </p:nvSpPr>
          <p:spPr>
            <a:xfrm>
              <a:off x="8167355" y="6203598"/>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93" name="Group 1092">
            <a:extLst>
              <a:ext uri="{FF2B5EF4-FFF2-40B4-BE49-F238E27FC236}">
                <a16:creationId xmlns:a16="http://schemas.microsoft.com/office/drawing/2014/main" id="{0C9D75DE-F707-3BF3-7B52-682318EFABD1}"/>
              </a:ext>
            </a:extLst>
          </p:cNvPr>
          <p:cNvGrpSpPr/>
          <p:nvPr/>
        </p:nvGrpSpPr>
        <p:grpSpPr>
          <a:xfrm>
            <a:off x="1988852" y="1295399"/>
            <a:ext cx="2517757" cy="691910"/>
            <a:chOff x="1988852" y="1295399"/>
            <a:chExt cx="2517757" cy="691910"/>
          </a:xfrm>
        </p:grpSpPr>
        <p:grpSp>
          <p:nvGrpSpPr>
            <p:cNvPr id="1051" name="Group 1050">
              <a:extLst>
                <a:ext uri="{FF2B5EF4-FFF2-40B4-BE49-F238E27FC236}">
                  <a16:creationId xmlns:a16="http://schemas.microsoft.com/office/drawing/2014/main" id="{79273E39-626A-35B8-4994-67443780C870}"/>
                </a:ext>
              </a:extLst>
            </p:cNvPr>
            <p:cNvGrpSpPr/>
            <p:nvPr/>
          </p:nvGrpSpPr>
          <p:grpSpPr>
            <a:xfrm>
              <a:off x="3328038" y="1295399"/>
              <a:ext cx="1178571" cy="691910"/>
              <a:chOff x="3136999" y="1087564"/>
              <a:chExt cx="1178571" cy="691910"/>
            </a:xfrm>
          </p:grpSpPr>
          <p:pic>
            <p:nvPicPr>
              <p:cNvPr id="42" name="Picture 41">
                <a:extLst>
                  <a:ext uri="{FF2B5EF4-FFF2-40B4-BE49-F238E27FC236}">
                    <a16:creationId xmlns:a16="http://schemas.microsoft.com/office/drawing/2014/main" id="{52BFC82F-DEE3-E20F-CF08-08730171E958}"/>
                  </a:ext>
                </a:extLst>
              </p:cNvPr>
              <p:cNvPicPr>
                <a:picLocks noChangeAspect="1"/>
              </p:cNvPicPr>
              <p:nvPr/>
            </p:nvPicPr>
            <p:blipFill>
              <a:blip r:embed="rId7"/>
              <a:stretch>
                <a:fillRect/>
              </a:stretch>
            </p:blipFill>
            <p:spPr>
              <a:xfrm>
                <a:off x="3307391" y="1087564"/>
                <a:ext cx="648000" cy="516452"/>
              </a:xfrm>
              <a:prstGeom prst="rect">
                <a:avLst/>
              </a:prstGeom>
            </p:spPr>
          </p:pic>
          <p:sp>
            <p:nvSpPr>
              <p:cNvPr id="9" name="TextBox 8">
                <a:extLst>
                  <a:ext uri="{FF2B5EF4-FFF2-40B4-BE49-F238E27FC236}">
                    <a16:creationId xmlns:a16="http://schemas.microsoft.com/office/drawing/2014/main" id="{C0EB68CE-73A4-E782-6AFB-1C0B00B6D6A3}"/>
                  </a:ext>
                </a:extLst>
              </p:cNvPr>
              <p:cNvSpPr txBox="1"/>
              <p:nvPr/>
            </p:nvSpPr>
            <p:spPr>
              <a:xfrm>
                <a:off x="3136999" y="1533253"/>
                <a:ext cx="1178571" cy="246221"/>
              </a:xfrm>
              <a:prstGeom prst="rect">
                <a:avLst/>
              </a:prstGeom>
              <a:noFill/>
            </p:spPr>
            <p:txBody>
              <a:bodyPr wrap="square" rtlCol="0">
                <a:spAutoFit/>
              </a:bodyPr>
              <a:lstStyle/>
              <a:p>
                <a:r>
                  <a:rPr lang="en-US" sz="1000" b="1" dirty="0">
                    <a:solidFill>
                      <a:srgbClr val="A100FF"/>
                    </a:solidFill>
                  </a:rPr>
                  <a:t>Device gateway</a:t>
                </a:r>
              </a:p>
            </p:txBody>
          </p:sp>
        </p:grpSp>
        <p:cxnSp>
          <p:nvCxnSpPr>
            <p:cNvPr id="1100" name="Straight Arrow Connector 1099">
              <a:extLst>
                <a:ext uri="{FF2B5EF4-FFF2-40B4-BE49-F238E27FC236}">
                  <a16:creationId xmlns:a16="http://schemas.microsoft.com/office/drawing/2014/main" id="{616F4ADD-D8C2-EDE3-17A6-9095BC3B99DB}"/>
                </a:ext>
              </a:extLst>
            </p:cNvPr>
            <p:cNvCxnSpPr>
              <a:cxnSpLocks/>
            </p:cNvCxnSpPr>
            <p:nvPr/>
          </p:nvCxnSpPr>
          <p:spPr>
            <a:xfrm flipV="1">
              <a:off x="1988852" y="1553625"/>
              <a:ext cx="1404000" cy="35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09" name="TextBox 1108">
              <a:extLst>
                <a:ext uri="{FF2B5EF4-FFF2-40B4-BE49-F238E27FC236}">
                  <a16:creationId xmlns:a16="http://schemas.microsoft.com/office/drawing/2014/main" id="{017441CC-3F28-7B93-B68B-3BC2D5CA03F5}"/>
                </a:ext>
              </a:extLst>
            </p:cNvPr>
            <p:cNvSpPr txBox="1"/>
            <p:nvPr/>
          </p:nvSpPr>
          <p:spPr>
            <a:xfrm>
              <a:off x="2076506" y="1528418"/>
              <a:ext cx="1111832" cy="430887"/>
            </a:xfrm>
            <a:prstGeom prst="rect">
              <a:avLst/>
            </a:prstGeom>
            <a:noFill/>
          </p:spPr>
          <p:txBody>
            <a:bodyPr wrap="square" rtlCol="0">
              <a:spAutoFit/>
            </a:bodyPr>
            <a:lstStyle/>
            <a:p>
              <a:r>
                <a:rPr lang="en-US" sz="1100" dirty="0"/>
                <a:t>Sends sensor readings</a:t>
              </a:r>
            </a:p>
          </p:txBody>
        </p:sp>
      </p:grpSp>
      <p:grpSp>
        <p:nvGrpSpPr>
          <p:cNvPr id="3" name="Group 2">
            <a:extLst>
              <a:ext uri="{FF2B5EF4-FFF2-40B4-BE49-F238E27FC236}">
                <a16:creationId xmlns:a16="http://schemas.microsoft.com/office/drawing/2014/main" id="{22F52B0F-AC5F-6F41-C636-0E3AA9900226}"/>
              </a:ext>
            </a:extLst>
          </p:cNvPr>
          <p:cNvGrpSpPr/>
          <p:nvPr/>
        </p:nvGrpSpPr>
        <p:grpSpPr>
          <a:xfrm>
            <a:off x="95202" y="110946"/>
            <a:ext cx="7632722" cy="803903"/>
            <a:chOff x="95202" y="110946"/>
            <a:chExt cx="7632722" cy="803903"/>
          </a:xfrm>
        </p:grpSpPr>
        <p:sp>
          <p:nvSpPr>
            <p:cNvPr id="27" name="TextBox 26">
              <a:extLst>
                <a:ext uri="{FF2B5EF4-FFF2-40B4-BE49-F238E27FC236}">
                  <a16:creationId xmlns:a16="http://schemas.microsoft.com/office/drawing/2014/main" id="{9A506E55-4346-8CEE-3634-2295ADCE73C1}"/>
                </a:ext>
              </a:extLst>
            </p:cNvPr>
            <p:cNvSpPr txBox="1"/>
            <p:nvPr/>
          </p:nvSpPr>
          <p:spPr>
            <a:xfrm>
              <a:off x="95202" y="391629"/>
              <a:ext cx="6485365" cy="523220"/>
            </a:xfrm>
            <a:prstGeom prst="rect">
              <a:avLst/>
            </a:prstGeom>
            <a:noFill/>
          </p:spPr>
          <p:txBody>
            <a:bodyPr wrap="none" rtlCol="0">
              <a:spAutoFit/>
            </a:bodyPr>
            <a:lstStyle/>
            <a:p>
              <a:r>
                <a:rPr lang="en-US" sz="2800" b="1" dirty="0">
                  <a:solidFill>
                    <a:srgbClr val="A100FF"/>
                  </a:solidFill>
                </a:rPr>
                <a:t>WebAR Prototype: Serverless Architecture</a:t>
              </a:r>
            </a:p>
          </p:txBody>
        </p:sp>
        <p:grpSp>
          <p:nvGrpSpPr>
            <p:cNvPr id="28" name="Group 27">
              <a:extLst>
                <a:ext uri="{FF2B5EF4-FFF2-40B4-BE49-F238E27FC236}">
                  <a16:creationId xmlns:a16="http://schemas.microsoft.com/office/drawing/2014/main" id="{FF90475B-587F-9465-91D8-6EBFE183EAD5}"/>
                </a:ext>
              </a:extLst>
            </p:cNvPr>
            <p:cNvGrpSpPr/>
            <p:nvPr/>
          </p:nvGrpSpPr>
          <p:grpSpPr>
            <a:xfrm>
              <a:off x="165824" y="110946"/>
              <a:ext cx="7562100" cy="324000"/>
              <a:chOff x="165824" y="85547"/>
              <a:chExt cx="5465613" cy="252013"/>
            </a:xfrm>
          </p:grpSpPr>
          <p:sp>
            <p:nvSpPr>
              <p:cNvPr id="30" name="Arrow: Pentagon 29">
                <a:extLst>
                  <a:ext uri="{FF2B5EF4-FFF2-40B4-BE49-F238E27FC236}">
                    <a16:creationId xmlns:a16="http://schemas.microsoft.com/office/drawing/2014/main" id="{29B3C99B-DFDA-38A5-95D3-8B98E4F20BD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34" name="Arrow: Chevron 33">
                <a:extLst>
                  <a:ext uri="{FF2B5EF4-FFF2-40B4-BE49-F238E27FC236}">
                    <a16:creationId xmlns:a16="http://schemas.microsoft.com/office/drawing/2014/main" id="{45BE5E7C-B89C-5D14-40F1-A00C0F8BC44A}"/>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35" name="Arrow: Chevron 34">
                <a:extLst>
                  <a:ext uri="{FF2B5EF4-FFF2-40B4-BE49-F238E27FC236}">
                    <a16:creationId xmlns:a16="http://schemas.microsoft.com/office/drawing/2014/main" id="{360178E3-9D1F-B8A5-EC8D-0ECA04F04526}"/>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37" name="Arrow: Chevron 36">
                <a:extLst>
                  <a:ext uri="{FF2B5EF4-FFF2-40B4-BE49-F238E27FC236}">
                    <a16:creationId xmlns:a16="http://schemas.microsoft.com/office/drawing/2014/main" id="{8C711237-10CE-C2A2-E875-5A48848C5482}"/>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38" name="Arrow: Chevron 37">
                <a:extLst>
                  <a:ext uri="{FF2B5EF4-FFF2-40B4-BE49-F238E27FC236}">
                    <a16:creationId xmlns:a16="http://schemas.microsoft.com/office/drawing/2014/main" id="{1C0C8865-73D6-723D-BF8A-C88D38E59F45}"/>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091" name="Group 1090">
            <a:extLst>
              <a:ext uri="{FF2B5EF4-FFF2-40B4-BE49-F238E27FC236}">
                <a16:creationId xmlns:a16="http://schemas.microsoft.com/office/drawing/2014/main" id="{1EB25C6E-E10D-C69E-05B1-D3202D9FA048}"/>
              </a:ext>
            </a:extLst>
          </p:cNvPr>
          <p:cNvGrpSpPr/>
          <p:nvPr/>
        </p:nvGrpSpPr>
        <p:grpSpPr>
          <a:xfrm>
            <a:off x="800242" y="1117373"/>
            <a:ext cx="1178571" cy="1103834"/>
            <a:chOff x="800242" y="1117373"/>
            <a:chExt cx="1178571" cy="1103834"/>
          </a:xfrm>
        </p:grpSpPr>
        <p:sp>
          <p:nvSpPr>
            <p:cNvPr id="18" name="TextBox 17">
              <a:extLst>
                <a:ext uri="{FF2B5EF4-FFF2-40B4-BE49-F238E27FC236}">
                  <a16:creationId xmlns:a16="http://schemas.microsoft.com/office/drawing/2014/main" id="{140C8F14-DE29-51EE-2B22-C3F355DDE4C9}"/>
                </a:ext>
              </a:extLst>
            </p:cNvPr>
            <p:cNvSpPr txBox="1"/>
            <p:nvPr/>
          </p:nvSpPr>
          <p:spPr>
            <a:xfrm>
              <a:off x="800242" y="1974986"/>
              <a:ext cx="1178571" cy="246221"/>
            </a:xfrm>
            <a:prstGeom prst="rect">
              <a:avLst/>
            </a:prstGeom>
            <a:noFill/>
          </p:spPr>
          <p:txBody>
            <a:bodyPr wrap="square" rtlCol="0">
              <a:spAutoFit/>
            </a:bodyPr>
            <a:lstStyle/>
            <a:p>
              <a:r>
                <a:rPr lang="en-US" sz="1000" b="1" dirty="0">
                  <a:solidFill>
                    <a:srgbClr val="A100FF"/>
                  </a:solidFill>
                </a:rPr>
                <a:t>Physical plant</a:t>
              </a:r>
            </a:p>
          </p:txBody>
        </p:sp>
        <p:grpSp>
          <p:nvGrpSpPr>
            <p:cNvPr id="45" name="Group 44">
              <a:extLst>
                <a:ext uri="{FF2B5EF4-FFF2-40B4-BE49-F238E27FC236}">
                  <a16:creationId xmlns:a16="http://schemas.microsoft.com/office/drawing/2014/main" id="{99474C41-D3CA-846E-2CE9-FC5C9DBB4263}"/>
                </a:ext>
              </a:extLst>
            </p:cNvPr>
            <p:cNvGrpSpPr/>
            <p:nvPr/>
          </p:nvGrpSpPr>
          <p:grpSpPr>
            <a:xfrm>
              <a:off x="877085" y="1117373"/>
              <a:ext cx="1051946" cy="848768"/>
              <a:chOff x="5638776" y="2872303"/>
              <a:chExt cx="1242704" cy="1074248"/>
            </a:xfrm>
          </p:grpSpPr>
          <p:pic>
            <p:nvPicPr>
              <p:cNvPr id="41" name="Picture 40">
                <a:extLst>
                  <a:ext uri="{FF2B5EF4-FFF2-40B4-BE49-F238E27FC236}">
                    <a16:creationId xmlns:a16="http://schemas.microsoft.com/office/drawing/2014/main" id="{93B42FC4-C3F5-0FA6-68EB-D84F2A7F7EEC}"/>
                  </a:ext>
                </a:extLst>
              </p:cNvPr>
              <p:cNvPicPr>
                <a:picLocks noChangeAspect="1"/>
              </p:cNvPicPr>
              <p:nvPr/>
            </p:nvPicPr>
            <p:blipFill>
              <a:blip r:embed="rId8"/>
              <a:stretch>
                <a:fillRect/>
              </a:stretch>
            </p:blipFill>
            <p:spPr>
              <a:xfrm>
                <a:off x="5638776" y="2911448"/>
                <a:ext cx="914447" cy="1035103"/>
              </a:xfrm>
              <a:prstGeom prst="rect">
                <a:avLst/>
              </a:prstGeom>
            </p:spPr>
          </p:pic>
          <p:pic>
            <p:nvPicPr>
              <p:cNvPr id="44" name="Picture 43">
                <a:extLst>
                  <a:ext uri="{FF2B5EF4-FFF2-40B4-BE49-F238E27FC236}">
                    <a16:creationId xmlns:a16="http://schemas.microsoft.com/office/drawing/2014/main" id="{DF211DA0-4AAD-632D-DF5A-82378B5F8753}"/>
                  </a:ext>
                </a:extLst>
              </p:cNvPr>
              <p:cNvPicPr>
                <a:picLocks noChangeAspect="1"/>
              </p:cNvPicPr>
              <p:nvPr/>
            </p:nvPicPr>
            <p:blipFill>
              <a:blip r:embed="rId9"/>
              <a:stretch>
                <a:fillRect/>
              </a:stretch>
            </p:blipFill>
            <p:spPr>
              <a:xfrm>
                <a:off x="6258579" y="2872303"/>
                <a:ext cx="622901" cy="338770"/>
              </a:xfrm>
              <a:prstGeom prst="rect">
                <a:avLst/>
              </a:prstGeom>
            </p:spPr>
          </p:pic>
        </p:grpSp>
      </p:grpSp>
      <p:grpSp>
        <p:nvGrpSpPr>
          <p:cNvPr id="1062" name="Group 1061">
            <a:extLst>
              <a:ext uri="{FF2B5EF4-FFF2-40B4-BE49-F238E27FC236}">
                <a16:creationId xmlns:a16="http://schemas.microsoft.com/office/drawing/2014/main" id="{EA51D2DB-A626-A296-592D-98707FE658CD}"/>
              </a:ext>
            </a:extLst>
          </p:cNvPr>
          <p:cNvGrpSpPr/>
          <p:nvPr/>
        </p:nvGrpSpPr>
        <p:grpSpPr>
          <a:xfrm>
            <a:off x="2828346" y="4520206"/>
            <a:ext cx="1612091" cy="1079292"/>
            <a:chOff x="2828346" y="4520206"/>
            <a:chExt cx="1612091" cy="1079292"/>
          </a:xfrm>
        </p:grpSpPr>
        <p:cxnSp>
          <p:nvCxnSpPr>
            <p:cNvPr id="1207" name="Straight Arrow Connector 1206">
              <a:extLst>
                <a:ext uri="{FF2B5EF4-FFF2-40B4-BE49-F238E27FC236}">
                  <a16:creationId xmlns:a16="http://schemas.microsoft.com/office/drawing/2014/main" id="{83050933-621C-D0E7-56C2-6AD7A9A0DDA0}"/>
                </a:ext>
              </a:extLst>
            </p:cNvPr>
            <p:cNvCxnSpPr>
              <a:cxnSpLocks/>
            </p:cNvCxnSpPr>
            <p:nvPr/>
          </p:nvCxnSpPr>
          <p:spPr>
            <a:xfrm>
              <a:off x="2828346" y="4868303"/>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A49623D8-3027-28EB-D8CF-AF2279DDA5BB}"/>
                </a:ext>
              </a:extLst>
            </p:cNvPr>
            <p:cNvGrpSpPr/>
            <p:nvPr/>
          </p:nvGrpSpPr>
          <p:grpSpPr>
            <a:xfrm>
              <a:off x="3213168" y="4520206"/>
              <a:ext cx="1227269" cy="1079292"/>
              <a:chOff x="3213496" y="4520206"/>
              <a:chExt cx="1227269" cy="1079292"/>
            </a:xfrm>
          </p:grpSpPr>
          <p:sp>
            <p:nvSpPr>
              <p:cNvPr id="1206" name="TextBox 1205">
                <a:extLst>
                  <a:ext uri="{FF2B5EF4-FFF2-40B4-BE49-F238E27FC236}">
                    <a16:creationId xmlns:a16="http://schemas.microsoft.com/office/drawing/2014/main" id="{D53FA524-9B8B-5444-CDEF-DDD871C8B89D}"/>
                  </a:ext>
                </a:extLst>
              </p:cNvPr>
              <p:cNvSpPr txBox="1"/>
              <p:nvPr/>
            </p:nvSpPr>
            <p:spPr>
              <a:xfrm>
                <a:off x="3213496" y="5199388"/>
                <a:ext cx="1227269" cy="400110"/>
              </a:xfrm>
              <a:prstGeom prst="rect">
                <a:avLst/>
              </a:prstGeom>
              <a:noFill/>
            </p:spPr>
            <p:txBody>
              <a:bodyPr wrap="square" rtlCol="0">
                <a:spAutoFit/>
              </a:bodyPr>
              <a:lstStyle/>
              <a:p>
                <a:pPr algn="ctr"/>
                <a:r>
                  <a:rPr lang="en-US" sz="1000" b="1" dirty="0">
                    <a:solidFill>
                      <a:srgbClr val="A100FF"/>
                    </a:solidFill>
                  </a:rPr>
                  <a:t>Build artifacts storage</a:t>
                </a:r>
              </a:p>
            </p:txBody>
          </p:sp>
          <p:pic>
            <p:nvPicPr>
              <p:cNvPr id="47" name="Picture 46">
                <a:extLst>
                  <a:ext uri="{FF2B5EF4-FFF2-40B4-BE49-F238E27FC236}">
                    <a16:creationId xmlns:a16="http://schemas.microsoft.com/office/drawing/2014/main" id="{04347761-948E-E225-D9E3-0C9BC6C711D1}"/>
                  </a:ext>
                </a:extLst>
              </p:cNvPr>
              <p:cNvPicPr>
                <a:picLocks noChangeAspect="1"/>
              </p:cNvPicPr>
              <p:nvPr/>
            </p:nvPicPr>
            <p:blipFill>
              <a:blip r:embed="rId10"/>
              <a:stretch>
                <a:fillRect/>
              </a:stretch>
            </p:blipFill>
            <p:spPr>
              <a:xfrm>
                <a:off x="3432257" y="4520206"/>
                <a:ext cx="802949" cy="715155"/>
              </a:xfrm>
              <a:prstGeom prst="rect">
                <a:avLst/>
              </a:prstGeom>
            </p:spPr>
          </p:pic>
        </p:grpSp>
      </p:grpSp>
      <p:grpSp>
        <p:nvGrpSpPr>
          <p:cNvPr id="1063" name="Group 1062">
            <a:extLst>
              <a:ext uri="{FF2B5EF4-FFF2-40B4-BE49-F238E27FC236}">
                <a16:creationId xmlns:a16="http://schemas.microsoft.com/office/drawing/2014/main" id="{0D8F235E-FCD0-386E-6961-0E8B8927A6AE}"/>
              </a:ext>
            </a:extLst>
          </p:cNvPr>
          <p:cNvGrpSpPr/>
          <p:nvPr/>
        </p:nvGrpSpPr>
        <p:grpSpPr>
          <a:xfrm>
            <a:off x="4188606" y="807004"/>
            <a:ext cx="7192591" cy="5768908"/>
            <a:chOff x="4188606" y="807004"/>
            <a:chExt cx="7192591" cy="5768908"/>
          </a:xfrm>
        </p:grpSpPr>
        <p:sp>
          <p:nvSpPr>
            <p:cNvPr id="31" name="TextBox 30">
              <a:extLst>
                <a:ext uri="{FF2B5EF4-FFF2-40B4-BE49-F238E27FC236}">
                  <a16:creationId xmlns:a16="http://schemas.microsoft.com/office/drawing/2014/main" id="{72F879ED-121B-2D45-4496-84F2897D8E3F}"/>
                </a:ext>
              </a:extLst>
            </p:cNvPr>
            <p:cNvSpPr txBox="1"/>
            <p:nvPr/>
          </p:nvSpPr>
          <p:spPr>
            <a:xfrm>
              <a:off x="6431680" y="807004"/>
              <a:ext cx="4002338" cy="307777"/>
            </a:xfrm>
            <a:prstGeom prst="rect">
              <a:avLst/>
            </a:prstGeom>
            <a:noFill/>
          </p:spPr>
          <p:txBody>
            <a:bodyPr wrap="square" rtlCol="0">
              <a:spAutoFit/>
            </a:bodyPr>
            <a:lstStyle/>
            <a:p>
              <a:r>
                <a:rPr lang="en-US" sz="1400" b="1" dirty="0">
                  <a:solidFill>
                    <a:srgbClr val="4472C4"/>
                  </a:solidFill>
                </a:rPr>
                <a:t>AWS Virtual Private Cloud (VPC)</a:t>
              </a:r>
            </a:p>
          </p:txBody>
        </p:sp>
        <p:sp>
          <p:nvSpPr>
            <p:cNvPr id="25" name="Rectangle 24">
              <a:extLst>
                <a:ext uri="{FF2B5EF4-FFF2-40B4-BE49-F238E27FC236}">
                  <a16:creationId xmlns:a16="http://schemas.microsoft.com/office/drawing/2014/main" id="{58B2AFC8-2B86-29DC-25CD-32D7060D4592}"/>
                </a:ext>
              </a:extLst>
            </p:cNvPr>
            <p:cNvSpPr/>
            <p:nvPr/>
          </p:nvSpPr>
          <p:spPr>
            <a:xfrm>
              <a:off x="6521938" y="1121264"/>
              <a:ext cx="4859259" cy="537959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3" name="Connector: Elbow 1102">
              <a:extLst>
                <a:ext uri="{FF2B5EF4-FFF2-40B4-BE49-F238E27FC236}">
                  <a16:creationId xmlns:a16="http://schemas.microsoft.com/office/drawing/2014/main" id="{520E050F-13B2-F2A1-2EDE-799B6699AE04}"/>
                </a:ext>
              </a:extLst>
            </p:cNvPr>
            <p:cNvCxnSpPr>
              <a:cxnSpLocks/>
            </p:cNvCxnSpPr>
            <p:nvPr/>
          </p:nvCxnSpPr>
          <p:spPr>
            <a:xfrm>
              <a:off x="5135661" y="5509456"/>
              <a:ext cx="1368000" cy="828000"/>
            </a:xfrm>
            <a:prstGeom prst="bentConnector3">
              <a:avLst>
                <a:gd name="adj1" fmla="val -76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3" name="TextBox 1112">
              <a:extLst>
                <a:ext uri="{FF2B5EF4-FFF2-40B4-BE49-F238E27FC236}">
                  <a16:creationId xmlns:a16="http://schemas.microsoft.com/office/drawing/2014/main" id="{3720F328-0E8D-4134-A511-5AC0084880A1}"/>
                </a:ext>
              </a:extLst>
            </p:cNvPr>
            <p:cNvSpPr txBox="1"/>
            <p:nvPr/>
          </p:nvSpPr>
          <p:spPr>
            <a:xfrm>
              <a:off x="4983490" y="6314302"/>
              <a:ext cx="1548000" cy="261610"/>
            </a:xfrm>
            <a:prstGeom prst="rect">
              <a:avLst/>
            </a:prstGeom>
            <a:noFill/>
          </p:spPr>
          <p:txBody>
            <a:bodyPr wrap="square" rtlCol="0">
              <a:spAutoFit/>
            </a:bodyPr>
            <a:lstStyle/>
            <a:p>
              <a:r>
                <a:rPr lang="en-US" sz="1100" dirty="0"/>
                <a:t>Deploys AWS resources</a:t>
              </a:r>
            </a:p>
          </p:txBody>
        </p:sp>
        <p:pic>
          <p:nvPicPr>
            <p:cNvPr id="54" name="Picture 2" descr="Using the CloudFormation String Macros | by Eden Hare | Medium">
              <a:extLst>
                <a:ext uri="{FF2B5EF4-FFF2-40B4-BE49-F238E27FC236}">
                  <a16:creationId xmlns:a16="http://schemas.microsoft.com/office/drawing/2014/main" id="{492286FD-752C-960D-CF24-5834FC11EB0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38" t="7562" r="29962" b="4939"/>
            <a:stretch/>
          </p:blipFill>
          <p:spPr bwMode="auto">
            <a:xfrm>
              <a:off x="4785603" y="4535174"/>
              <a:ext cx="612000" cy="76368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B12686-DC8E-7271-8CE3-9A045D648D1E}"/>
                </a:ext>
              </a:extLst>
            </p:cNvPr>
            <p:cNvSpPr txBox="1"/>
            <p:nvPr/>
          </p:nvSpPr>
          <p:spPr>
            <a:xfrm>
              <a:off x="4549365" y="5259044"/>
              <a:ext cx="1227269" cy="246221"/>
            </a:xfrm>
            <a:prstGeom prst="rect">
              <a:avLst/>
            </a:prstGeom>
            <a:noFill/>
          </p:spPr>
          <p:txBody>
            <a:bodyPr wrap="square" rtlCol="0">
              <a:spAutoFit/>
            </a:bodyPr>
            <a:lstStyle/>
            <a:p>
              <a:r>
                <a:rPr lang="en-US" sz="1000" b="1" dirty="0">
                  <a:solidFill>
                    <a:srgbClr val="A100FF"/>
                  </a:solidFill>
                </a:rPr>
                <a:t>Infra-as-Code (IaC)</a:t>
              </a:r>
            </a:p>
          </p:txBody>
        </p:sp>
        <p:cxnSp>
          <p:nvCxnSpPr>
            <p:cNvPr id="1024" name="Straight Arrow Connector 1023">
              <a:extLst>
                <a:ext uri="{FF2B5EF4-FFF2-40B4-BE49-F238E27FC236}">
                  <a16:creationId xmlns:a16="http://schemas.microsoft.com/office/drawing/2014/main" id="{9BA50509-DB68-B355-8FD9-3E7E22037275}"/>
                </a:ext>
              </a:extLst>
            </p:cNvPr>
            <p:cNvCxnSpPr>
              <a:cxnSpLocks/>
            </p:cNvCxnSpPr>
            <p:nvPr/>
          </p:nvCxnSpPr>
          <p:spPr>
            <a:xfrm>
              <a:off x="4188606" y="4899029"/>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C77D8FBE-891A-2F62-F5A2-5D70E04B2DBA}"/>
              </a:ext>
            </a:extLst>
          </p:cNvPr>
          <p:cNvGrpSpPr/>
          <p:nvPr/>
        </p:nvGrpSpPr>
        <p:grpSpPr>
          <a:xfrm>
            <a:off x="1498130" y="3738655"/>
            <a:ext cx="9721717" cy="1766706"/>
            <a:chOff x="1498130" y="3738655"/>
            <a:chExt cx="9721717" cy="1766706"/>
          </a:xfrm>
        </p:grpSpPr>
        <p:cxnSp>
          <p:nvCxnSpPr>
            <p:cNvPr id="50" name="Connector: Elbow 49">
              <a:extLst>
                <a:ext uri="{FF2B5EF4-FFF2-40B4-BE49-F238E27FC236}">
                  <a16:creationId xmlns:a16="http://schemas.microsoft.com/office/drawing/2014/main" id="{0BE34271-29E1-8D0D-CA2E-9D9078E3A0B3}"/>
                </a:ext>
              </a:extLst>
            </p:cNvPr>
            <p:cNvCxnSpPr>
              <a:cxnSpLocks/>
              <a:stCxn id="1036" idx="3"/>
              <a:endCxn id="26" idx="1"/>
            </p:cNvCxnSpPr>
            <p:nvPr/>
          </p:nvCxnSpPr>
          <p:spPr>
            <a:xfrm>
              <a:off x="1498130" y="3738655"/>
              <a:ext cx="6851177" cy="1141337"/>
            </a:xfrm>
            <a:prstGeom prst="bentConnector3">
              <a:avLst>
                <a:gd name="adj1" fmla="val 64645"/>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6033A5-380C-8D8E-E135-A182FA4A67D8}"/>
                </a:ext>
              </a:extLst>
            </p:cNvPr>
            <p:cNvSpPr txBox="1"/>
            <p:nvPr/>
          </p:nvSpPr>
          <p:spPr>
            <a:xfrm>
              <a:off x="6521829" y="4885903"/>
              <a:ext cx="1942428" cy="261610"/>
            </a:xfrm>
            <a:prstGeom prst="rect">
              <a:avLst/>
            </a:prstGeom>
            <a:noFill/>
          </p:spPr>
          <p:txBody>
            <a:bodyPr wrap="square" rtlCol="0">
              <a:spAutoFit/>
            </a:bodyPr>
            <a:lstStyle/>
            <a:p>
              <a:r>
                <a:rPr lang="en-US" sz="1100" dirty="0"/>
                <a:t>Writes watering record</a:t>
              </a:r>
            </a:p>
          </p:txBody>
        </p:sp>
        <p:sp>
          <p:nvSpPr>
            <p:cNvPr id="1069" name="TextBox 1068">
              <a:extLst>
                <a:ext uri="{FF2B5EF4-FFF2-40B4-BE49-F238E27FC236}">
                  <a16:creationId xmlns:a16="http://schemas.microsoft.com/office/drawing/2014/main" id="{9DA20217-E4BF-5828-0200-681307E7055E}"/>
                </a:ext>
              </a:extLst>
            </p:cNvPr>
            <p:cNvSpPr txBox="1"/>
            <p:nvPr/>
          </p:nvSpPr>
          <p:spPr>
            <a:xfrm>
              <a:off x="10113995" y="5259140"/>
              <a:ext cx="1105852" cy="246221"/>
            </a:xfrm>
            <a:prstGeom prst="rect">
              <a:avLst/>
            </a:prstGeom>
            <a:noFill/>
          </p:spPr>
          <p:txBody>
            <a:bodyPr wrap="square" rtlCol="0">
              <a:spAutoFit/>
            </a:bodyPr>
            <a:lstStyle/>
            <a:p>
              <a:pPr algn="ctr"/>
              <a:r>
                <a:rPr lang="en-US" sz="1000" b="1" dirty="0">
                  <a:solidFill>
                    <a:srgbClr val="A100FF"/>
                  </a:solidFill>
                </a:rPr>
                <a:t>Watering history</a:t>
              </a:r>
            </a:p>
          </p:txBody>
        </p:sp>
        <p:cxnSp>
          <p:nvCxnSpPr>
            <p:cNvPr id="1082" name="Connector: Elbow 1081">
              <a:extLst>
                <a:ext uri="{FF2B5EF4-FFF2-40B4-BE49-F238E27FC236}">
                  <a16:creationId xmlns:a16="http://schemas.microsoft.com/office/drawing/2014/main" id="{6FC8F613-2E8F-8594-4C8C-DEB02867DF5C}"/>
                </a:ext>
              </a:extLst>
            </p:cNvPr>
            <p:cNvCxnSpPr>
              <a:cxnSpLocks/>
            </p:cNvCxnSpPr>
            <p:nvPr/>
          </p:nvCxnSpPr>
          <p:spPr>
            <a:xfrm flipV="1">
              <a:off x="9223843" y="4884785"/>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77" name="Group 1076">
              <a:extLst>
                <a:ext uri="{FF2B5EF4-FFF2-40B4-BE49-F238E27FC236}">
                  <a16:creationId xmlns:a16="http://schemas.microsoft.com/office/drawing/2014/main" id="{3A6722AB-43BE-9FCB-AE49-0EEDDA7F898E}"/>
                </a:ext>
              </a:extLst>
            </p:cNvPr>
            <p:cNvGrpSpPr/>
            <p:nvPr/>
          </p:nvGrpSpPr>
          <p:grpSpPr>
            <a:xfrm>
              <a:off x="8188319" y="4470901"/>
              <a:ext cx="1236512" cy="946670"/>
              <a:chOff x="8379296" y="4375697"/>
              <a:chExt cx="1236512" cy="946670"/>
            </a:xfrm>
          </p:grpSpPr>
          <p:pic>
            <p:nvPicPr>
              <p:cNvPr id="26" name="Picture 4" descr="Serverless Optimization Workshop (Performance and Cost)">
                <a:extLst>
                  <a:ext uri="{FF2B5EF4-FFF2-40B4-BE49-F238E27FC236}">
                    <a16:creationId xmlns:a16="http://schemas.microsoft.com/office/drawing/2014/main" id="{33797D45-19B2-B6D5-D305-7AA2677EA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0284" y="4375697"/>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4D218D-3BE2-2043-B0C6-E2BDCE9CC56F}"/>
                  </a:ext>
                </a:extLst>
              </p:cNvPr>
              <p:cNvSpPr txBox="1"/>
              <p:nvPr/>
            </p:nvSpPr>
            <p:spPr>
              <a:xfrm>
                <a:off x="8379296" y="5076146"/>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46" name="Group 1045">
              <a:extLst>
                <a:ext uri="{FF2B5EF4-FFF2-40B4-BE49-F238E27FC236}">
                  <a16:creationId xmlns:a16="http://schemas.microsoft.com/office/drawing/2014/main" id="{C70F6A26-BC86-1ACE-A3A6-26030BF458BE}"/>
                </a:ext>
              </a:extLst>
            </p:cNvPr>
            <p:cNvGrpSpPr/>
            <p:nvPr/>
          </p:nvGrpSpPr>
          <p:grpSpPr>
            <a:xfrm>
              <a:off x="10351867" y="4544844"/>
              <a:ext cx="636925" cy="730885"/>
              <a:chOff x="8236925" y="2293343"/>
              <a:chExt cx="636925" cy="730885"/>
            </a:xfrm>
          </p:grpSpPr>
          <p:pic>
            <p:nvPicPr>
              <p:cNvPr id="1047" name="Picture 1046">
                <a:extLst>
                  <a:ext uri="{FF2B5EF4-FFF2-40B4-BE49-F238E27FC236}">
                    <a16:creationId xmlns:a16="http://schemas.microsoft.com/office/drawing/2014/main" id="{999F4396-A425-B400-412B-6D39A51C1216}"/>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48" name="Picture 1047">
                <a:extLst>
                  <a:ext uri="{FF2B5EF4-FFF2-40B4-BE49-F238E27FC236}">
                    <a16:creationId xmlns:a16="http://schemas.microsoft.com/office/drawing/2014/main" id="{4659EC7A-757C-F99F-E19D-E8B900CA8F9C}"/>
                  </a:ext>
                </a:extLst>
              </p:cNvPr>
              <p:cNvPicPr>
                <a:picLocks noChangeAspect="1"/>
              </p:cNvPicPr>
              <p:nvPr/>
            </p:nvPicPr>
            <p:blipFill>
              <a:blip r:embed="rId13"/>
              <a:stretch>
                <a:fillRect/>
              </a:stretch>
            </p:blipFill>
            <p:spPr>
              <a:xfrm>
                <a:off x="8240463" y="2293343"/>
                <a:ext cx="540735" cy="576000"/>
              </a:xfrm>
              <a:prstGeom prst="rect">
                <a:avLst/>
              </a:prstGeom>
            </p:spPr>
          </p:pic>
        </p:grpSp>
      </p:grpSp>
      <p:grpSp>
        <p:nvGrpSpPr>
          <p:cNvPr id="1066" name="Group 1065">
            <a:extLst>
              <a:ext uri="{FF2B5EF4-FFF2-40B4-BE49-F238E27FC236}">
                <a16:creationId xmlns:a16="http://schemas.microsoft.com/office/drawing/2014/main" id="{7AA83C1C-1E88-43EA-F97B-19839944F0A5}"/>
              </a:ext>
            </a:extLst>
          </p:cNvPr>
          <p:cNvGrpSpPr/>
          <p:nvPr/>
        </p:nvGrpSpPr>
        <p:grpSpPr>
          <a:xfrm>
            <a:off x="1498130" y="3326521"/>
            <a:ext cx="9877497" cy="1197525"/>
            <a:chOff x="1498130" y="3326521"/>
            <a:chExt cx="9877497" cy="1197525"/>
          </a:xfrm>
        </p:grpSpPr>
        <p:cxnSp>
          <p:nvCxnSpPr>
            <p:cNvPr id="48" name="Connector: Elbow 47">
              <a:extLst>
                <a:ext uri="{FF2B5EF4-FFF2-40B4-BE49-F238E27FC236}">
                  <a16:creationId xmlns:a16="http://schemas.microsoft.com/office/drawing/2014/main" id="{B3F05BDD-98FD-BB27-989C-8EA39817C0BD}"/>
                </a:ext>
              </a:extLst>
            </p:cNvPr>
            <p:cNvCxnSpPr>
              <a:cxnSpLocks/>
              <a:endCxn id="23" idx="1"/>
            </p:cNvCxnSpPr>
            <p:nvPr/>
          </p:nvCxnSpPr>
          <p:spPr>
            <a:xfrm flipV="1">
              <a:off x="1498130" y="3735612"/>
              <a:ext cx="6875297" cy="4145"/>
            </a:xfrm>
            <a:prstGeom prst="bentConnector3">
              <a:avLst>
                <a:gd name="adj1" fmla="val 5000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243405A-B474-D45F-9DF9-6C5474893A35}"/>
                </a:ext>
              </a:extLst>
            </p:cNvPr>
            <p:cNvSpPr txBox="1"/>
            <p:nvPr/>
          </p:nvSpPr>
          <p:spPr>
            <a:xfrm>
              <a:off x="6550492" y="3738688"/>
              <a:ext cx="1935305" cy="261610"/>
            </a:xfrm>
            <a:prstGeom prst="rect">
              <a:avLst/>
            </a:prstGeom>
            <a:noFill/>
          </p:spPr>
          <p:txBody>
            <a:bodyPr wrap="square" rtlCol="0">
              <a:spAutoFit/>
            </a:bodyPr>
            <a:lstStyle/>
            <a:p>
              <a:r>
                <a:rPr lang="en-US" sz="1100" dirty="0"/>
                <a:t>Reads sensor data</a:t>
              </a:r>
            </a:p>
          </p:txBody>
        </p:sp>
        <p:sp>
          <p:nvSpPr>
            <p:cNvPr id="1068" name="TextBox 1067">
              <a:extLst>
                <a:ext uri="{FF2B5EF4-FFF2-40B4-BE49-F238E27FC236}">
                  <a16:creationId xmlns:a16="http://schemas.microsoft.com/office/drawing/2014/main" id="{F39D6E11-33B0-619A-39D5-229CD843B688}"/>
                </a:ext>
              </a:extLst>
            </p:cNvPr>
            <p:cNvSpPr txBox="1"/>
            <p:nvPr/>
          </p:nvSpPr>
          <p:spPr>
            <a:xfrm>
              <a:off x="9967888" y="4123936"/>
              <a:ext cx="1407739" cy="400110"/>
            </a:xfrm>
            <a:prstGeom prst="rect">
              <a:avLst/>
            </a:prstGeom>
            <a:noFill/>
          </p:spPr>
          <p:txBody>
            <a:bodyPr wrap="square" rtlCol="0">
              <a:spAutoFit/>
            </a:bodyPr>
            <a:lstStyle/>
            <a:p>
              <a:pPr algn="ctr"/>
              <a:r>
                <a:rPr lang="en-US" sz="1000" b="1" dirty="0">
                  <a:solidFill>
                    <a:srgbClr val="A100FF"/>
                  </a:solidFill>
                </a:rPr>
                <a:t>Sensor data</a:t>
              </a:r>
            </a:p>
            <a:p>
              <a:pPr algn="ctr"/>
              <a:r>
                <a:rPr lang="en-US" sz="1000" b="1" dirty="0">
                  <a:solidFill>
                    <a:srgbClr val="A100FF"/>
                  </a:solidFill>
                </a:rPr>
                <a:t>(NoSQL database) </a:t>
              </a:r>
            </a:p>
          </p:txBody>
        </p:sp>
        <p:grpSp>
          <p:nvGrpSpPr>
            <p:cNvPr id="1040" name="Group 1039">
              <a:extLst>
                <a:ext uri="{FF2B5EF4-FFF2-40B4-BE49-F238E27FC236}">
                  <a16:creationId xmlns:a16="http://schemas.microsoft.com/office/drawing/2014/main" id="{D90EC42B-FA2C-4577-07AD-0DEBBCE8C7E4}"/>
                </a:ext>
              </a:extLst>
            </p:cNvPr>
            <p:cNvGrpSpPr/>
            <p:nvPr/>
          </p:nvGrpSpPr>
          <p:grpSpPr>
            <a:xfrm>
              <a:off x="8213833" y="3326521"/>
              <a:ext cx="1236512" cy="980354"/>
              <a:chOff x="6348565" y="2250421"/>
              <a:chExt cx="1236512" cy="980354"/>
            </a:xfrm>
          </p:grpSpPr>
          <p:pic>
            <p:nvPicPr>
              <p:cNvPr id="23" name="Picture 4" descr="Serverless Optimization Workshop (Performance and Cost)">
                <a:extLst>
                  <a:ext uri="{FF2B5EF4-FFF2-40B4-BE49-F238E27FC236}">
                    <a16:creationId xmlns:a16="http://schemas.microsoft.com/office/drawing/2014/main" id="{D98AC483-437D-5662-959D-56B3A5A2E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159" y="2250421"/>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0FC0463-14CA-E40C-9BD2-D41681EBB781}"/>
                  </a:ext>
                </a:extLst>
              </p:cNvPr>
              <p:cNvSpPr txBox="1"/>
              <p:nvPr/>
            </p:nvSpPr>
            <p:spPr>
              <a:xfrm>
                <a:off x="6348565" y="2984554"/>
                <a:ext cx="1236512" cy="246221"/>
              </a:xfrm>
              <a:prstGeom prst="rect">
                <a:avLst/>
              </a:prstGeom>
              <a:noFill/>
            </p:spPr>
            <p:txBody>
              <a:bodyPr wrap="square" rtlCol="0">
                <a:spAutoFit/>
              </a:bodyPr>
              <a:lstStyle/>
              <a:p>
                <a:r>
                  <a:rPr lang="en-US" sz="1000" b="1" dirty="0">
                    <a:solidFill>
                      <a:srgbClr val="A100FF"/>
                    </a:solidFill>
                  </a:rPr>
                  <a:t>Serverless function</a:t>
                </a:r>
              </a:p>
            </p:txBody>
          </p:sp>
        </p:grpSp>
        <p:sp>
          <p:nvSpPr>
            <p:cNvPr id="1213" name="TextBox 1212">
              <a:extLst>
                <a:ext uri="{FF2B5EF4-FFF2-40B4-BE49-F238E27FC236}">
                  <a16:creationId xmlns:a16="http://schemas.microsoft.com/office/drawing/2014/main" id="{1189CDCA-DB59-A2F6-3744-BCEAB9A61B67}"/>
                </a:ext>
              </a:extLst>
            </p:cNvPr>
            <p:cNvSpPr txBox="1"/>
            <p:nvPr/>
          </p:nvSpPr>
          <p:spPr>
            <a:xfrm>
              <a:off x="1744495" y="3768161"/>
              <a:ext cx="2736486" cy="430887"/>
            </a:xfrm>
            <a:prstGeom prst="rect">
              <a:avLst/>
            </a:prstGeom>
            <a:noFill/>
          </p:spPr>
          <p:txBody>
            <a:bodyPr wrap="square" rtlCol="0">
              <a:spAutoFit/>
            </a:bodyPr>
            <a:lstStyle/>
            <a:p>
              <a:r>
                <a:rPr lang="en-US" sz="1100" dirty="0"/>
                <a:t>Browser invokes AWS Lambda function URL (isolating read/ write traffic)</a:t>
              </a:r>
            </a:p>
          </p:txBody>
        </p:sp>
        <p:grpSp>
          <p:nvGrpSpPr>
            <p:cNvPr id="1041" name="Group 1040">
              <a:extLst>
                <a:ext uri="{FF2B5EF4-FFF2-40B4-BE49-F238E27FC236}">
                  <a16:creationId xmlns:a16="http://schemas.microsoft.com/office/drawing/2014/main" id="{A8773901-633A-0DFB-96F3-85418DF169B1}"/>
                </a:ext>
              </a:extLst>
            </p:cNvPr>
            <p:cNvGrpSpPr/>
            <p:nvPr/>
          </p:nvGrpSpPr>
          <p:grpSpPr>
            <a:xfrm>
              <a:off x="10351868" y="3440201"/>
              <a:ext cx="636925" cy="730885"/>
              <a:chOff x="8236925" y="2293343"/>
              <a:chExt cx="636925" cy="730885"/>
            </a:xfrm>
          </p:grpSpPr>
          <p:pic>
            <p:nvPicPr>
              <p:cNvPr id="1037" name="Picture 1036">
                <a:extLst>
                  <a:ext uri="{FF2B5EF4-FFF2-40B4-BE49-F238E27FC236}">
                    <a16:creationId xmlns:a16="http://schemas.microsoft.com/office/drawing/2014/main" id="{82B670E2-92BD-E542-290C-15AA56B5E6AD}"/>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39" name="Picture 1038">
                <a:extLst>
                  <a:ext uri="{FF2B5EF4-FFF2-40B4-BE49-F238E27FC236}">
                    <a16:creationId xmlns:a16="http://schemas.microsoft.com/office/drawing/2014/main" id="{783CD3C2-E2F3-3238-0ACC-F030098BF78F}"/>
                  </a:ext>
                </a:extLst>
              </p:cNvPr>
              <p:cNvPicPr>
                <a:picLocks noChangeAspect="1"/>
              </p:cNvPicPr>
              <p:nvPr/>
            </p:nvPicPr>
            <p:blipFill>
              <a:blip r:embed="rId13"/>
              <a:stretch>
                <a:fillRect/>
              </a:stretch>
            </p:blipFill>
            <p:spPr>
              <a:xfrm>
                <a:off x="8240463" y="2293343"/>
                <a:ext cx="540735" cy="576000"/>
              </a:xfrm>
              <a:prstGeom prst="rect">
                <a:avLst/>
              </a:prstGeom>
            </p:spPr>
          </p:pic>
        </p:grpSp>
        <p:cxnSp>
          <p:nvCxnSpPr>
            <p:cNvPr id="1050" name="Connector: Elbow 1049">
              <a:extLst>
                <a:ext uri="{FF2B5EF4-FFF2-40B4-BE49-F238E27FC236}">
                  <a16:creationId xmlns:a16="http://schemas.microsoft.com/office/drawing/2014/main" id="{A4415216-94F0-D240-5C51-97BB49EE2550}"/>
                </a:ext>
              </a:extLst>
            </p:cNvPr>
            <p:cNvCxnSpPr>
              <a:cxnSpLocks/>
            </p:cNvCxnSpPr>
            <p:nvPr/>
          </p:nvCxnSpPr>
          <p:spPr>
            <a:xfrm flipV="1">
              <a:off x="9209647" y="3742657"/>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05" name="Group 1104">
            <a:extLst>
              <a:ext uri="{FF2B5EF4-FFF2-40B4-BE49-F238E27FC236}">
                <a16:creationId xmlns:a16="http://schemas.microsoft.com/office/drawing/2014/main" id="{4CA4CF45-F00D-3902-FD5B-59E47CC6856A}"/>
              </a:ext>
            </a:extLst>
          </p:cNvPr>
          <p:cNvGrpSpPr/>
          <p:nvPr/>
        </p:nvGrpSpPr>
        <p:grpSpPr>
          <a:xfrm>
            <a:off x="702441" y="4586351"/>
            <a:ext cx="2979390" cy="1957097"/>
            <a:chOff x="702441" y="4586351"/>
            <a:chExt cx="2979390" cy="1957097"/>
          </a:xfrm>
        </p:grpSpPr>
        <p:grpSp>
          <p:nvGrpSpPr>
            <p:cNvPr id="1104" name="Group 1103">
              <a:extLst>
                <a:ext uri="{FF2B5EF4-FFF2-40B4-BE49-F238E27FC236}">
                  <a16:creationId xmlns:a16="http://schemas.microsoft.com/office/drawing/2014/main" id="{4A89A08B-81C3-5A01-C1E4-D5A9AE85F4CC}"/>
                </a:ext>
              </a:extLst>
            </p:cNvPr>
            <p:cNvGrpSpPr/>
            <p:nvPr/>
          </p:nvGrpSpPr>
          <p:grpSpPr>
            <a:xfrm>
              <a:off x="702441" y="4586351"/>
              <a:ext cx="2979390" cy="1957097"/>
              <a:chOff x="702441" y="4586351"/>
              <a:chExt cx="2979390" cy="1957097"/>
            </a:xfrm>
          </p:grpSpPr>
          <p:grpSp>
            <p:nvGrpSpPr>
              <p:cNvPr id="1102" name="Group 1101">
                <a:extLst>
                  <a:ext uri="{FF2B5EF4-FFF2-40B4-BE49-F238E27FC236}">
                    <a16:creationId xmlns:a16="http://schemas.microsoft.com/office/drawing/2014/main" id="{7177C18F-0AB8-B396-331D-01A6DEA0838B}"/>
                  </a:ext>
                </a:extLst>
              </p:cNvPr>
              <p:cNvGrpSpPr/>
              <p:nvPr/>
            </p:nvGrpSpPr>
            <p:grpSpPr>
              <a:xfrm>
                <a:off x="805429" y="5716329"/>
                <a:ext cx="2876402" cy="827119"/>
                <a:chOff x="805429" y="5716329"/>
                <a:chExt cx="2876402" cy="827119"/>
              </a:xfrm>
            </p:grpSpPr>
            <p:sp>
              <p:nvSpPr>
                <p:cNvPr id="17" name="Rectangle: Single Corner Snipped 16">
                  <a:extLst>
                    <a:ext uri="{FF2B5EF4-FFF2-40B4-BE49-F238E27FC236}">
                      <a16:creationId xmlns:a16="http://schemas.microsoft.com/office/drawing/2014/main" id="{2225B105-8C29-75FA-B655-4280ABE4FC3C}"/>
                    </a:ext>
                  </a:extLst>
                </p:cNvPr>
                <p:cNvSpPr/>
                <p:nvPr/>
              </p:nvSpPr>
              <p:spPr>
                <a:xfrm>
                  <a:off x="857759" y="5736182"/>
                  <a:ext cx="2824072" cy="807266"/>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sp>
              <p:nvSpPr>
                <p:cNvPr id="16" name="TextBox 15">
                  <a:extLst>
                    <a:ext uri="{FF2B5EF4-FFF2-40B4-BE49-F238E27FC236}">
                      <a16:creationId xmlns:a16="http://schemas.microsoft.com/office/drawing/2014/main" id="{A1FE69D3-9998-690F-352D-2BCCBD6F5723}"/>
                    </a:ext>
                  </a:extLst>
                </p:cNvPr>
                <p:cNvSpPr txBox="1"/>
                <p:nvPr/>
              </p:nvSpPr>
              <p:spPr>
                <a:xfrm>
                  <a:off x="805429" y="5716329"/>
                  <a:ext cx="2145752" cy="276999"/>
                </a:xfrm>
                <a:prstGeom prst="rect">
                  <a:avLst/>
                </a:prstGeom>
                <a:noFill/>
              </p:spPr>
              <p:txBody>
                <a:bodyPr wrap="square" rtlCol="0">
                  <a:spAutoFit/>
                </a:bodyPr>
                <a:lstStyle/>
                <a:p>
                  <a:r>
                    <a:rPr lang="en-US" sz="1200" b="1" dirty="0">
                      <a:solidFill>
                        <a:schemeClr val="tx1"/>
                      </a:solidFill>
                    </a:rPr>
                    <a:t>WebAR dev. tools</a:t>
                  </a:r>
                </a:p>
              </p:txBody>
            </p:sp>
          </p:grpSp>
          <p:grpSp>
            <p:nvGrpSpPr>
              <p:cNvPr id="1044" name="Group 1043">
                <a:extLst>
                  <a:ext uri="{FF2B5EF4-FFF2-40B4-BE49-F238E27FC236}">
                    <a16:creationId xmlns:a16="http://schemas.microsoft.com/office/drawing/2014/main" id="{BF225221-5B0F-4204-580B-388C35C67E2E}"/>
                  </a:ext>
                </a:extLst>
              </p:cNvPr>
              <p:cNvGrpSpPr/>
              <p:nvPr/>
            </p:nvGrpSpPr>
            <p:grpSpPr>
              <a:xfrm>
                <a:off x="702441" y="4586351"/>
                <a:ext cx="1178571" cy="753432"/>
                <a:chOff x="1189350" y="4632898"/>
                <a:chExt cx="1178571" cy="753432"/>
              </a:xfrm>
            </p:grpSpPr>
            <p:pic>
              <p:nvPicPr>
                <p:cNvPr id="13" name="Picture 8" descr="Developer - Free seo and web icons">
                  <a:extLst>
                    <a:ext uri="{FF2B5EF4-FFF2-40B4-BE49-F238E27FC236}">
                      <a16:creationId xmlns:a16="http://schemas.microsoft.com/office/drawing/2014/main" id="{A5956162-5E3A-23F6-ED8D-7D006C4BB6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8454" y="4632898"/>
                  <a:ext cx="552926" cy="552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F0BBF6-4ECC-789B-62FF-4C6A989D02AD}"/>
                    </a:ext>
                  </a:extLst>
                </p:cNvPr>
                <p:cNvSpPr txBox="1"/>
                <p:nvPr/>
              </p:nvSpPr>
              <p:spPr>
                <a:xfrm>
                  <a:off x="1189350" y="5140109"/>
                  <a:ext cx="1178571" cy="246221"/>
                </a:xfrm>
                <a:prstGeom prst="rect">
                  <a:avLst/>
                </a:prstGeom>
                <a:noFill/>
              </p:spPr>
              <p:txBody>
                <a:bodyPr wrap="square" rtlCol="0">
                  <a:spAutoFit/>
                </a:bodyPr>
                <a:lstStyle/>
                <a:p>
                  <a:r>
                    <a:rPr lang="en-US" sz="1000" b="1" dirty="0">
                      <a:solidFill>
                        <a:srgbClr val="A100FF"/>
                      </a:solidFill>
                    </a:rPr>
                    <a:t>Developer’s device</a:t>
                  </a:r>
                </a:p>
              </p:txBody>
            </p:sp>
          </p:grpSp>
        </p:grpSp>
        <p:cxnSp>
          <p:nvCxnSpPr>
            <p:cNvPr id="1070" name="Straight Arrow Connector 1069">
              <a:extLst>
                <a:ext uri="{FF2B5EF4-FFF2-40B4-BE49-F238E27FC236}">
                  <a16:creationId xmlns:a16="http://schemas.microsoft.com/office/drawing/2014/main" id="{E282CD0E-F43C-408C-F147-6888E9DD6EC2}"/>
                </a:ext>
              </a:extLst>
            </p:cNvPr>
            <p:cNvCxnSpPr>
              <a:cxnSpLocks/>
            </p:cNvCxnSpPr>
            <p:nvPr/>
          </p:nvCxnSpPr>
          <p:spPr>
            <a:xfrm flipV="1">
              <a:off x="1289659" y="5339783"/>
              <a:ext cx="0" cy="324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C0EA0FA-048D-C58B-65EE-99142F36CB96}"/>
              </a:ext>
            </a:extLst>
          </p:cNvPr>
          <p:cNvPicPr>
            <a:picLocks noChangeAspect="1"/>
          </p:cNvPicPr>
          <p:nvPr/>
        </p:nvPicPr>
        <p:blipFill>
          <a:blip r:embed="rId15"/>
          <a:stretch>
            <a:fillRect/>
          </a:stretch>
        </p:blipFill>
        <p:spPr>
          <a:xfrm>
            <a:off x="1591876" y="5948944"/>
            <a:ext cx="521051" cy="548527"/>
          </a:xfrm>
          <a:prstGeom prst="rect">
            <a:avLst/>
          </a:prstGeom>
        </p:spPr>
      </p:pic>
      <p:pic>
        <p:nvPicPr>
          <p:cNvPr id="1055" name="Picture 1054">
            <a:extLst>
              <a:ext uri="{FF2B5EF4-FFF2-40B4-BE49-F238E27FC236}">
                <a16:creationId xmlns:a16="http://schemas.microsoft.com/office/drawing/2014/main" id="{2A214980-D7DD-F891-12EA-91B599C6CE6F}"/>
              </a:ext>
            </a:extLst>
          </p:cNvPr>
          <p:cNvPicPr>
            <a:picLocks noChangeAspect="1"/>
          </p:cNvPicPr>
          <p:nvPr/>
        </p:nvPicPr>
        <p:blipFill>
          <a:blip r:embed="rId16"/>
          <a:stretch>
            <a:fillRect/>
          </a:stretch>
        </p:blipFill>
        <p:spPr>
          <a:xfrm>
            <a:off x="915078" y="6219816"/>
            <a:ext cx="662303" cy="285765"/>
          </a:xfrm>
          <a:prstGeom prst="rect">
            <a:avLst/>
          </a:prstGeom>
        </p:spPr>
      </p:pic>
      <p:pic>
        <p:nvPicPr>
          <p:cNvPr id="1057" name="Picture 1056">
            <a:extLst>
              <a:ext uri="{FF2B5EF4-FFF2-40B4-BE49-F238E27FC236}">
                <a16:creationId xmlns:a16="http://schemas.microsoft.com/office/drawing/2014/main" id="{192E2AAF-5769-0FDD-5CD3-141BC69B0A71}"/>
              </a:ext>
            </a:extLst>
          </p:cNvPr>
          <p:cNvPicPr>
            <a:picLocks noChangeAspect="1"/>
          </p:cNvPicPr>
          <p:nvPr/>
        </p:nvPicPr>
        <p:blipFill>
          <a:blip r:embed="rId17"/>
          <a:stretch>
            <a:fillRect/>
          </a:stretch>
        </p:blipFill>
        <p:spPr>
          <a:xfrm>
            <a:off x="915078" y="5956034"/>
            <a:ext cx="662400" cy="243713"/>
          </a:xfrm>
          <a:prstGeom prst="rect">
            <a:avLst/>
          </a:prstGeom>
        </p:spPr>
      </p:pic>
      <p:grpSp>
        <p:nvGrpSpPr>
          <p:cNvPr id="1090" name="Group 1089">
            <a:extLst>
              <a:ext uri="{FF2B5EF4-FFF2-40B4-BE49-F238E27FC236}">
                <a16:creationId xmlns:a16="http://schemas.microsoft.com/office/drawing/2014/main" id="{C43EAF8E-C186-59CD-64BB-F37826D22F61}"/>
              </a:ext>
            </a:extLst>
          </p:cNvPr>
          <p:cNvGrpSpPr/>
          <p:nvPr/>
        </p:nvGrpSpPr>
        <p:grpSpPr>
          <a:xfrm>
            <a:off x="3445850" y="2220836"/>
            <a:ext cx="4438323" cy="1228747"/>
            <a:chOff x="3445850" y="2220836"/>
            <a:chExt cx="4438323" cy="1228747"/>
          </a:xfrm>
        </p:grpSpPr>
        <p:grpSp>
          <p:nvGrpSpPr>
            <p:cNvPr id="1099" name="Group 1098">
              <a:extLst>
                <a:ext uri="{FF2B5EF4-FFF2-40B4-BE49-F238E27FC236}">
                  <a16:creationId xmlns:a16="http://schemas.microsoft.com/office/drawing/2014/main" id="{EF938977-2276-BFDB-7B91-92873BDF4E3B}"/>
                </a:ext>
              </a:extLst>
            </p:cNvPr>
            <p:cNvGrpSpPr/>
            <p:nvPr/>
          </p:nvGrpSpPr>
          <p:grpSpPr>
            <a:xfrm>
              <a:off x="3445850" y="2220836"/>
              <a:ext cx="763956" cy="1203608"/>
              <a:chOff x="3643913" y="1365178"/>
              <a:chExt cx="763956" cy="1203608"/>
            </a:xfrm>
          </p:grpSpPr>
          <p:sp>
            <p:nvSpPr>
              <p:cNvPr id="1074" name="TextBox 1073">
                <a:extLst>
                  <a:ext uri="{FF2B5EF4-FFF2-40B4-BE49-F238E27FC236}">
                    <a16:creationId xmlns:a16="http://schemas.microsoft.com/office/drawing/2014/main" id="{BFEE07D1-DD54-FF42-F148-4F95C1127AE0}"/>
                  </a:ext>
                </a:extLst>
              </p:cNvPr>
              <p:cNvSpPr txBox="1"/>
              <p:nvPr/>
            </p:nvSpPr>
            <p:spPr>
              <a:xfrm>
                <a:off x="3831488" y="2322565"/>
                <a:ext cx="452547" cy="246221"/>
              </a:xfrm>
              <a:prstGeom prst="rect">
                <a:avLst/>
              </a:prstGeom>
              <a:noFill/>
            </p:spPr>
            <p:txBody>
              <a:bodyPr wrap="square" rtlCol="0">
                <a:spAutoFit/>
              </a:bodyPr>
              <a:lstStyle/>
              <a:p>
                <a:r>
                  <a:rPr lang="en-US" sz="1000" b="1" dirty="0">
                    <a:solidFill>
                      <a:srgbClr val="A100FF"/>
                    </a:solidFill>
                  </a:rPr>
                  <a:t>CDN</a:t>
                </a:r>
              </a:p>
            </p:txBody>
          </p:sp>
          <p:pic>
            <p:nvPicPr>
              <p:cNvPr id="24" name="Picture 23">
                <a:extLst>
                  <a:ext uri="{FF2B5EF4-FFF2-40B4-BE49-F238E27FC236}">
                    <a16:creationId xmlns:a16="http://schemas.microsoft.com/office/drawing/2014/main" id="{E1DD9A9C-6309-8D76-0E72-82AE54387F8C}"/>
                  </a:ext>
                </a:extLst>
              </p:cNvPr>
              <p:cNvPicPr>
                <a:picLocks noChangeAspect="1"/>
              </p:cNvPicPr>
              <p:nvPr/>
            </p:nvPicPr>
            <p:blipFill>
              <a:blip r:embed="rId18"/>
              <a:stretch>
                <a:fillRect/>
              </a:stretch>
            </p:blipFill>
            <p:spPr>
              <a:xfrm>
                <a:off x="3643913" y="1365178"/>
                <a:ext cx="763956" cy="993501"/>
              </a:xfrm>
              <a:prstGeom prst="rect">
                <a:avLst/>
              </a:prstGeom>
            </p:spPr>
          </p:pic>
        </p:grpSp>
        <p:grpSp>
          <p:nvGrpSpPr>
            <p:cNvPr id="1080" name="Group 1079">
              <a:extLst>
                <a:ext uri="{FF2B5EF4-FFF2-40B4-BE49-F238E27FC236}">
                  <a16:creationId xmlns:a16="http://schemas.microsoft.com/office/drawing/2014/main" id="{282E57FE-F5FD-CC5F-FEEC-C3CF4B7B69C5}"/>
                </a:ext>
              </a:extLst>
            </p:cNvPr>
            <p:cNvGrpSpPr/>
            <p:nvPr/>
          </p:nvGrpSpPr>
          <p:grpSpPr>
            <a:xfrm>
              <a:off x="6632440" y="2374559"/>
              <a:ext cx="1251733" cy="1075024"/>
              <a:chOff x="8397738" y="1820457"/>
              <a:chExt cx="1251733" cy="1075024"/>
            </a:xfrm>
          </p:grpSpPr>
          <p:pic>
            <p:nvPicPr>
              <p:cNvPr id="32" name="Picture 31">
                <a:extLst>
                  <a:ext uri="{FF2B5EF4-FFF2-40B4-BE49-F238E27FC236}">
                    <a16:creationId xmlns:a16="http://schemas.microsoft.com/office/drawing/2014/main" id="{DFD68E47-CB23-B16F-A6DA-468E35F1C4C4}"/>
                  </a:ext>
                </a:extLst>
              </p:cNvPr>
              <p:cNvPicPr>
                <a:picLocks noChangeAspect="1"/>
              </p:cNvPicPr>
              <p:nvPr/>
            </p:nvPicPr>
            <p:blipFill>
              <a:blip r:embed="rId10"/>
              <a:stretch>
                <a:fillRect/>
              </a:stretch>
            </p:blipFill>
            <p:spPr>
              <a:xfrm>
                <a:off x="8615493" y="1820457"/>
                <a:ext cx="802949" cy="715155"/>
              </a:xfrm>
              <a:prstGeom prst="rect">
                <a:avLst/>
              </a:prstGeom>
            </p:spPr>
          </p:pic>
          <p:sp>
            <p:nvSpPr>
              <p:cNvPr id="36" name="TextBox 35">
                <a:extLst>
                  <a:ext uri="{FF2B5EF4-FFF2-40B4-BE49-F238E27FC236}">
                    <a16:creationId xmlns:a16="http://schemas.microsoft.com/office/drawing/2014/main" id="{EF33DB21-63AA-7D3B-AAB1-61D419FA1E76}"/>
                  </a:ext>
                </a:extLst>
              </p:cNvPr>
              <p:cNvSpPr txBox="1"/>
              <p:nvPr/>
            </p:nvSpPr>
            <p:spPr>
              <a:xfrm>
                <a:off x="8397738" y="2495371"/>
                <a:ext cx="1251733" cy="400110"/>
              </a:xfrm>
              <a:prstGeom prst="rect">
                <a:avLst/>
              </a:prstGeom>
              <a:noFill/>
            </p:spPr>
            <p:txBody>
              <a:bodyPr wrap="square" rtlCol="0">
                <a:spAutoFit/>
              </a:bodyPr>
              <a:lstStyle/>
              <a:p>
                <a:pPr algn="ctr"/>
                <a:r>
                  <a:rPr lang="en-US" sz="1000" b="1" dirty="0">
                    <a:solidFill>
                      <a:srgbClr val="A100FF"/>
                    </a:solidFill>
                  </a:rPr>
                  <a:t>Front-end</a:t>
                </a:r>
              </a:p>
              <a:p>
                <a:pPr algn="ctr"/>
                <a:r>
                  <a:rPr lang="en-US" sz="1000" b="1" dirty="0">
                    <a:solidFill>
                      <a:srgbClr val="A100FF"/>
                    </a:solidFill>
                  </a:rPr>
                  <a:t>static asset hosting</a:t>
                </a:r>
              </a:p>
            </p:txBody>
          </p:sp>
        </p:grpSp>
        <p:cxnSp>
          <p:nvCxnSpPr>
            <p:cNvPr id="1089" name="Straight Arrow Connector 1088">
              <a:extLst>
                <a:ext uri="{FF2B5EF4-FFF2-40B4-BE49-F238E27FC236}">
                  <a16:creationId xmlns:a16="http://schemas.microsoft.com/office/drawing/2014/main" id="{5ACB32F8-AF98-FEF9-5B3D-CE8672490765}"/>
                </a:ext>
              </a:extLst>
            </p:cNvPr>
            <p:cNvCxnSpPr>
              <a:stCxn id="24" idx="3"/>
              <a:endCxn id="32" idx="1"/>
            </p:cNvCxnSpPr>
            <p:nvPr/>
          </p:nvCxnSpPr>
          <p:spPr>
            <a:xfrm>
              <a:off x="4209806" y="2717587"/>
              <a:ext cx="2640389" cy="14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060A0860-33A4-5F51-B213-BF29B099BE36}"/>
              </a:ext>
            </a:extLst>
          </p:cNvPr>
          <p:cNvGrpSpPr/>
          <p:nvPr/>
        </p:nvGrpSpPr>
        <p:grpSpPr>
          <a:xfrm>
            <a:off x="2128778" y="5945960"/>
            <a:ext cx="1424924" cy="555544"/>
            <a:chOff x="2128778" y="5945960"/>
            <a:chExt cx="1424924" cy="555544"/>
          </a:xfrm>
        </p:grpSpPr>
        <p:grpSp>
          <p:nvGrpSpPr>
            <p:cNvPr id="1106" name="Group 1105">
              <a:extLst>
                <a:ext uri="{FF2B5EF4-FFF2-40B4-BE49-F238E27FC236}">
                  <a16:creationId xmlns:a16="http://schemas.microsoft.com/office/drawing/2014/main" id="{DA904B1C-DB6E-2A09-09E9-A27637FB69F1}"/>
                </a:ext>
              </a:extLst>
            </p:cNvPr>
            <p:cNvGrpSpPr/>
            <p:nvPr/>
          </p:nvGrpSpPr>
          <p:grpSpPr>
            <a:xfrm>
              <a:off x="2128778" y="5945960"/>
              <a:ext cx="1424924" cy="555544"/>
              <a:chOff x="2126400" y="5941928"/>
              <a:chExt cx="1424924" cy="555544"/>
            </a:xfrm>
          </p:grpSpPr>
          <p:pic>
            <p:nvPicPr>
              <p:cNvPr id="14" name="Picture 4" descr="GitHub - araujocristian/webpack-exercicios">
                <a:extLst>
                  <a:ext uri="{FF2B5EF4-FFF2-40B4-BE49-F238E27FC236}">
                    <a16:creationId xmlns:a16="http://schemas.microsoft.com/office/drawing/2014/main" id="{3A4C3373-7908-9BD2-A962-A23CCC41560F}"/>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319" t="8893" r="16768" b="7998"/>
              <a:stretch/>
            </p:blipFill>
            <p:spPr bwMode="auto">
              <a:xfrm>
                <a:off x="2126400" y="5948944"/>
                <a:ext cx="439037" cy="548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ial by Data - Babel">
                <a:extLst>
                  <a:ext uri="{FF2B5EF4-FFF2-40B4-BE49-F238E27FC236}">
                    <a16:creationId xmlns:a16="http://schemas.microsoft.com/office/drawing/2014/main" id="{3FFF8BC2-96CC-0D6F-37B7-BB298A1D6A6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9691" b="28068"/>
              <a:stretch/>
            </p:blipFill>
            <p:spPr bwMode="auto">
              <a:xfrm>
                <a:off x="2581699" y="5953382"/>
                <a:ext cx="506086" cy="2179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veloping Serverless Applications on AWS using AWS Serverless Application  Model (SAM) | by Dev Ops | Medium">
                <a:extLst>
                  <a:ext uri="{FF2B5EF4-FFF2-40B4-BE49-F238E27FC236}">
                    <a16:creationId xmlns:a16="http://schemas.microsoft.com/office/drawing/2014/main" id="{E45A787C-376E-9743-5B38-232CE3B8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12287" y="5941928"/>
                <a:ext cx="439037" cy="549114"/>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a:extLst>
                <a:ext uri="{FF2B5EF4-FFF2-40B4-BE49-F238E27FC236}">
                  <a16:creationId xmlns:a16="http://schemas.microsoft.com/office/drawing/2014/main" id="{39B5C936-ABD1-DEF2-679C-F13C3E23070C}"/>
                </a:ext>
              </a:extLst>
            </p:cNvPr>
            <p:cNvPicPr>
              <a:picLocks noChangeAspect="1"/>
            </p:cNvPicPr>
            <p:nvPr/>
          </p:nvPicPr>
          <p:blipFill>
            <a:blip r:embed="rId22"/>
            <a:stretch>
              <a:fillRect/>
            </a:stretch>
          </p:blipFill>
          <p:spPr>
            <a:xfrm>
              <a:off x="2588580" y="6228076"/>
              <a:ext cx="501583" cy="267511"/>
            </a:xfrm>
            <a:prstGeom prst="rect">
              <a:avLst/>
            </a:prstGeom>
          </p:spPr>
        </p:pic>
      </p:grpSp>
    </p:spTree>
    <p:extLst>
      <p:ext uri="{BB962C8B-B14F-4D97-AF65-F5344CB8AC3E}">
        <p14:creationId xmlns:p14="http://schemas.microsoft.com/office/powerpoint/2010/main" val="9268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nvGraphicFramePr>
        <p:xfrm>
          <a:off x="203200" y="546100"/>
          <a:ext cx="11779463" cy="467360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8">
                  <a:txBody>
                    <a:bodyPr/>
                    <a:lstStyle/>
                    <a:p>
                      <a:r>
                        <a:rPr lang="en-US" sz="1200" dirty="0">
                          <a:latin typeface="+mn-lt"/>
                        </a:rPr>
                        <a:t>Usage conditions-specific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Lighting conditions</a:t>
                      </a:r>
                    </a:p>
                  </a:txBody>
                  <a:tcPr/>
                </a:tc>
                <a:tc>
                  <a:txBody>
                    <a:bodyPr/>
                    <a:lstStyle/>
                    <a:p>
                      <a:r>
                        <a:rPr lang="en-US" sz="1200" dirty="0">
                          <a:effectLst/>
                          <a:latin typeface="+mn-lt"/>
                          <a:ea typeface="Arial" panose="020B0604020202020204" pitchFamily="34" charset="0"/>
                        </a:rPr>
                        <a:t>Harsh lighting conditions (too dim or too bright) will require AR platforms whose tracking engine must be robust enough to process live camera feed of degrading quality and detect a marker.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Network connectivity</a:t>
                      </a:r>
                    </a:p>
                  </a:txBody>
                  <a:tcPr/>
                </a:tc>
                <a:tc>
                  <a:txBody>
                    <a:bodyPr/>
                    <a:lstStyle/>
                    <a:p>
                      <a:r>
                        <a:rPr lang="en-US" sz="1200" dirty="0">
                          <a:effectLst/>
                          <a:latin typeface="+mn-lt"/>
                          <a:ea typeface="Arial" panose="020B0604020202020204" pitchFamily="34" charset="0"/>
                        </a:rPr>
                        <a:t>When deployed in environments without stable internet connection like shopfloors, ideal AR platforms are the ones with offline mode support.</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Noise</a:t>
                      </a:r>
                    </a:p>
                  </a:txBody>
                  <a:tcPr/>
                </a:tc>
                <a:tc>
                  <a:txBody>
                    <a:bodyPr/>
                    <a:lstStyle/>
                    <a:p>
                      <a:pPr>
                        <a:lnSpc>
                          <a:spcPct val="115000"/>
                        </a:lnSpc>
                      </a:pPr>
                      <a:r>
                        <a:rPr lang="en-US" sz="1200" dirty="0">
                          <a:effectLst/>
                          <a:latin typeface="+mn-lt"/>
                          <a:ea typeface="Arial" panose="020B0604020202020204" pitchFamily="34" charset="0"/>
                        </a:rPr>
                        <a:t>When deployed in loud environments like shopfloors, ideal AR platforms are those with noise-cancelling microphones.</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4-7</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Temperature + Humidity + Drop-safe + Water/dust-proof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deployed in rugged conditions, ideal AR platforms are those built for extreme temperature, humidity, drop-safe, waterproof, and dustproof. </a:t>
                      </a:r>
                    </a:p>
                    <a:p>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Health/ safety compliance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use cases will require AR platforms to comply with specific health and safety standards e.g., hardhat integration, medical certifications for clean room usage, eye safety.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Hand usage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tasks require users to use both of their hands e.g., surgeons carrying out a surgery (making AR headsets most ideal) while some tasks occupy only one hand, allowing users to use their other hand to hold a mobile device (making it possible to use </a:t>
                      </a:r>
                      <a:r>
                        <a:rPr lang="en-US" sz="1200" kern="1200" dirty="0" err="1">
                          <a:solidFill>
                            <a:schemeClr val="tx1"/>
                          </a:solidFill>
                          <a:effectLst/>
                          <a:latin typeface="+mn-lt"/>
                          <a:ea typeface="+mn-ea"/>
                          <a:cs typeface="+mn-cs"/>
                        </a:rPr>
                        <a:t>webAR</a:t>
                      </a:r>
                      <a:r>
                        <a:rPr lang="en-US" sz="1200" kern="1200" dirty="0">
                          <a:solidFill>
                            <a:schemeClr val="tx1"/>
                          </a:solidFill>
                          <a:effectLst/>
                          <a:latin typeface="+mn-lt"/>
                          <a:ea typeface="+mn-ea"/>
                          <a:cs typeface="+mn-cs"/>
                        </a:rPr>
                        <a:t> or native 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10. User interactions</a:t>
                      </a:r>
                    </a:p>
                  </a:txBody>
                  <a:tcPr/>
                </a:tc>
                <a:tc>
                  <a:txBody>
                    <a:bodyPr/>
                    <a:lstStyle/>
                    <a:p>
                      <a:r>
                        <a:rPr lang="en-US" sz="1200" kern="1200" dirty="0">
                          <a:solidFill>
                            <a:schemeClr val="tx1"/>
                          </a:solidFill>
                          <a:effectLst/>
                          <a:latin typeface="+mn-lt"/>
                          <a:ea typeface="+mn-ea"/>
                          <a:cs typeface="+mn-cs"/>
                        </a:rPr>
                        <a:t>Different AR platforms support different built-in user interactions e.g., voice/ gesture/ gaze controls for an intuitive and enhanced user experience. </a:t>
                      </a:r>
                      <a:endParaRPr lang="en-US" sz="1200" dirty="0">
                        <a:latin typeface="+mn-lt"/>
                      </a:endParaRPr>
                    </a:p>
                  </a:txBody>
                  <a:tcPr/>
                </a:tc>
                <a:extLst>
                  <a:ext uri="{0D108BD9-81ED-4DB2-BD59-A6C34878D82A}">
                    <a16:rowId xmlns:a16="http://schemas.microsoft.com/office/drawing/2014/main" val="3984978969"/>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11. Movement restrictions</a:t>
                      </a:r>
                    </a:p>
                  </a:txBody>
                  <a:tcPr/>
                </a:tc>
                <a:tc>
                  <a:txBody>
                    <a:bodyPr/>
                    <a:lstStyle/>
                    <a:p>
                      <a:r>
                        <a:rPr lang="en-US" sz="1200" dirty="0">
                          <a:effectLst/>
                          <a:latin typeface="+mn-lt"/>
                          <a:ea typeface="Arial" panose="020B0604020202020204" pitchFamily="34" charset="0"/>
                        </a:rPr>
                        <a:t>Some tasks require users to have a full range of movement (e.g., shopfloor operators), making non-tethered AR headsets, </a:t>
                      </a:r>
                      <a:r>
                        <a:rPr lang="en-US" sz="1200" dirty="0" err="1">
                          <a:effectLst/>
                          <a:latin typeface="+mn-lt"/>
                          <a:ea typeface="Arial" panose="020B0604020202020204" pitchFamily="34" charset="0"/>
                        </a:rPr>
                        <a:t>webAR</a:t>
                      </a:r>
                      <a:r>
                        <a:rPr lang="en-US" sz="1200" dirty="0">
                          <a:effectLst/>
                          <a:latin typeface="+mn-lt"/>
                          <a:ea typeface="Arial" panose="020B0604020202020204" pitchFamily="34" charset="0"/>
                        </a:rPr>
                        <a:t>, and native AR ideal options. Some other tasks require only a limited range of movements, making tethered AR headsets an acceptable option in exchange for better tracking and rendering performance and lower latency since the tethered headset usually is connected to a powerful computer.</a:t>
                      </a:r>
                      <a:endParaRPr lang="en-US" sz="1200" dirty="0">
                        <a:latin typeface="+mn-lt"/>
                      </a:endParaRPr>
                    </a:p>
                  </a:txBody>
                  <a:tcPr/>
                </a:tc>
                <a:extLst>
                  <a:ext uri="{0D108BD9-81ED-4DB2-BD59-A6C34878D82A}">
                    <a16:rowId xmlns:a16="http://schemas.microsoft.com/office/drawing/2014/main" val="3494500468"/>
                  </a:ext>
                </a:extLst>
              </a:tr>
            </a:tbl>
          </a:graphicData>
        </a:graphic>
      </p:graphicFrame>
    </p:spTree>
    <p:extLst>
      <p:ext uri="{BB962C8B-B14F-4D97-AF65-F5344CB8AC3E}">
        <p14:creationId xmlns:p14="http://schemas.microsoft.com/office/powerpoint/2010/main" val="37465505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nvGraphicFramePr>
        <p:xfrm>
          <a:off x="203200" y="546100"/>
          <a:ext cx="11779463" cy="5398897"/>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11">
                  <a:txBody>
                    <a:bodyPr/>
                    <a:lstStyle/>
                    <a:p>
                      <a:r>
                        <a:rPr lang="en-US" sz="1200" dirty="0">
                          <a:latin typeface="+mn-lt"/>
                        </a:rPr>
                        <a:t>Hardware-specific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Battery life</a:t>
                      </a:r>
                    </a:p>
                  </a:txBody>
                  <a:tcPr/>
                </a:tc>
                <a:tc>
                  <a:txBody>
                    <a:bodyPr/>
                    <a:lstStyle/>
                    <a:p>
                      <a:r>
                        <a:rPr lang="en-US" sz="1200" kern="1200" dirty="0">
                          <a:solidFill>
                            <a:schemeClr val="tx1"/>
                          </a:solidFill>
                          <a:effectLst/>
                          <a:latin typeface="+mn-lt"/>
                          <a:ea typeface="+mn-ea"/>
                          <a:cs typeface="+mn-cs"/>
                        </a:rPr>
                        <a:t>The longer the battery life, the fewer charges are required between usage.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a:solidFill>
                            <a:schemeClr val="tx1"/>
                          </a:solidFill>
                          <a:latin typeface="+mn-lt"/>
                          <a:ea typeface="+mn-lt"/>
                          <a:cs typeface="+mn-lt"/>
                        </a:rPr>
                        <a:t>Device weight</a:t>
                      </a:r>
                      <a:endParaRPr lang="en-US" sz="1200" dirty="0">
                        <a:solidFill>
                          <a:schemeClr val="tx1"/>
                        </a:solidFill>
                        <a:latin typeface="+mn-lt"/>
                        <a:ea typeface="+mn-lt"/>
                        <a:cs typeface="+mn-lt"/>
                      </a:endParaRPr>
                    </a:p>
                  </a:txBody>
                  <a:tcPr/>
                </a:tc>
                <a:tc>
                  <a:txBody>
                    <a:bodyPr/>
                    <a:lstStyle/>
                    <a:p>
                      <a:r>
                        <a:rPr lang="en-US" sz="1200" dirty="0">
                          <a:effectLst/>
                          <a:latin typeface="+mn-lt"/>
                          <a:ea typeface="Arial" panose="020B0604020202020204" pitchFamily="34" charset="0"/>
                        </a:rPr>
                        <a:t>The heavier the device, the more fatigue it causes, especially head fatigue when using AR headsets. </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Field-of-view (</a:t>
                      </a:r>
                      <a:r>
                        <a:rPr lang="en-US" sz="1200" dirty="0" err="1">
                          <a:solidFill>
                            <a:schemeClr val="tx1"/>
                          </a:solidFill>
                          <a:latin typeface="+mn-lt"/>
                          <a:ea typeface="+mn-lt"/>
                          <a:cs typeface="+mn-lt"/>
                        </a:rPr>
                        <a:t>FoV</a:t>
                      </a:r>
                      <a:r>
                        <a:rPr lang="en-US" sz="1200" dirty="0">
                          <a:solidFill>
                            <a:schemeClr val="tx1"/>
                          </a:solidFill>
                          <a:latin typeface="+mn-lt"/>
                          <a:ea typeface="+mn-lt"/>
                          <a:cs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pPr>
                        <a:lnSpc>
                          <a:spcPct val="115000"/>
                        </a:lnSpc>
                      </a:pPr>
                      <a:r>
                        <a:rPr lang="en-US" sz="1200" kern="1200" dirty="0">
                          <a:solidFill>
                            <a:schemeClr val="tx1"/>
                          </a:solidFill>
                          <a:effectLst/>
                          <a:latin typeface="+mn-lt"/>
                          <a:ea typeface="+mn-ea"/>
                          <a:cs typeface="+mn-cs"/>
                        </a:rPr>
                        <a:t>The wider the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the bigger virtual contents users can view and the more immersive the AR experience feels. For virtual product prototyping, a big FOV is preferable while for other use cases such as an AR monitoring dashboard for factory equipment, an average sized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might be acceptable. </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Camera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kern="1200" dirty="0">
                          <a:solidFill>
                            <a:schemeClr val="tx1"/>
                          </a:solidFill>
                          <a:effectLst/>
                          <a:latin typeface="+mn-lt"/>
                          <a:ea typeface="+mn-ea"/>
                          <a:cs typeface="+mn-cs"/>
                        </a:rPr>
                        <a:t>The higher the camera resolution, the higher quality video the camera can capture. It is valuable, for example, when the live camera is streamed to a remote worker for the use case of AR-guided remote assistance.</a:t>
                      </a:r>
                    </a:p>
                  </a:txBody>
                  <a:tcPr/>
                </a:tc>
                <a:extLst>
                  <a:ext uri="{0D108BD9-81ED-4DB2-BD59-A6C34878D82A}">
                    <a16:rowId xmlns:a16="http://schemas.microsoft.com/office/drawing/2014/main" val="4288476885"/>
                  </a:ext>
                </a:extLst>
              </a:tr>
              <a:tr h="370840">
                <a:tc>
                  <a:txBody>
                    <a:bodyPr/>
                    <a:lstStyle/>
                    <a:p>
                      <a:r>
                        <a:rPr lang="en-US" sz="1200" dirty="0">
                          <a:latin typeface="+mn-lt"/>
                        </a:rPr>
                        <a:t>5</a:t>
                      </a:r>
                    </a:p>
                  </a:txBody>
                  <a:tcPr/>
                </a:tc>
                <a:tc vMerge="1">
                  <a:txBody>
                    <a:bodyPr/>
                    <a:lstStyle/>
                    <a:p>
                      <a:endParaRPr lang="en-US" sz="1200" dirty="0">
                        <a:latin typeface="+mn-lt"/>
                      </a:endParaRPr>
                    </a:p>
                  </a:txBody>
                  <a:tcPr/>
                </a:tc>
                <a:tc>
                  <a:txBody>
                    <a:bodyPr/>
                    <a:lstStyle/>
                    <a:p>
                      <a:r>
                        <a:rPr lang="en-US" sz="1200" dirty="0">
                          <a:latin typeface="+mn-lt"/>
                        </a:rPr>
                        <a:t>Display resolution</a:t>
                      </a:r>
                    </a:p>
                  </a:txBody>
                  <a:tcPr/>
                </a:tc>
                <a:tc>
                  <a:txBody>
                    <a:bodyPr/>
                    <a:lstStyle/>
                    <a:p>
                      <a:r>
                        <a:rPr lang="en-US" sz="1200" kern="1200" dirty="0">
                          <a:solidFill>
                            <a:schemeClr val="tx1"/>
                          </a:solidFill>
                          <a:effectLst/>
                          <a:latin typeface="+mn-lt"/>
                          <a:ea typeface="+mn-ea"/>
                          <a:cs typeface="+mn-cs"/>
                        </a:rPr>
                        <a:t>The higher the display resolution, the higher fidelity the virtual contents are.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6</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Refresh rate</a:t>
                      </a:r>
                    </a:p>
                  </a:txBody>
                  <a:tcPr/>
                </a:tc>
                <a:tc>
                  <a:txBody>
                    <a:bodyPr/>
                    <a:lstStyle/>
                    <a:p>
                      <a:r>
                        <a:rPr lang="en-US" sz="1200" kern="1200" dirty="0">
                          <a:solidFill>
                            <a:schemeClr val="tx1"/>
                          </a:solidFill>
                          <a:effectLst/>
                          <a:latin typeface="+mn-lt"/>
                          <a:ea typeface="+mn-ea"/>
                          <a:cs typeface="+mn-cs"/>
                        </a:rPr>
                        <a:t>The higher refresh rate, the smoother the virtual contents appear.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solidFill>
                            <a:schemeClr val="tx1"/>
                          </a:solidFill>
                          <a:latin typeface="+mn-lt"/>
                          <a:ea typeface="+mn-lt"/>
                          <a:cs typeface="+mn-lt"/>
                        </a:rPr>
                        <a:t>7-9</a:t>
                      </a:r>
                      <a:endParaRPr lang="en-US" sz="1200" dirty="0">
                        <a:latin typeface="+mn-lt"/>
                      </a:endParaRP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Storage + computation + remote rendering</a:t>
                      </a:r>
                    </a:p>
                  </a:txBody>
                  <a:tcPr/>
                </a:tc>
                <a:tc>
                  <a:txBody>
                    <a:bodyPr/>
                    <a:lstStyle/>
                    <a:p>
                      <a:pPr>
                        <a:lnSpc>
                          <a:spcPct val="115000"/>
                        </a:lnSpc>
                      </a:pPr>
                      <a:r>
                        <a:rPr lang="en-US" sz="1200" dirty="0">
                          <a:effectLst/>
                          <a:latin typeface="+mn-lt"/>
                          <a:ea typeface="Arial" panose="020B0604020202020204" pitchFamily="34" charset="0"/>
                        </a:rPr>
                        <a:t>Storage, computation, and remote rendering dictate how much tracking and rendering can be performed locally on the AR device (no latency) or remotely in the cloud (requiring less powerful AR devices but results in higher latency).</a:t>
                      </a:r>
                    </a:p>
                  </a:txBody>
                  <a:tcPr marL="68580" marR="68580" marT="0" marB="0"/>
                </a:tc>
                <a:extLst>
                  <a:ext uri="{0D108BD9-81ED-4DB2-BD59-A6C34878D82A}">
                    <a16:rowId xmlns:a16="http://schemas.microsoft.com/office/drawing/2014/main" val="3984978969"/>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Cross-device development</a:t>
                      </a:r>
                    </a:p>
                  </a:txBody>
                  <a:tcPr/>
                </a:tc>
                <a:tc>
                  <a:txBody>
                    <a:bodyPr/>
                    <a:lstStyle/>
                    <a:p>
                      <a:r>
                        <a:rPr lang="en-US" sz="1200" dirty="0">
                          <a:effectLst/>
                          <a:latin typeface="+mn-lt"/>
                          <a:ea typeface="Arial" panose="020B0604020202020204" pitchFamily="34" charset="0"/>
                        </a:rPr>
                        <a:t>Allows developers to develop a WebAR, native AR, and AR-on-headset application once and deploy the application on multiple browsers, Android/ iOS devices, and AR headsets, respectively.</a:t>
                      </a:r>
                      <a:endParaRPr lang="en-US" sz="1200" dirty="0">
                        <a:latin typeface="+mn-lt"/>
                      </a:endParaRPr>
                    </a:p>
                  </a:txBody>
                  <a:tcPr/>
                </a:tc>
                <a:extLst>
                  <a:ext uri="{0D108BD9-81ED-4DB2-BD59-A6C34878D82A}">
                    <a16:rowId xmlns:a16="http://schemas.microsoft.com/office/drawing/2014/main" val="3494500468"/>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App download required</a:t>
                      </a:r>
                    </a:p>
                  </a:txBody>
                  <a:tcPr/>
                </a:tc>
                <a:tc>
                  <a:txBody>
                    <a:bodyPr/>
                    <a:lstStyle/>
                    <a:p>
                      <a:r>
                        <a:rPr lang="en-US" sz="1200" dirty="0">
                          <a:effectLst/>
                          <a:latin typeface="+mn-lt"/>
                          <a:ea typeface="Arial" panose="020B0604020202020204" pitchFamily="34" charset="0"/>
                        </a:rPr>
                        <a:t>Refers to if a user needs to download and install the AR app to their device. WebAR is the only platform that does not require users to download and install WebAR apps since WebAR runs directly from a browser, giving it an advantage over native AR and AR headsets. </a:t>
                      </a:r>
                      <a:endParaRPr lang="en-US" sz="1200" dirty="0">
                        <a:latin typeface="+mn-lt"/>
                      </a:endParaRPr>
                    </a:p>
                  </a:txBody>
                  <a:tcPr/>
                </a:tc>
                <a:extLst>
                  <a:ext uri="{0D108BD9-81ED-4DB2-BD59-A6C34878D82A}">
                    <a16:rowId xmlns:a16="http://schemas.microsoft.com/office/drawing/2014/main" val="3342269259"/>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Heat distribution</a:t>
                      </a:r>
                    </a:p>
                  </a:txBody>
                  <a:tcPr/>
                </a:tc>
                <a:tc>
                  <a:txBody>
                    <a:bodyPr/>
                    <a:lstStyle/>
                    <a:p>
                      <a:r>
                        <a:rPr lang="en-US" sz="1200" dirty="0">
                          <a:effectLst/>
                          <a:latin typeface="+mn-lt"/>
                          <a:ea typeface="Arial" panose="020B0604020202020204" pitchFamily="34" charset="0"/>
                        </a:rPr>
                        <a:t>Refers to how much heat an AR device produces while running and how fast the heat can dissipate because of the thermal model of the AR device. This factor is important because heating AR devices, especially AR headsets, can cause skin burns and affect user experience. </a:t>
                      </a:r>
                      <a:endParaRPr lang="en-US" sz="1200" dirty="0">
                        <a:latin typeface="+mn-lt"/>
                      </a:endParaRPr>
                    </a:p>
                  </a:txBody>
                  <a:tcPr/>
                </a:tc>
                <a:extLst>
                  <a:ext uri="{0D108BD9-81ED-4DB2-BD59-A6C34878D82A}">
                    <a16:rowId xmlns:a16="http://schemas.microsoft.com/office/drawing/2014/main" val="1392515167"/>
                  </a:ext>
                </a:extLst>
              </a:tr>
              <a:tr h="370840">
                <a:tc>
                  <a:txBody>
                    <a:bodyPr/>
                    <a:lstStyle/>
                    <a:p>
                      <a:r>
                        <a:rPr lang="en-US" sz="1200" dirty="0">
                          <a:latin typeface="+mn-lt"/>
                        </a:rPr>
                        <a:t>13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mn-lt"/>
                          <a:cs typeface="+mn-lt"/>
                        </a:rPr>
                        <a:t>Cost: hardware + subscription</a:t>
                      </a:r>
                    </a:p>
                  </a:txBody>
                  <a:tcPr/>
                </a:tc>
                <a:tc>
                  <a:txBody>
                    <a:bodyPr/>
                    <a:lstStyle/>
                    <a:p>
                      <a:r>
                        <a:rPr lang="en-US" sz="1200" kern="1200" dirty="0">
                          <a:solidFill>
                            <a:schemeClr val="tx1"/>
                          </a:solidFill>
                          <a:effectLst/>
                          <a:latin typeface="+mn-lt"/>
                          <a:ea typeface="+mn-ea"/>
                          <a:cs typeface="+mn-cs"/>
                        </a:rPr>
                        <a:t>Refers to the cost of using the AR platforms (hardware cost + subscription cost).</a:t>
                      </a:r>
                      <a:endParaRPr lang="en-US" sz="1200" dirty="0">
                        <a:latin typeface="+mn-lt"/>
                      </a:endParaRPr>
                    </a:p>
                  </a:txBody>
                  <a:tcPr/>
                </a:tc>
                <a:extLst>
                  <a:ext uri="{0D108BD9-81ED-4DB2-BD59-A6C34878D82A}">
                    <a16:rowId xmlns:a16="http://schemas.microsoft.com/office/drawing/2014/main" val="39696256"/>
                  </a:ext>
                </a:extLst>
              </a:tr>
            </a:tbl>
          </a:graphicData>
        </a:graphic>
      </p:graphicFrame>
    </p:spTree>
    <p:extLst>
      <p:ext uri="{BB962C8B-B14F-4D97-AF65-F5344CB8AC3E}">
        <p14:creationId xmlns:p14="http://schemas.microsoft.com/office/powerpoint/2010/main" val="2395295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nvGraphicFramePr>
        <p:xfrm>
          <a:off x="203200" y="546100"/>
          <a:ext cx="11779463" cy="4470146"/>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1-7</a:t>
                      </a:r>
                    </a:p>
                  </a:txBody>
                  <a:tcPr/>
                </a:tc>
                <a:tc rowSpan="6">
                  <a:txBody>
                    <a:bodyPr/>
                    <a:lstStyle/>
                    <a:p>
                      <a:r>
                        <a:rPr lang="en-US" sz="1200" dirty="0">
                          <a:latin typeface="+mn-lt"/>
                        </a:rPr>
                        <a:t>Tracking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Fiducial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Image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Location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Object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Surface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Spatial tracking</a:t>
                      </a:r>
                    </a:p>
                  </a:txBody>
                  <a:tcPr/>
                </a:tc>
                <a:tc>
                  <a:txBody>
                    <a:bodyPr/>
                    <a:lstStyle/>
                    <a:p>
                      <a:pPr>
                        <a:lnSpc>
                          <a:spcPct val="115000"/>
                        </a:lnSpc>
                      </a:pPr>
                      <a:r>
                        <a:rPr lang="en-US" sz="1200" dirty="0">
                          <a:effectLst/>
                          <a:latin typeface="+mn-lt"/>
                          <a:ea typeface="Arial" panose="020B0604020202020204" pitchFamily="34" charset="0"/>
                        </a:rPr>
                        <a:t>Different use cases require different tracking techniques.</a:t>
                      </a:r>
                    </a:p>
                    <a:p>
                      <a:pPr>
                        <a:lnSpc>
                          <a:spcPct val="115000"/>
                        </a:lnSpc>
                      </a:pPr>
                      <a:r>
                        <a:rPr lang="en-US" sz="1200" dirty="0">
                          <a:effectLst/>
                          <a:latin typeface="+mn-lt"/>
                          <a:ea typeface="Arial" panose="020B0604020202020204" pitchFamily="34" charset="0"/>
                        </a:rPr>
                        <a:t> </a:t>
                      </a:r>
                    </a:p>
                    <a:p>
                      <a:r>
                        <a:rPr lang="en-US" sz="1200" dirty="0">
                          <a:effectLst/>
                          <a:latin typeface="+mn-lt"/>
                          <a:ea typeface="Arial" panose="020B0604020202020204" pitchFamily="34" charset="0"/>
                        </a:rPr>
                        <a:t>In the example of an art book in </a:t>
                      </a:r>
                      <a:r>
                        <a:rPr lang="en-US" sz="1200" dirty="0">
                          <a:effectLst/>
                          <a:latin typeface="+mn-lt"/>
                          <a:ea typeface="Arial" panose="020B0604020202020204" pitchFamily="34" charset="0"/>
                          <a:hlinkClick r:id="rId2"/>
                        </a:rPr>
                        <a:t>here</a:t>
                      </a:r>
                      <a:r>
                        <a:rPr lang="en-US" sz="1200" dirty="0">
                          <a:effectLst/>
                          <a:latin typeface="+mn-lt"/>
                          <a:ea typeface="Arial" panose="020B0604020202020204" pitchFamily="34" charset="0"/>
                        </a:rPr>
                        <a:t>, the art book is implemented using an image tracking engine which allows users to scan an image of a sculpture in the artbook and view a 3D model of the sculpture rendered on top of the image. On the other hand, spatial tracking is more appropriate for implementing, say, an AR-guided evacuation route for an underground mine since it would not be feasible to attach image markers to rock faces and make sure the image markers stay put.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Depth tracking</a:t>
                      </a:r>
                    </a:p>
                  </a:txBody>
                  <a:tcPr/>
                </a:tc>
                <a:tc>
                  <a:txBody>
                    <a:bodyPr/>
                    <a:lstStyle/>
                    <a:p>
                      <a:pPr>
                        <a:lnSpc>
                          <a:spcPct val="115000"/>
                        </a:lnSpc>
                      </a:pPr>
                      <a:r>
                        <a:rPr lang="en-US" sz="1200" dirty="0">
                          <a:effectLst/>
                          <a:latin typeface="+mn-lt"/>
                          <a:ea typeface="Arial" panose="020B0604020202020204" pitchFamily="34" charset="0"/>
                        </a:rPr>
                        <a:t>Depth tracking is an additional capability of tracking engines to understand the physical environment. With depth knowledge, tracking engines can instruct rendering engines to occlude virtual objects if they are behind physical objects for a more realistic experience. </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Other tracking</a:t>
                      </a:r>
                    </a:p>
                  </a:txBody>
                  <a:tcPr/>
                </a:tc>
                <a:tc>
                  <a:txBody>
                    <a:bodyPr/>
                    <a:lstStyle/>
                    <a:p>
                      <a:pPr>
                        <a:lnSpc>
                          <a:spcPct val="115000"/>
                        </a:lnSpc>
                      </a:pPr>
                      <a:r>
                        <a:rPr lang="en-US" sz="1200" dirty="0">
                          <a:effectLst/>
                          <a:latin typeface="+mn-lt"/>
                          <a:ea typeface="Arial" panose="020B0604020202020204" pitchFamily="34" charset="0"/>
                        </a:rPr>
                        <a:t>As more computer vision technology evolves, more tracking techniques are being developed. This criterion serves as a catch-all for those techniques. </a:t>
                      </a:r>
                    </a:p>
                    <a:p>
                      <a:pPr>
                        <a:lnSpc>
                          <a:spcPct val="115000"/>
                        </a:lnSpc>
                      </a:pP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Multi-marker tracking</a:t>
                      </a:r>
                    </a:p>
                  </a:txBody>
                  <a:tcPr/>
                </a:tc>
                <a:tc>
                  <a:txBody>
                    <a:bodyPr/>
                    <a:lstStyle/>
                    <a:p>
                      <a:r>
                        <a:rPr lang="en-US" sz="1200" dirty="0">
                          <a:effectLst/>
                          <a:latin typeface="+mn-lt"/>
                          <a:ea typeface="Arial" panose="020B0604020202020204" pitchFamily="34" charset="0"/>
                        </a:rPr>
                        <a:t>Refers to a capability of tracking engines to detect and track multiple markers in a single video frame, creating a richer experience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11</a:t>
                      </a:r>
                    </a:p>
                  </a:txBody>
                  <a:tcPr/>
                </a:tc>
                <a:tc vMerge="1">
                  <a:txBody>
                    <a:bodyPr/>
                    <a:lstStyle/>
                    <a:p>
                      <a:endParaRPr lang="en-US"/>
                    </a:p>
                  </a:txBody>
                  <a:tcPr/>
                </a:tc>
                <a:tc>
                  <a:txBody>
                    <a:bodyPr/>
                    <a:lstStyle/>
                    <a:p>
                      <a:r>
                        <a:rPr lang="en-US" sz="1200" dirty="0">
                          <a:latin typeface="+mn-lt"/>
                        </a:rPr>
                        <a:t>Multi-user tracking</a:t>
                      </a:r>
                    </a:p>
                  </a:txBody>
                  <a:tcPr/>
                </a:tc>
                <a:tc>
                  <a:txBody>
                    <a:bodyPr/>
                    <a:lstStyle/>
                    <a:p>
                      <a:r>
                        <a:rPr lang="en-US" sz="1200" dirty="0">
                          <a:effectLst/>
                          <a:latin typeface="+mn-lt"/>
                          <a:ea typeface="Arial" panose="020B0604020202020204" pitchFamily="34" charset="0"/>
                        </a:rPr>
                        <a:t>Refers to the ability of tracking engines to synchronize across multiple devices and allow multiple users to join a single AR session. For example, an AR-guided remote assistance solution requires the use of multi-user tracking (</a:t>
                      </a:r>
                      <a:r>
                        <a:rPr lang="en-US" sz="1200" dirty="0">
                          <a:effectLst/>
                          <a:latin typeface="+mn-lt"/>
                          <a:ea typeface="Arial" panose="020B0604020202020204" pitchFamily="34" charset="0"/>
                          <a:hlinkClick r:id="rId4"/>
                        </a:rPr>
                        <a:t>video</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3137451433"/>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latin typeface="+mn-lt"/>
                        </a:rPr>
                        <a:t>Lighting effects</a:t>
                      </a:r>
                    </a:p>
                  </a:txBody>
                  <a:tcPr/>
                </a:tc>
                <a:tc>
                  <a:txBody>
                    <a:bodyPr/>
                    <a:lstStyle/>
                    <a:p>
                      <a:pPr>
                        <a:lnSpc>
                          <a:spcPct val="115000"/>
                        </a:lnSpc>
                      </a:pPr>
                      <a:r>
                        <a:rPr lang="en-US" sz="1200" dirty="0">
                          <a:effectLst/>
                          <a:latin typeface="+mn-lt"/>
                          <a:ea typeface="Arial" panose="020B0604020202020204" pitchFamily="34" charset="0"/>
                        </a:rPr>
                        <a:t>Refers to additional capabilities of tracking engines such as light estimate i.e., predicting the lighting conditions of the physical environment (</a:t>
                      </a:r>
                      <a:r>
                        <a:rPr lang="en-US" sz="1200" dirty="0">
                          <a:effectLst/>
                          <a:latin typeface="+mn-lt"/>
                          <a:ea typeface="Arial" panose="020B0604020202020204" pitchFamily="34" charset="0"/>
                          <a:hlinkClick r:id="rId5"/>
                        </a:rPr>
                        <a:t>picture</a:t>
                      </a:r>
                      <a:r>
                        <a:rPr lang="en-US" sz="1200" dirty="0">
                          <a:effectLst/>
                          <a:latin typeface="+mn-lt"/>
                          <a:ea typeface="Arial" panose="020B0604020202020204" pitchFamily="34" charset="0"/>
                        </a:rPr>
                        <a:t>).</a:t>
                      </a:r>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29058771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nvGraphicFramePr>
        <p:xfrm>
          <a:off x="203200" y="546100"/>
          <a:ext cx="11779463" cy="3619754"/>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2">
                  <a:txBody>
                    <a:bodyPr/>
                    <a:lstStyle/>
                    <a:p>
                      <a:r>
                        <a:rPr lang="en-US" sz="1200" dirty="0">
                          <a:latin typeface="+mn-lt"/>
                        </a:rPr>
                        <a:t>Rendering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Light estimates</a:t>
                      </a:r>
                    </a:p>
                  </a:txBody>
                  <a:tcPr/>
                </a:tc>
                <a:tc>
                  <a:txBody>
                    <a:bodyPr/>
                    <a:lstStyle/>
                    <a:p>
                      <a:pPr>
                        <a:lnSpc>
                          <a:spcPct val="115000"/>
                        </a:lnSpc>
                      </a:pPr>
                      <a:r>
                        <a:rPr lang="en-US" sz="1200" dirty="0">
                          <a:effectLst/>
                          <a:latin typeface="+mn-lt"/>
                          <a:ea typeface="Arial" panose="020B0604020202020204" pitchFamily="34" charset="0"/>
                        </a:rPr>
                        <a:t>Using the light estimate data from tracking engines, rendering engines can shade the virtual contents to match the lighting conditions of the physical environment for more realistic virtual contents (</a:t>
                      </a:r>
                      <a:r>
                        <a:rPr lang="en-US" sz="1200" dirty="0">
                          <a:effectLst/>
                          <a:latin typeface="+mn-lt"/>
                          <a:ea typeface="Arial" panose="020B0604020202020204" pitchFamily="34" charset="0"/>
                          <a:hlinkClick r:id="rId2"/>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Occlusion</a:t>
                      </a:r>
                    </a:p>
                  </a:txBody>
                  <a:tcPr/>
                </a:tc>
                <a:tc>
                  <a:txBody>
                    <a:bodyPr/>
                    <a:lstStyle/>
                    <a:p>
                      <a:pPr>
                        <a:lnSpc>
                          <a:spcPct val="115000"/>
                        </a:lnSpc>
                      </a:pPr>
                      <a:r>
                        <a:rPr lang="en-US" sz="1200" dirty="0">
                          <a:effectLst/>
                          <a:latin typeface="+mn-lt"/>
                          <a:ea typeface="Arial" panose="020B0604020202020204" pitchFamily="34" charset="0"/>
                        </a:rPr>
                        <a:t>Using the depth data from tracking engines, rendering engines can occlude virtual objects which stand behind physical objects for more realistic virtual contents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1</a:t>
                      </a:r>
                    </a:p>
                  </a:txBody>
                  <a:tcPr/>
                </a:tc>
                <a:tc rowSpan="3">
                  <a:txBody>
                    <a:bodyPr/>
                    <a:lstStyle/>
                    <a:p>
                      <a:r>
                        <a:rPr lang="en-US" sz="1200" dirty="0">
                          <a:latin typeface="+mn-lt"/>
                        </a:rPr>
                        <a:t>Ease of develop-</a:t>
                      </a:r>
                      <a:r>
                        <a:rPr lang="en-US" sz="1200" dirty="0" err="1">
                          <a:latin typeface="+mn-lt"/>
                        </a:rPr>
                        <a:t>ment</a:t>
                      </a:r>
                      <a:endParaRPr lang="en-US" sz="1200" dirty="0">
                        <a:latin typeface="+mn-lt"/>
                      </a:endParaRPr>
                    </a:p>
                  </a:txBody>
                  <a:tcPr/>
                </a:tc>
                <a:tc>
                  <a:txBody>
                    <a:bodyPr/>
                    <a:lstStyle/>
                    <a:p>
                      <a:r>
                        <a:rPr lang="en-US" sz="1200" dirty="0">
                          <a:latin typeface="+mn-lt"/>
                        </a:rPr>
                        <a:t>Integration with other AR development tools</a:t>
                      </a:r>
                    </a:p>
                  </a:txBody>
                  <a:tcPr/>
                </a:tc>
                <a:tc>
                  <a:txBody>
                    <a:bodyPr/>
                    <a:lstStyle/>
                    <a:p>
                      <a:pPr>
                        <a:lnSpc>
                          <a:spcPct val="115000"/>
                        </a:lnSpc>
                      </a:pPr>
                      <a:r>
                        <a:rPr lang="en-US" sz="1200" dirty="0">
                          <a:effectLst/>
                          <a:latin typeface="+mn-lt"/>
                          <a:ea typeface="Arial" panose="020B0604020202020204" pitchFamily="34" charset="0"/>
                        </a:rPr>
                        <a:t>Cross-references which tracking engines integrate with which rendering engines. Refresher: an AR application requires both tracking and rendering engines, and the two engines need to integrate with each other. </a:t>
                      </a:r>
                    </a:p>
                  </a:txBody>
                  <a:tcPr/>
                </a:tc>
                <a:extLst>
                  <a:ext uri="{0D108BD9-81ED-4DB2-BD59-A6C34878D82A}">
                    <a16:rowId xmlns:a16="http://schemas.microsoft.com/office/drawing/2014/main" val="2801840546"/>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latin typeface="+mn-lt"/>
                        </a:rPr>
                        <a:t>Simulation/ remote testing</a:t>
                      </a:r>
                    </a:p>
                  </a:txBody>
                  <a:tcPr/>
                </a:tc>
                <a:tc>
                  <a:txBody>
                    <a:bodyPr/>
                    <a:lstStyle/>
                    <a:p>
                      <a:pPr>
                        <a:lnSpc>
                          <a:spcPct val="115000"/>
                        </a:lnSpc>
                      </a:pPr>
                      <a:r>
                        <a:rPr lang="en-US" sz="1200" dirty="0">
                          <a:effectLst/>
                          <a:latin typeface="+mn-lt"/>
                          <a:ea typeface="Arial" panose="020B0604020202020204" pitchFamily="34" charset="0"/>
                        </a:rPr>
                        <a:t>Allows developers to test and debug AR applications more quickly.</a:t>
                      </a:r>
                    </a:p>
                  </a:txBody>
                  <a:tcPr/>
                </a:tc>
                <a:extLst>
                  <a:ext uri="{0D108BD9-81ED-4DB2-BD59-A6C34878D82A}">
                    <a16:rowId xmlns:a16="http://schemas.microsoft.com/office/drawing/2014/main" val="2062289216"/>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latin typeface="+mn-lt"/>
                        </a:rPr>
                        <a:t>Low-code/ no-code development</a:t>
                      </a:r>
                    </a:p>
                  </a:txBody>
                  <a:tcPr/>
                </a:tc>
                <a:tc>
                  <a:txBody>
                    <a:bodyPr/>
                    <a:lstStyle/>
                    <a:p>
                      <a:pPr>
                        <a:lnSpc>
                          <a:spcPct val="115000"/>
                        </a:lnSpc>
                      </a:pPr>
                      <a:r>
                        <a:rPr lang="en-US" sz="1200" dirty="0">
                          <a:effectLst/>
                          <a:latin typeface="+mn-lt"/>
                          <a:ea typeface="Arial" panose="020B0604020202020204" pitchFamily="34" charset="0"/>
                        </a:rPr>
                        <a:t>Allows business users with little to no programming knowledge to create new AR experiences e.g., allowing shopfloor operators to create new AR-guided work instructions.</a:t>
                      </a:r>
                    </a:p>
                  </a:txBody>
                  <a:tcPr/>
                </a:tc>
                <a:extLst>
                  <a:ext uri="{0D108BD9-81ED-4DB2-BD59-A6C34878D82A}">
                    <a16:rowId xmlns:a16="http://schemas.microsoft.com/office/drawing/2014/main" val="357605556"/>
                  </a:ext>
                </a:extLst>
              </a:tr>
              <a:tr h="370840">
                <a:tc>
                  <a:txBody>
                    <a:bodyPr/>
                    <a:lstStyle/>
                    <a:p>
                      <a:r>
                        <a:rPr lang="en-US" sz="1200" dirty="0">
                          <a:latin typeface="+mn-lt"/>
                        </a:rPr>
                        <a:t>1</a:t>
                      </a:r>
                    </a:p>
                  </a:txBody>
                  <a:tcPr/>
                </a:tc>
                <a:tc>
                  <a:txBody>
                    <a:bodyPr/>
                    <a:lstStyle/>
                    <a:p>
                      <a:r>
                        <a:rPr lang="en-US" sz="1200" dirty="0">
                          <a:latin typeface="+mn-lt"/>
                        </a:rPr>
                        <a:t>Licensing cost</a:t>
                      </a:r>
                    </a:p>
                  </a:txBody>
                  <a:tcPr/>
                </a:tc>
                <a:tc>
                  <a:txBody>
                    <a:bodyPr/>
                    <a:lstStyle/>
                    <a:p>
                      <a:r>
                        <a:rPr lang="en-US" sz="1200" dirty="0">
                          <a:latin typeface="+mn-lt"/>
                        </a:rPr>
                        <a:t>Open-source</a:t>
                      </a:r>
                    </a:p>
                  </a:txBody>
                  <a:tcPr/>
                </a:tc>
                <a:tc>
                  <a:txBody>
                    <a:bodyPr/>
                    <a:lstStyle/>
                    <a:p>
                      <a:pPr>
                        <a:lnSpc>
                          <a:spcPct val="115000"/>
                        </a:lnSpc>
                      </a:pPr>
                      <a:r>
                        <a:rPr lang="en-US" sz="1200" dirty="0">
                          <a:effectLst/>
                          <a:latin typeface="+mn-lt"/>
                          <a:ea typeface="Arial" panose="020B0604020202020204" pitchFamily="34" charset="0"/>
                        </a:rPr>
                        <a:t>Checks if the tracking/ rendering engines are open-source or not. </a:t>
                      </a:r>
                    </a:p>
                  </a:txBody>
                  <a:tcPr/>
                </a:tc>
                <a:extLst>
                  <a:ext uri="{0D108BD9-81ED-4DB2-BD59-A6C34878D82A}">
                    <a16:rowId xmlns:a16="http://schemas.microsoft.com/office/drawing/2014/main" val="466608991"/>
                  </a:ext>
                </a:extLst>
              </a:tr>
            </a:tbl>
          </a:graphicData>
        </a:graphic>
      </p:graphicFrame>
    </p:spTree>
    <p:extLst>
      <p:ext uri="{BB962C8B-B14F-4D97-AF65-F5344CB8AC3E}">
        <p14:creationId xmlns:p14="http://schemas.microsoft.com/office/powerpoint/2010/main" val="10200990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14" name="TextBox 13">
            <a:extLst>
              <a:ext uri="{FF2B5EF4-FFF2-40B4-BE49-F238E27FC236}">
                <a16:creationId xmlns:a16="http://schemas.microsoft.com/office/drawing/2014/main" id="{4E3D076E-3C50-69DA-638A-54FBABD5E8D8}"/>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1/4</a:t>
            </a:r>
          </a:p>
          <a:p>
            <a:r>
              <a:rPr lang="en-US" sz="1600" i="1" dirty="0"/>
              <a:t>Selection criteria for AR platforms (web AR vs. native AR vs. AR-on-headset) are categorized by: 1) Usage condition-specific 2) Hardware</a:t>
            </a:r>
          </a:p>
        </p:txBody>
      </p:sp>
      <p:graphicFrame>
        <p:nvGraphicFramePr>
          <p:cNvPr id="2" name="Table 12">
            <a:extLst>
              <a:ext uri="{FF2B5EF4-FFF2-40B4-BE49-F238E27FC236}">
                <a16:creationId xmlns:a16="http://schemas.microsoft.com/office/drawing/2014/main" id="{8AEC31C9-9BFA-04BC-B2C5-845C3EA5F49A}"/>
              </a:ext>
            </a:extLst>
          </p:cNvPr>
          <p:cNvGraphicFramePr>
            <a:graphicFrameLocks noGrp="1"/>
          </p:cNvGraphicFramePr>
          <p:nvPr/>
        </p:nvGraphicFramePr>
        <p:xfrm>
          <a:off x="200114" y="875825"/>
          <a:ext cx="11551365" cy="4087039"/>
        </p:xfrm>
        <a:graphic>
          <a:graphicData uri="http://schemas.openxmlformats.org/drawingml/2006/table">
            <a:tbl>
              <a:tblPr firstRow="1" bandRow="1">
                <a:tableStyleId>{5940675A-B579-460E-94D1-54222C63F5DA}</a:tableStyleId>
              </a:tblPr>
              <a:tblGrid>
                <a:gridCol w="804762">
                  <a:extLst>
                    <a:ext uri="{9D8B030D-6E8A-4147-A177-3AD203B41FA5}">
                      <a16:colId xmlns:a16="http://schemas.microsoft.com/office/drawing/2014/main" val="2323611179"/>
                    </a:ext>
                  </a:extLst>
                </a:gridCol>
                <a:gridCol w="910453">
                  <a:extLst>
                    <a:ext uri="{9D8B030D-6E8A-4147-A177-3AD203B41FA5}">
                      <a16:colId xmlns:a16="http://schemas.microsoft.com/office/drawing/2014/main" val="4120118734"/>
                    </a:ext>
                  </a:extLst>
                </a:gridCol>
                <a:gridCol w="1121956">
                  <a:extLst>
                    <a:ext uri="{9D8B030D-6E8A-4147-A177-3AD203B41FA5}">
                      <a16:colId xmlns:a16="http://schemas.microsoft.com/office/drawing/2014/main" val="2651266558"/>
                    </a:ext>
                  </a:extLst>
                </a:gridCol>
                <a:gridCol w="1089274">
                  <a:extLst>
                    <a:ext uri="{9D8B030D-6E8A-4147-A177-3AD203B41FA5}">
                      <a16:colId xmlns:a16="http://schemas.microsoft.com/office/drawing/2014/main" val="187081944"/>
                    </a:ext>
                  </a:extLst>
                </a:gridCol>
                <a:gridCol w="1089274">
                  <a:extLst>
                    <a:ext uri="{9D8B030D-6E8A-4147-A177-3AD203B41FA5}">
                      <a16:colId xmlns:a16="http://schemas.microsoft.com/office/drawing/2014/main" val="4058648912"/>
                    </a:ext>
                  </a:extLst>
                </a:gridCol>
                <a:gridCol w="1089274">
                  <a:extLst>
                    <a:ext uri="{9D8B030D-6E8A-4147-A177-3AD203B41FA5}">
                      <a16:colId xmlns:a16="http://schemas.microsoft.com/office/drawing/2014/main" val="2093929946"/>
                    </a:ext>
                  </a:extLst>
                </a:gridCol>
                <a:gridCol w="1125549">
                  <a:extLst>
                    <a:ext uri="{9D8B030D-6E8A-4147-A177-3AD203B41FA5}">
                      <a16:colId xmlns:a16="http://schemas.microsoft.com/office/drawing/2014/main" val="3110558412"/>
                    </a:ext>
                  </a:extLst>
                </a:gridCol>
                <a:gridCol w="1125549">
                  <a:extLst>
                    <a:ext uri="{9D8B030D-6E8A-4147-A177-3AD203B41FA5}">
                      <a16:colId xmlns:a16="http://schemas.microsoft.com/office/drawing/2014/main" val="4278040420"/>
                    </a:ext>
                  </a:extLst>
                </a:gridCol>
                <a:gridCol w="1053000">
                  <a:extLst>
                    <a:ext uri="{9D8B030D-6E8A-4147-A177-3AD203B41FA5}">
                      <a16:colId xmlns:a16="http://schemas.microsoft.com/office/drawing/2014/main" val="2507871209"/>
                    </a:ext>
                  </a:extLst>
                </a:gridCol>
                <a:gridCol w="1053000">
                  <a:extLst>
                    <a:ext uri="{9D8B030D-6E8A-4147-A177-3AD203B41FA5}">
                      <a16:colId xmlns:a16="http://schemas.microsoft.com/office/drawing/2014/main" val="3739836935"/>
                    </a:ext>
                  </a:extLst>
                </a:gridCol>
                <a:gridCol w="1089274">
                  <a:extLst>
                    <a:ext uri="{9D8B030D-6E8A-4147-A177-3AD203B41FA5}">
                      <a16:colId xmlns:a16="http://schemas.microsoft.com/office/drawing/2014/main" val="2362895601"/>
                    </a:ext>
                  </a:extLst>
                </a:gridCol>
              </a:tblGrid>
              <a:tr h="383719">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HoloLens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Magic Leap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Meta Quest Pro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Vuzix Blade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Vuzix</a:t>
                      </a:r>
                      <a:r>
                        <a:rPr lang="en-US" sz="900">
                          <a:solidFill>
                            <a:schemeClr val="bg1"/>
                          </a:solidFill>
                          <a:latin typeface="+mn-lt"/>
                        </a:rPr>
                        <a:t> M400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Google Glass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extLst>
                  <a:ext uri="{0D108BD9-81ED-4DB2-BD59-A6C34878D82A}">
                    <a16:rowId xmlns:a16="http://schemas.microsoft.com/office/drawing/2014/main" val="762842845"/>
                  </a:ext>
                </a:extLst>
              </a:tr>
              <a:tr h="327277">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a:t>
                      </a:r>
                      <a:r>
                        <a:rPr kumimoji="0" lang="en-US" sz="900" b="0" i="0" u="none" strike="noStrike" kern="1200" cap="none" spc="0" normalizeH="0" baseline="0" noProof="0" dirty="0">
                          <a:ln>
                            <a:noFill/>
                          </a:ln>
                          <a:solidFill>
                            <a:schemeClr val="bg1"/>
                          </a:solidFill>
                          <a:effectLst/>
                          <a:uLnTx/>
                          <a:uFillTx/>
                          <a:latin typeface="+mn-lt"/>
                          <a:ea typeface="+mn-ea"/>
                          <a:cs typeface="+mn-cs"/>
                        </a:rPr>
                        <a:t>Lighting conditions</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9">
                  <a:txBody>
                    <a:bodyPr/>
                    <a:lstStyle/>
                    <a:p>
                      <a:r>
                        <a:rPr lang="en-US" sz="900" dirty="0">
                          <a:latin typeface="+mn-lt"/>
                        </a:rPr>
                        <a:t>Irrespective of AR platforms, their tracking engine performs better or worse in different light conditions due to the fluctuating quality of video frames being captured in different light conditions, making it easy or hard for the tracking engine’s computer vision algorithms to detect a marker in those video frames. In order to choose an AR platform that best accommodates the target lighting conditions:</a:t>
                      </a:r>
                    </a:p>
                    <a:p>
                      <a:pPr marL="342900" indent="-342900">
                        <a:buAutoNum type="arabicParenR"/>
                      </a:pPr>
                      <a:r>
                        <a:rPr lang="en-US" sz="900" dirty="0">
                          <a:latin typeface="+mn-lt"/>
                        </a:rPr>
                        <a:t>Test different candidate AR platforms in different lighting conditions and choose the most performant one </a:t>
                      </a:r>
                    </a:p>
                    <a:p>
                      <a:pPr marL="342900" indent="-342900">
                        <a:buAutoNum type="arabicParenR"/>
                      </a:pPr>
                      <a:r>
                        <a:rPr lang="en-US" sz="900" dirty="0">
                          <a:latin typeface="+mn-lt"/>
                        </a:rPr>
                        <a:t>Or: customize the tracking engine’s computer </a:t>
                      </a:r>
                      <a:r>
                        <a:rPr lang="en-US" sz="900">
                          <a:latin typeface="+mn-lt"/>
                        </a:rPr>
                        <a:t>vision algorithms </a:t>
                      </a:r>
                      <a:endParaRPr lang="en-US" sz="900" dirty="0">
                        <a:latin typeface="+mn-lt"/>
                      </a:endParaRPr>
                    </a:p>
                    <a:p>
                      <a:pPr marL="342900" indent="-342900">
                        <a:buAutoNum type="arabicParenR"/>
                      </a:pPr>
                      <a:r>
                        <a:rPr lang="en-US" sz="900" dirty="0">
                          <a:latin typeface="+mn-lt"/>
                        </a:rPr>
                        <a:t>Or: customize the camera’s properties to improve the quality of the captured video frames e.g., reduce the camera’s exposure level in an overly bright environment (</a:t>
                      </a:r>
                      <a:r>
                        <a:rPr lang="en-US" sz="900" dirty="0">
                          <a:latin typeface="+mn-lt"/>
                          <a:hlinkClick r:id="rId4"/>
                        </a:rPr>
                        <a:t>source</a:t>
                      </a:r>
                      <a:r>
                        <a:rPr lang="en-US" sz="900" dirty="0">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250"/>
                    </a:p>
                  </a:txBody>
                  <a:tcPr>
                    <a:solidFill>
                      <a:schemeClr val="bg1"/>
                    </a:solidFill>
                  </a:tcPr>
                </a:tc>
                <a:tc hMerge="1">
                  <a:txBody>
                    <a:bodyPr/>
                    <a:lstStyle/>
                    <a:p>
                      <a:endParaRPr lang="en-US"/>
                    </a:p>
                  </a:txBody>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2. </a:t>
                      </a:r>
                      <a:r>
                        <a:rPr kumimoji="0" lang="en-US" sz="900" b="0" i="0" u="none" strike="noStrike" kern="1200" cap="none" spc="0" normalizeH="0" baseline="0" noProof="0" dirty="0">
                          <a:ln>
                            <a:noFill/>
                          </a:ln>
                          <a:solidFill>
                            <a:schemeClr val="bg1"/>
                          </a:solidFill>
                          <a:effectLst/>
                          <a:uLnTx/>
                          <a:uFillTx/>
                          <a:latin typeface="+mn-lt"/>
                          <a:ea typeface="+mn-ea"/>
                          <a:cs typeface="+mn-cs"/>
                        </a:rPr>
                        <a:t>Network 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Offline mode supported when implementing </a:t>
                      </a:r>
                      <a:r>
                        <a:rPr lang="en-US" sz="900" dirty="0">
                          <a:latin typeface="+mn-lt"/>
                          <a:hlinkClick r:id="rId5"/>
                        </a:rPr>
                        <a:t>Service Worker</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Offline mode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Offline mode supported with </a:t>
                      </a:r>
                      <a:r>
                        <a:rPr lang="en-US" sz="900">
                          <a:latin typeface="+mn-lt"/>
                          <a:hlinkClick r:id="rId6"/>
                        </a:rPr>
                        <a:t>offline subscription</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Work instructions in </a:t>
                      </a:r>
                      <a:r>
                        <a:rPr lang="en-US" sz="900" dirty="0">
                          <a:latin typeface="+mn-lt"/>
                          <a:hlinkClick r:id="rId7"/>
                        </a:rPr>
                        <a:t>Dynamics 365 Guides</a:t>
                      </a:r>
                      <a:r>
                        <a:rPr lang="en-US" sz="900" dirty="0">
                          <a:latin typeface="+mn-lt"/>
                        </a:rPr>
                        <a:t> support offline mode with limitations (e.g., no video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35094896"/>
                  </a:ext>
                </a:extLst>
              </a:tr>
              <a:tr h="0">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a:t>
                      </a:r>
                      <a:r>
                        <a:rPr kumimoji="0" lang="en-US" sz="900" b="0" i="0" u="none" strike="noStrike" kern="1200" cap="none" spc="0" normalizeH="0" baseline="0" noProof="0" dirty="0">
                          <a:ln>
                            <a:noFill/>
                          </a:ln>
                          <a:solidFill>
                            <a:schemeClr val="bg1"/>
                          </a:solidFill>
                          <a:effectLst/>
                          <a:uLnTx/>
                          <a:uFillTx/>
                          <a:latin typeface="+mn-lt"/>
                          <a:ea typeface="+mn-ea"/>
                          <a:cs typeface="+mn-cs"/>
                        </a:rPr>
                        <a:t>Noise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Device-specific</a:t>
                      </a:r>
                    </a:p>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9"/>
                        </a:rPr>
                        <a:t>5 noise 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0"/>
                        </a:rPr>
                        <a:t>2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11"/>
                        </a:rPr>
                        <a:t>3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3 noise cancelling microphones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5097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4. Operating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3"/>
                        </a:rPr>
                        <a:t>10°C to 35°C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4"/>
                        </a:rPr>
                        <a:t>10°C to 30°C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a:t>
                      </a:r>
                      <a:r>
                        <a:rPr lang="en-US" sz="900" b="0" i="0">
                          <a:solidFill>
                            <a:srgbClr val="1C1D1D"/>
                          </a:solidFill>
                          <a:effectLst/>
                          <a:latin typeface="+mn-lt"/>
                          <a:hlinkClick r:id="rId15"/>
                        </a:rPr>
                        <a:t>°</a:t>
                      </a:r>
                      <a:r>
                        <a:rPr lang="en-US" sz="900">
                          <a:latin typeface="+mn-lt"/>
                          <a:hlinkClick r:id="rId15"/>
                        </a:rPr>
                        <a:t>C to 35</a:t>
                      </a:r>
                      <a:r>
                        <a:rPr lang="en-US" sz="900" b="0" i="0">
                          <a:solidFill>
                            <a:srgbClr val="1C1D1D"/>
                          </a:solidFill>
                          <a:effectLst/>
                          <a:latin typeface="+mn-lt"/>
                          <a:hlinkClick r:id="rId15"/>
                        </a:rPr>
                        <a:t>°</a:t>
                      </a:r>
                      <a:r>
                        <a:rPr lang="en-US" sz="900">
                          <a:latin typeface="+mn-lt"/>
                          <a:hlinkClick r:id="rId15"/>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-20</a:t>
                      </a:r>
                      <a:r>
                        <a:rPr lang="en-US" sz="900" b="0" i="0">
                          <a:solidFill>
                            <a:srgbClr val="1C1D1D"/>
                          </a:solidFill>
                          <a:effectLst/>
                          <a:latin typeface="+mn-lt"/>
                          <a:hlinkClick r:id="rId11"/>
                        </a:rPr>
                        <a:t>°</a:t>
                      </a:r>
                      <a:r>
                        <a:rPr lang="en-US" sz="900">
                          <a:latin typeface="+mn-lt"/>
                          <a:hlinkClick r:id="rId11"/>
                        </a:rPr>
                        <a:t>C to 45</a:t>
                      </a:r>
                      <a:r>
                        <a:rPr lang="en-US" sz="900" b="0" i="0">
                          <a:solidFill>
                            <a:srgbClr val="1C1D1D"/>
                          </a:solidFill>
                          <a:effectLst/>
                          <a:latin typeface="+mn-lt"/>
                          <a:hlinkClick r:id="rId11"/>
                        </a:rPr>
                        <a:t>°</a:t>
                      </a:r>
                      <a:r>
                        <a:rPr lang="en-US" sz="900">
                          <a:latin typeface="+mn-lt"/>
                          <a:hlinkClick r:id="rId11"/>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0°C to 35°C</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5512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5. Operating humidity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6"/>
                        </a:rPr>
                        <a:t>5%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715295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6. </a:t>
                      </a:r>
                      <a:r>
                        <a:rPr kumimoji="0" lang="en-US" sz="900" b="0" i="0" u="none" strike="noStrike" kern="1200" cap="none" spc="0" normalizeH="0" baseline="0" noProof="0" dirty="0">
                          <a:ln>
                            <a:noFill/>
                          </a:ln>
                          <a:solidFill>
                            <a:schemeClr val="bg1"/>
                          </a:solidFill>
                          <a:effectLst/>
                          <a:uLnTx/>
                          <a:uFillTx/>
                          <a:latin typeface="+mn-lt"/>
                          <a:ea typeface="+mn-ea"/>
                          <a:cs typeface="+mn-cs"/>
                        </a:rPr>
                        <a:t>Drop-safe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7"/>
                        </a:rPr>
                        <a:t>MIL-STD-810G certification</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58539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Water/ Dustproof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8"/>
                        </a:rPr>
                        <a:t>IP50 Dust proof</a:t>
                      </a:r>
                      <a:r>
                        <a:rPr lang="en-US" sz="900">
                          <a:latin typeface="+mn-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1"/>
                        </a:rPr>
                        <a:t>IP67 </a:t>
                      </a:r>
                    </a:p>
                    <a:p>
                      <a:r>
                        <a:rPr lang="en-US" sz="700" dirty="0">
                          <a:latin typeface="+mn-lt"/>
                          <a:hlinkClick r:id="rId11"/>
                        </a:rPr>
                        <a:t>Dust + water protection certification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IP53</a:t>
                      </a:r>
                    </a:p>
                    <a:p>
                      <a:r>
                        <a:rPr lang="en-US" sz="700" dirty="0">
                          <a:latin typeface="+mn-lt"/>
                          <a:hlinkClick r:id="rId12"/>
                        </a:rPr>
                        <a:t>(Resistant to water spray and limited dust ingression)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646481"/>
                  </a:ext>
                </a:extLst>
              </a:tr>
            </a:tbl>
          </a:graphicData>
        </a:graphic>
      </p:graphicFrame>
    </p:spTree>
    <p:extLst>
      <p:ext uri="{BB962C8B-B14F-4D97-AF65-F5344CB8AC3E}">
        <p14:creationId xmlns:p14="http://schemas.microsoft.com/office/powerpoint/2010/main" val="25649534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nvGraphicFramePr>
        <p:xfrm>
          <a:off x="200113" y="875825"/>
          <a:ext cx="11551366" cy="4434840"/>
        </p:xfrm>
        <a:graphic>
          <a:graphicData uri="http://schemas.openxmlformats.org/drawingml/2006/table">
            <a:tbl>
              <a:tblPr firstRow="1" bandRow="1">
                <a:tableStyleId>{5940675A-B579-460E-94D1-54222C63F5DA}</a:tableStyleId>
              </a:tblPr>
              <a:tblGrid>
                <a:gridCol w="804689">
                  <a:extLst>
                    <a:ext uri="{9D8B030D-6E8A-4147-A177-3AD203B41FA5}">
                      <a16:colId xmlns:a16="http://schemas.microsoft.com/office/drawing/2014/main" val="2323611179"/>
                    </a:ext>
                  </a:extLst>
                </a:gridCol>
                <a:gridCol w="915757">
                  <a:extLst>
                    <a:ext uri="{9D8B030D-6E8A-4147-A177-3AD203B41FA5}">
                      <a16:colId xmlns:a16="http://schemas.microsoft.com/office/drawing/2014/main" val="4120118734"/>
                    </a:ext>
                  </a:extLst>
                </a:gridCol>
                <a:gridCol w="1189315">
                  <a:extLst>
                    <a:ext uri="{9D8B030D-6E8A-4147-A177-3AD203B41FA5}">
                      <a16:colId xmlns:a16="http://schemas.microsoft.com/office/drawing/2014/main" val="2651266558"/>
                    </a:ext>
                  </a:extLst>
                </a:gridCol>
                <a:gridCol w="1043272">
                  <a:extLst>
                    <a:ext uri="{9D8B030D-6E8A-4147-A177-3AD203B41FA5}">
                      <a16:colId xmlns:a16="http://schemas.microsoft.com/office/drawing/2014/main" val="187081944"/>
                    </a:ext>
                  </a:extLst>
                </a:gridCol>
                <a:gridCol w="1080202">
                  <a:extLst>
                    <a:ext uri="{9D8B030D-6E8A-4147-A177-3AD203B41FA5}">
                      <a16:colId xmlns:a16="http://schemas.microsoft.com/office/drawing/2014/main" val="2297436388"/>
                    </a:ext>
                  </a:extLst>
                </a:gridCol>
                <a:gridCol w="1089433">
                  <a:extLst>
                    <a:ext uri="{9D8B030D-6E8A-4147-A177-3AD203B41FA5}">
                      <a16:colId xmlns:a16="http://schemas.microsoft.com/office/drawing/2014/main" val="2093929946"/>
                    </a:ext>
                  </a:extLst>
                </a:gridCol>
                <a:gridCol w="1107898">
                  <a:extLst>
                    <a:ext uri="{9D8B030D-6E8A-4147-A177-3AD203B41FA5}">
                      <a16:colId xmlns:a16="http://schemas.microsoft.com/office/drawing/2014/main" val="3110558412"/>
                    </a:ext>
                  </a:extLst>
                </a:gridCol>
                <a:gridCol w="1126364">
                  <a:extLst>
                    <a:ext uri="{9D8B030D-6E8A-4147-A177-3AD203B41FA5}">
                      <a16:colId xmlns:a16="http://schemas.microsoft.com/office/drawing/2014/main" val="2077695949"/>
                    </a:ext>
                  </a:extLst>
                </a:gridCol>
                <a:gridCol w="1052503">
                  <a:extLst>
                    <a:ext uri="{9D8B030D-6E8A-4147-A177-3AD203B41FA5}">
                      <a16:colId xmlns:a16="http://schemas.microsoft.com/office/drawing/2014/main" val="2507871209"/>
                    </a:ext>
                  </a:extLst>
                </a:gridCol>
                <a:gridCol w="1052503">
                  <a:extLst>
                    <a:ext uri="{9D8B030D-6E8A-4147-A177-3AD203B41FA5}">
                      <a16:colId xmlns:a16="http://schemas.microsoft.com/office/drawing/2014/main" val="3739836935"/>
                    </a:ext>
                  </a:extLst>
                </a:gridCol>
                <a:gridCol w="1089430">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rPr>
                        <a:t>WebAR</a:t>
                      </a:r>
                    </a:p>
                    <a:p>
                      <a:pPr algn="ctr"/>
                      <a:r>
                        <a:rPr lang="en-US" sz="900" dirty="0">
                          <a:solidFill>
                            <a:schemeClr val="bg1"/>
                          </a:solidFill>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rPr>
                        <a:t>Native AR</a:t>
                      </a:r>
                    </a:p>
                    <a:p>
                      <a:pPr algn="ctr"/>
                      <a:r>
                        <a:rPr lang="en-US" sz="900" dirty="0">
                          <a:solidFill>
                            <a:schemeClr val="bg1"/>
                          </a:solidFill>
                        </a:rPr>
                        <a:t>(Android, iOS)</a:t>
                      </a:r>
                    </a:p>
                  </a:txBody>
                  <a:tcPr>
                    <a:solidFill>
                      <a:srgbClr val="A100FF"/>
                    </a:solidFill>
                  </a:tcPr>
                </a:tc>
                <a:tc>
                  <a:txBody>
                    <a:bodyPr/>
                    <a:lstStyle/>
                    <a:p>
                      <a:pPr algn="ctr"/>
                      <a:r>
                        <a:rPr lang="en-US" sz="900" err="1">
                          <a:solidFill>
                            <a:schemeClr val="bg1"/>
                          </a:solidFill>
                        </a:rPr>
                        <a:t>Varjo</a:t>
                      </a:r>
                      <a:r>
                        <a:rPr lang="en-US" sz="900">
                          <a:solidFill>
                            <a:schemeClr val="bg1"/>
                          </a:solidFill>
                        </a:rPr>
                        <a:t> XR-3 (2020)</a:t>
                      </a:r>
                    </a:p>
                  </a:txBody>
                  <a:tcPr>
                    <a:solidFill>
                      <a:srgbClr val="A100FF"/>
                    </a:solidFill>
                  </a:tcPr>
                </a:tc>
                <a:tc>
                  <a:txBody>
                    <a:bodyPr/>
                    <a:lstStyle/>
                    <a:p>
                      <a:pPr algn="ctr"/>
                      <a:r>
                        <a:rPr lang="en-US" sz="900">
                          <a:solidFill>
                            <a:schemeClr val="bg1"/>
                          </a:solidFill>
                        </a:rPr>
                        <a:t>HoloLens 2 (2019)</a:t>
                      </a:r>
                    </a:p>
                  </a:txBody>
                  <a:tcPr>
                    <a:solidFill>
                      <a:srgbClr val="A100FF"/>
                    </a:solidFill>
                  </a:tcPr>
                </a:tc>
                <a:tc>
                  <a:txBody>
                    <a:bodyPr/>
                    <a:lstStyle/>
                    <a:p>
                      <a:pPr algn="ctr"/>
                      <a:r>
                        <a:rPr lang="en-US" sz="900">
                          <a:solidFill>
                            <a:schemeClr val="bg1"/>
                          </a:solidFill>
                        </a:rPr>
                        <a:t>Magic Leap 2 (2022)</a:t>
                      </a:r>
                    </a:p>
                  </a:txBody>
                  <a:tcPr>
                    <a:solidFill>
                      <a:srgbClr val="A100FF"/>
                    </a:solidFill>
                  </a:tcPr>
                </a:tc>
                <a:tc>
                  <a:txBody>
                    <a:bodyPr/>
                    <a:lstStyle/>
                    <a:p>
                      <a:pPr algn="ctr"/>
                      <a:r>
                        <a:rPr lang="en-US" sz="900">
                          <a:solidFill>
                            <a:schemeClr val="bg1"/>
                          </a:solidFill>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rPr>
                        <a:t>Vuzix</a:t>
                      </a:r>
                      <a:r>
                        <a:rPr lang="en-US" sz="900">
                          <a:solidFill>
                            <a:schemeClr val="bg1"/>
                          </a:solidFill>
                        </a:rPr>
                        <a:t> Blade 2 (2022)</a:t>
                      </a:r>
                    </a:p>
                  </a:txBody>
                  <a:tcPr>
                    <a:solidFill>
                      <a:srgbClr val="A100FF"/>
                    </a:solidFill>
                  </a:tcPr>
                </a:tc>
                <a:tc>
                  <a:txBody>
                    <a:bodyPr/>
                    <a:lstStyle/>
                    <a:p>
                      <a:pPr algn="ctr"/>
                      <a:r>
                        <a:rPr lang="en-US" sz="900">
                          <a:solidFill>
                            <a:schemeClr val="bg1"/>
                          </a:solidFill>
                        </a:rPr>
                        <a:t>Vuzix M400 (2020)</a:t>
                      </a:r>
                    </a:p>
                  </a:txBody>
                  <a:tcPr>
                    <a:solidFill>
                      <a:srgbClr val="A100FF"/>
                    </a:solidFill>
                  </a:tcPr>
                </a:tc>
                <a:tc>
                  <a:txBody>
                    <a:bodyPr/>
                    <a:lstStyle/>
                    <a:p>
                      <a:pPr algn="ctr"/>
                      <a:r>
                        <a:rPr lang="en-US" sz="90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8. Compliance with health/ safety standards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92075" indent="-92075">
                        <a:buFont typeface="Arial" panose="020B0604020202020204" pitchFamily="34" charset="0"/>
                        <a:buChar char="•"/>
                      </a:pPr>
                      <a:r>
                        <a:rPr lang="pl-PL" sz="900">
                          <a:latin typeface="+mn-lt"/>
                          <a:hlinkClick r:id="rId5"/>
                        </a:rPr>
                        <a:t>ANSI Z87.1, CSA Z94.3 and EN 166</a:t>
                      </a:r>
                      <a:r>
                        <a:rPr lang="en-US" sz="900">
                          <a:latin typeface="+mn-lt"/>
                          <a:hlinkClick r:id="rId5"/>
                        </a:rPr>
                        <a:t> certifications for eye safety</a:t>
                      </a:r>
                      <a:r>
                        <a:rPr lang="en-US" sz="900">
                          <a:latin typeface="+mn-lt"/>
                        </a:rPr>
                        <a:t>.</a:t>
                      </a:r>
                    </a:p>
                    <a:p>
                      <a:pPr marL="92075" indent="-92075">
                        <a:buFont typeface="Arial" panose="020B0604020202020204" pitchFamily="34" charset="0"/>
                        <a:buChar char="•"/>
                      </a:pPr>
                      <a:r>
                        <a:rPr lang="en-US" sz="900">
                          <a:latin typeface="+mn-lt"/>
                          <a:hlinkClick r:id="rId6"/>
                        </a:rPr>
                        <a:t>Hardhat-integrated</a:t>
                      </a:r>
                      <a:r>
                        <a:rPr lang="en-US" sz="900">
                          <a:latin typeface="+mn-lt"/>
                        </a:rPr>
                        <a:t>;</a:t>
                      </a:r>
                    </a:p>
                    <a:p>
                      <a:pPr marL="92075" indent="-92075">
                        <a:buFont typeface="Arial" panose="020B0604020202020204" pitchFamily="34" charset="0"/>
                        <a:buChar char="•"/>
                      </a:pPr>
                      <a:r>
                        <a:rPr lang="en-US" sz="900">
                          <a:latin typeface="+mn-lt"/>
                          <a:hlinkClick r:id="rId7"/>
                        </a:rPr>
                        <a:t>Compliant with regulated environments e.g., clean rooms</a:t>
                      </a:r>
                      <a:r>
                        <a:rPr lang="en-US" sz="900">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IEC 60601 certifications for medical use</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85725" indent="-85725">
                        <a:buFont typeface="Arial" panose="020B0604020202020204" pitchFamily="34" charset="0"/>
                        <a:buChar char="•"/>
                      </a:pPr>
                      <a:r>
                        <a:rPr lang="en-US" sz="900">
                          <a:latin typeface="+mn-lt"/>
                          <a:hlinkClick r:id="rId9"/>
                        </a:rPr>
                        <a:t>UV protection lens; </a:t>
                      </a:r>
                    </a:p>
                    <a:p>
                      <a:pPr marL="85725" indent="-85725">
                        <a:buFont typeface="Arial" panose="020B0604020202020204" pitchFamily="34" charset="0"/>
                        <a:buChar char="•"/>
                      </a:pPr>
                      <a:r>
                        <a:rPr lang="en-US" sz="900">
                          <a:latin typeface="+mn-lt"/>
                          <a:hlinkClick r:id="rId9"/>
                        </a:rPr>
                        <a:t>ANSI Z87.1 for eye safety.</a:t>
                      </a:r>
                      <a:r>
                        <a:rPr lang="en-US" sz="900">
                          <a:latin typeface="+mn-lt"/>
                        </a:rPr>
                        <a:t>;</a:t>
                      </a:r>
                    </a:p>
                  </a:txBody>
                  <a:tcPr>
                    <a:solidFill>
                      <a:schemeClr val="bg1"/>
                    </a:solidFill>
                  </a:tcPr>
                </a:tc>
                <a:tc>
                  <a:txBody>
                    <a:bodyPr/>
                    <a:lstStyle/>
                    <a:p>
                      <a:pPr marL="85725" indent="-85725">
                        <a:buFont typeface="Arial" panose="020B0604020202020204" pitchFamily="34" charset="0"/>
                        <a:buChar char="•"/>
                      </a:pPr>
                      <a:r>
                        <a:rPr lang="en-US" sz="900">
                          <a:latin typeface="+mn-lt"/>
                          <a:hlinkClick r:id="rId10"/>
                        </a:rPr>
                        <a:t>IEC 60601 certifications for medical use</a:t>
                      </a:r>
                      <a:endParaRPr lang="en-US" sz="900">
                        <a:latin typeface="+mn-lt"/>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latin typeface="+mn-lt"/>
                          <a:hlinkClick r:id="rId11"/>
                        </a:rPr>
                        <a:t>Comes with hardhat mount;</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extLst>
                  <a:ext uri="{0D108BD9-81ED-4DB2-BD59-A6C34878D82A}">
                    <a16:rowId xmlns:a16="http://schemas.microsoft.com/office/drawing/2014/main" val="3135123903"/>
                  </a:ext>
                </a:extLst>
              </a:tr>
              <a:tr h="331748">
                <a:tc rowSpan="2">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9. Hand usage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gridSpan="2">
                  <a:txBody>
                    <a:bodyPr/>
                    <a:lstStyle/>
                    <a:p>
                      <a:r>
                        <a:rPr lang="en-US" sz="900" dirty="0"/>
                        <a:t>One hand occupied to hold mobile device.</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a:t>One hand occupied</a:t>
                      </a:r>
                    </a:p>
                  </a:txBody>
                  <a:tcPr>
                    <a:solidFill>
                      <a:schemeClr val="bg1"/>
                    </a:solidFill>
                  </a:tcPr>
                </a:tc>
                <a:tc>
                  <a:txBody>
                    <a:bodyPr/>
                    <a:lstStyle/>
                    <a:p>
                      <a:r>
                        <a:rPr lang="en-US" sz="900">
                          <a:hlinkClick r:id="rId12"/>
                        </a:rPr>
                        <a:t>Hands-free</a:t>
                      </a:r>
                      <a:r>
                        <a:rPr lang="en-US" sz="900"/>
                        <a:t> </a:t>
                      </a:r>
                    </a:p>
                  </a:txBody>
                  <a:tcPr>
                    <a:solidFill>
                      <a:schemeClr val="bg1"/>
                    </a:solidFill>
                  </a:tcPr>
                </a:tc>
                <a:tc>
                  <a:txBody>
                    <a:bodyPr/>
                    <a:lstStyle/>
                    <a:p>
                      <a:r>
                        <a:rPr lang="en-US" sz="900">
                          <a:hlinkClick r:id="rId13"/>
                        </a:rPr>
                        <a:t>Hands-free</a:t>
                      </a:r>
                      <a:endParaRPr lang="en-US" sz="900"/>
                    </a:p>
                  </a:txBody>
                  <a:tcPr>
                    <a:solidFill>
                      <a:schemeClr val="bg1"/>
                    </a:solidFill>
                  </a:tcPr>
                </a:tc>
                <a:tc>
                  <a:txBody>
                    <a:bodyPr/>
                    <a:lstStyle/>
                    <a:p>
                      <a:r>
                        <a:rPr lang="en-US" sz="900">
                          <a:hlinkClick r:id="rId14"/>
                        </a:rPr>
                        <a:t>Hands-free with one hand-held controller</a:t>
                      </a:r>
                      <a:endParaRPr lang="en-US" sz="900"/>
                    </a:p>
                  </a:txBody>
                  <a:tcPr>
                    <a:solidFill>
                      <a:schemeClr val="bg1"/>
                    </a:solidFill>
                  </a:tcPr>
                </a:tc>
                <a:tc>
                  <a:txBody>
                    <a:bodyPr/>
                    <a:lstStyle/>
                    <a:p>
                      <a:r>
                        <a:rPr lang="en-US" sz="900">
                          <a:hlinkClick r:id="rId15"/>
                        </a:rPr>
                        <a:t>Hands-free with two hand-held controllers</a:t>
                      </a:r>
                      <a:endParaRPr lang="en-US" sz="900"/>
                    </a:p>
                  </a:txBody>
                  <a:tcPr>
                    <a:solidFill>
                      <a:schemeClr val="bg1"/>
                    </a:solidFill>
                  </a:tcPr>
                </a:tc>
                <a:tc>
                  <a:txBody>
                    <a:bodyPr/>
                    <a:lstStyle/>
                    <a:p>
                      <a:r>
                        <a:rPr lang="en-US" sz="900">
                          <a:hlinkClick r:id="rId9"/>
                        </a:rPr>
                        <a:t>Hands-free</a:t>
                      </a:r>
                      <a:endParaRPr lang="en-US" sz="900"/>
                    </a:p>
                  </a:txBody>
                  <a:tcPr>
                    <a:solidFill>
                      <a:schemeClr val="bg1"/>
                    </a:solidFill>
                  </a:tcPr>
                </a:tc>
                <a:tc>
                  <a:txBody>
                    <a:bodyPr/>
                    <a:lstStyle/>
                    <a:p>
                      <a:r>
                        <a:rPr lang="en-US" sz="900">
                          <a:hlinkClick r:id="rId16"/>
                        </a:rPr>
                        <a:t>Hands-free</a:t>
                      </a:r>
                      <a:endParaRPr lang="en-US" sz="900"/>
                    </a:p>
                  </a:txBody>
                  <a:tcPr>
                    <a:solidFill>
                      <a:schemeClr val="bg1"/>
                    </a:solidFill>
                  </a:tcPr>
                </a:tc>
                <a:tc>
                  <a:txBody>
                    <a:bodyPr/>
                    <a:lstStyle/>
                    <a:p>
                      <a:r>
                        <a:rPr lang="en-US" sz="900" dirty="0">
                          <a:hlinkClick r:id="rId17"/>
                        </a:rPr>
                        <a:t>Hands-free</a:t>
                      </a:r>
                      <a:endParaRPr lang="en-US" sz="900" dirty="0"/>
                    </a:p>
                  </a:txBody>
                  <a:tcPr>
                    <a:solidFill>
                      <a:schemeClr val="bg1"/>
                    </a:solidFill>
                  </a:tcPr>
                </a:tc>
                <a:extLst>
                  <a:ext uri="{0D108BD9-81ED-4DB2-BD59-A6C34878D82A}">
                    <a16:rowId xmlns:a16="http://schemas.microsoft.com/office/drawing/2014/main" val="1121296619"/>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10. User interactions</a:t>
                      </a:r>
                    </a:p>
                    <a:p>
                      <a:endParaRPr lang="en-US" sz="900" dirty="0">
                        <a:solidFill>
                          <a:schemeClr val="bg1"/>
                        </a:solidFill>
                      </a:endParaRP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Hand tracking possible when implementing hand tracking engines like </a:t>
                      </a:r>
                      <a:r>
                        <a:rPr lang="en-US" sz="900" dirty="0" err="1">
                          <a:hlinkClick r:id="rId18"/>
                        </a:rPr>
                        <a:t>Ultraleap</a:t>
                      </a:r>
                      <a:r>
                        <a:rPr lang="en-US" sz="900" dirty="0"/>
                        <a:t> and </a:t>
                      </a:r>
                      <a:r>
                        <a:rPr lang="en-US" sz="900" dirty="0">
                          <a:hlinkClick r:id="rId19"/>
                        </a:rPr>
                        <a:t>Handtrack.js</a:t>
                      </a:r>
                      <a:r>
                        <a:rPr lang="en-US" sz="9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Voice commands are possible using speech recognition APIs like </a:t>
                      </a:r>
                      <a:r>
                        <a:rPr lang="en-US" sz="900" dirty="0">
                          <a:hlinkClick r:id="rId20"/>
                        </a:rPr>
                        <a:t>Web Speech API</a:t>
                      </a:r>
                      <a:r>
                        <a:rPr lang="en-US" sz="900" dirty="0"/>
                        <a:t> (for web AR) or </a:t>
                      </a:r>
                      <a:r>
                        <a:rPr lang="en-US" sz="900" dirty="0">
                          <a:hlinkClick r:id="rId21"/>
                        </a:rPr>
                        <a:t>Cordova Speech Recognition API</a:t>
                      </a:r>
                      <a:r>
                        <a:rPr lang="en-US" sz="900" dirty="0"/>
                        <a:t> (native AR Android/ iOS);</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Hand tracking possible when implementing hand tracking engines like </a:t>
                      </a:r>
                      <a:r>
                        <a:rPr lang="en-US" sz="1200" err="1">
                          <a:hlinkClick r:id="rId18"/>
                        </a:rPr>
                        <a:t>Ultraleap</a:t>
                      </a:r>
                      <a:r>
                        <a:rPr lang="en-US" sz="1200"/>
                        <a:t> and </a:t>
                      </a:r>
                      <a:r>
                        <a:rPr lang="en-US" sz="1200">
                          <a:hlinkClick r:id="rId19"/>
                        </a:rPr>
                        <a:t>Handtrack.js</a:t>
                      </a:r>
                      <a:endParaRPr lang="en-US" sz="1200"/>
                    </a:p>
                    <a:p>
                      <a:endParaRPr lang="en-US" sz="120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2"/>
                        </a:rPr>
                        <a:t>Eye tracking</a:t>
                      </a:r>
                      <a:r>
                        <a:rPr lang="en-US" sz="9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3"/>
                        </a:rPr>
                        <a:t>Headset and controller tracking</a:t>
                      </a:r>
                      <a:r>
                        <a:rPr lang="en-US" sz="900"/>
                        <a:t>;</a:t>
                      </a:r>
                    </a:p>
                  </a:txBody>
                  <a:tcPr>
                    <a:solidFill>
                      <a:schemeClr val="bg1"/>
                    </a:solidFill>
                  </a:tcPr>
                </a:tc>
                <a:tc>
                  <a:txBody>
                    <a:bodyPr/>
                    <a:lstStyle/>
                    <a:p>
                      <a:r>
                        <a:rPr lang="en-US" sz="900">
                          <a:hlinkClick r:id="rId24"/>
                        </a:rPr>
                        <a:t>Voice command</a:t>
                      </a:r>
                      <a:r>
                        <a:rPr lang="en-US" sz="900"/>
                        <a:t>; </a:t>
                      </a:r>
                    </a:p>
                    <a:p>
                      <a:r>
                        <a:rPr lang="en-US" sz="900">
                          <a:hlinkClick r:id="rId25"/>
                        </a:rPr>
                        <a:t>Eye tracking</a:t>
                      </a:r>
                      <a:r>
                        <a:rPr lang="en-US" sz="900"/>
                        <a:t>; </a:t>
                      </a:r>
                      <a:r>
                        <a:rPr lang="en-US" sz="900">
                          <a:hlinkClick r:id="rId26"/>
                        </a:rPr>
                        <a:t>Headset tracking</a:t>
                      </a:r>
                      <a:r>
                        <a:rPr lang="en-US" sz="900"/>
                        <a:t>; </a:t>
                      </a:r>
                    </a:p>
                    <a:p>
                      <a:r>
                        <a:rPr lang="en-US" sz="900">
                          <a:hlinkClick r:id="rId27"/>
                        </a:rPr>
                        <a:t>Hand tracking</a:t>
                      </a:r>
                      <a:r>
                        <a:rPr lang="en-US" sz="900"/>
                        <a:t>;</a:t>
                      </a:r>
                    </a:p>
                  </a:txBody>
                  <a:tcPr>
                    <a:solidFill>
                      <a:schemeClr val="bg1"/>
                    </a:solidFill>
                  </a:tcPr>
                </a:tc>
                <a:tc>
                  <a:txBody>
                    <a:bodyPr/>
                    <a:lstStyle/>
                    <a:p>
                      <a:r>
                        <a:rPr lang="en-US" sz="900">
                          <a:hlinkClick r:id="rId14"/>
                        </a:rPr>
                        <a:t>Eye tracking; Hand tracking; Voice commands;</a:t>
                      </a:r>
                    </a:p>
                    <a:p>
                      <a:r>
                        <a:rPr lang="en-US" sz="900">
                          <a:hlinkClick r:id="rId14"/>
                        </a:rPr>
                        <a:t>Controller tracking</a:t>
                      </a:r>
                      <a:endParaRPr lang="en-US" sz="900"/>
                    </a:p>
                    <a:p>
                      <a:endParaRPr lang="en-US" sz="900"/>
                    </a:p>
                  </a:txBody>
                  <a:tcPr>
                    <a:solidFill>
                      <a:schemeClr val="bg1"/>
                    </a:solidFill>
                  </a:tcPr>
                </a:tc>
                <a:tc>
                  <a:txBody>
                    <a:bodyPr/>
                    <a:lstStyle/>
                    <a:p>
                      <a:r>
                        <a:rPr lang="en-US" sz="900">
                          <a:hlinkClick r:id="rId28"/>
                        </a:rPr>
                        <a:t>Eye tracking;</a:t>
                      </a:r>
                    </a:p>
                    <a:p>
                      <a:r>
                        <a:rPr lang="en-US" sz="900">
                          <a:hlinkClick r:id="rId28"/>
                        </a:rPr>
                        <a:t>Controller tracking</a:t>
                      </a:r>
                      <a:r>
                        <a:rPr lang="en-US" sz="900"/>
                        <a:t>;</a:t>
                      </a:r>
                    </a:p>
                    <a:p>
                      <a:r>
                        <a:rPr lang="en-US" sz="900">
                          <a:hlinkClick r:id="rId29"/>
                        </a:rPr>
                        <a:t>Hand tracking</a:t>
                      </a:r>
                      <a:r>
                        <a:rPr lang="en-US" sz="900"/>
                        <a:t>;</a:t>
                      </a:r>
                    </a:p>
                    <a:p>
                      <a:endParaRPr lang="en-US" sz="900"/>
                    </a:p>
                    <a:p>
                      <a:endParaRPr lang="en-US" sz="900"/>
                    </a:p>
                  </a:txBody>
                  <a:tcPr>
                    <a:solidFill>
                      <a:schemeClr val="bg1"/>
                    </a:solidFill>
                  </a:tcPr>
                </a:tc>
                <a:tc>
                  <a:txBody>
                    <a:bodyPr/>
                    <a:lstStyle/>
                    <a:p>
                      <a:r>
                        <a:rPr lang="en-US" sz="900">
                          <a:hlinkClick r:id="rId30"/>
                        </a:rPr>
                        <a:t>Touchpad gestures</a:t>
                      </a:r>
                      <a:r>
                        <a:rPr lang="en-US" sz="900"/>
                        <a:t>; </a:t>
                      </a:r>
                      <a:r>
                        <a:rPr lang="en-US" sz="900">
                          <a:hlinkClick r:id="rId31"/>
                        </a:rPr>
                        <a:t>Voice control</a:t>
                      </a:r>
                      <a:r>
                        <a:rPr lang="en-US" sz="90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31"/>
                        </a:rPr>
                        <a:t>Voice control</a:t>
                      </a:r>
                      <a:r>
                        <a:rPr lang="en-US" sz="900"/>
                        <a:t>; </a:t>
                      </a:r>
                    </a:p>
                    <a:p>
                      <a:endParaRPr lang="en-US" sz="900"/>
                    </a:p>
                  </a:txBody>
                  <a:tcPr>
                    <a:solidFill>
                      <a:schemeClr val="bg1"/>
                    </a:solidFill>
                  </a:tcPr>
                </a:tc>
                <a:tc>
                  <a:txBody>
                    <a:bodyPr/>
                    <a:lstStyle/>
                    <a:p>
                      <a:r>
                        <a:rPr lang="en-US" sz="900" dirty="0">
                          <a:hlinkClick r:id="rId32"/>
                        </a:rPr>
                        <a:t>Touchpad gestures; voice commands</a:t>
                      </a:r>
                      <a:r>
                        <a:rPr lang="en-US" sz="900" dirty="0"/>
                        <a:t>;</a:t>
                      </a:r>
                    </a:p>
                  </a:txBody>
                  <a:tcPr>
                    <a:solidFill>
                      <a:schemeClr val="bg1"/>
                    </a:solidFill>
                  </a:tcPr>
                </a:tc>
                <a:extLst>
                  <a:ext uri="{0D108BD9-81ED-4DB2-BD59-A6C34878D82A}">
                    <a16:rowId xmlns:a16="http://schemas.microsoft.com/office/drawing/2014/main" val="1755125173"/>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11. Movement restrictions</a:t>
                      </a: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r>
                        <a:rPr lang="en-US" sz="900" dirty="0">
                          <a:latin typeface="+mn-lt"/>
                        </a:rPr>
                        <a:t>Non-tethered</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Non-tethered</a:t>
                      </a:r>
                    </a:p>
                  </a:txBody>
                  <a:tcPr/>
                </a:tc>
                <a:tc>
                  <a:txBody>
                    <a:bodyPr/>
                    <a:lstStyle/>
                    <a:p>
                      <a:r>
                        <a:rPr lang="en-US" sz="900">
                          <a:latin typeface="+mn-lt"/>
                          <a:hlinkClick r:id="rId12"/>
                        </a:rPr>
                        <a:t>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3"/>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Non-tethered but comes with a wired, pocket-size external processor called </a:t>
                      </a:r>
                      <a:r>
                        <a:rPr lang="en-US" sz="900">
                          <a:latin typeface="+mn-lt"/>
                          <a:hlinkClick r:id="rId14"/>
                        </a:rPr>
                        <a:t>Compute Pack</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5"/>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9"/>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6"/>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17"/>
                        </a:rPr>
                        <a:t>Non-tethered</a:t>
                      </a:r>
                      <a:endParaRPr lang="en-US" sz="900" dirty="0">
                        <a:latin typeface="+mn-lt"/>
                      </a:endParaRPr>
                    </a:p>
                  </a:txBody>
                  <a:tcPr>
                    <a:solidFill>
                      <a:schemeClr val="bg1"/>
                    </a:solidFill>
                  </a:tcPr>
                </a:tc>
                <a:extLst>
                  <a:ext uri="{0D108BD9-81ED-4DB2-BD59-A6C34878D82A}">
                    <a16:rowId xmlns:a16="http://schemas.microsoft.com/office/drawing/2014/main" val="807663600"/>
                  </a:ext>
                </a:extLst>
              </a:tr>
            </a:tbl>
          </a:graphicData>
        </a:graphic>
      </p:graphicFrame>
      <p:sp>
        <p:nvSpPr>
          <p:cNvPr id="4" name="TextBox 3">
            <a:extLst>
              <a:ext uri="{FF2B5EF4-FFF2-40B4-BE49-F238E27FC236}">
                <a16:creationId xmlns:a16="http://schemas.microsoft.com/office/drawing/2014/main" id="{9FB2DFFF-2C74-7D57-7800-4568CC0343FC}"/>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2/4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5397969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nvGraphicFramePr>
        <p:xfrm>
          <a:off x="200114" y="875825"/>
          <a:ext cx="11551364" cy="4617720"/>
        </p:xfrm>
        <a:graphic>
          <a:graphicData uri="http://schemas.openxmlformats.org/drawingml/2006/table">
            <a:tbl>
              <a:tblPr firstRow="1" bandRow="1">
                <a:tableStyleId>{5940675A-B579-460E-94D1-54222C63F5DA}</a:tableStyleId>
              </a:tblPr>
              <a:tblGrid>
                <a:gridCol w="799675">
                  <a:extLst>
                    <a:ext uri="{9D8B030D-6E8A-4147-A177-3AD203B41FA5}">
                      <a16:colId xmlns:a16="http://schemas.microsoft.com/office/drawing/2014/main" val="2323611179"/>
                    </a:ext>
                  </a:extLst>
                </a:gridCol>
                <a:gridCol w="910795">
                  <a:extLst>
                    <a:ext uri="{9D8B030D-6E8A-4147-A177-3AD203B41FA5}">
                      <a16:colId xmlns:a16="http://schemas.microsoft.com/office/drawing/2014/main" val="4120118734"/>
                    </a:ext>
                  </a:extLst>
                </a:gridCol>
                <a:gridCol w="1195259">
                  <a:extLst>
                    <a:ext uri="{9D8B030D-6E8A-4147-A177-3AD203B41FA5}">
                      <a16:colId xmlns:a16="http://schemas.microsoft.com/office/drawing/2014/main" val="2651266558"/>
                    </a:ext>
                  </a:extLst>
                </a:gridCol>
                <a:gridCol w="1043758">
                  <a:extLst>
                    <a:ext uri="{9D8B030D-6E8A-4147-A177-3AD203B41FA5}">
                      <a16:colId xmlns:a16="http://schemas.microsoft.com/office/drawing/2014/main" val="187081944"/>
                    </a:ext>
                  </a:extLst>
                </a:gridCol>
                <a:gridCol w="1080705">
                  <a:extLst>
                    <a:ext uri="{9D8B030D-6E8A-4147-A177-3AD203B41FA5}">
                      <a16:colId xmlns:a16="http://schemas.microsoft.com/office/drawing/2014/main" val="2297436388"/>
                    </a:ext>
                  </a:extLst>
                </a:gridCol>
                <a:gridCol w="1089942">
                  <a:extLst>
                    <a:ext uri="{9D8B030D-6E8A-4147-A177-3AD203B41FA5}">
                      <a16:colId xmlns:a16="http://schemas.microsoft.com/office/drawing/2014/main" val="2093929946"/>
                    </a:ext>
                  </a:extLst>
                </a:gridCol>
                <a:gridCol w="1108415">
                  <a:extLst>
                    <a:ext uri="{9D8B030D-6E8A-4147-A177-3AD203B41FA5}">
                      <a16:colId xmlns:a16="http://schemas.microsoft.com/office/drawing/2014/main" val="3110558412"/>
                    </a:ext>
                  </a:extLst>
                </a:gridCol>
                <a:gridCol w="1126889">
                  <a:extLst>
                    <a:ext uri="{9D8B030D-6E8A-4147-A177-3AD203B41FA5}">
                      <a16:colId xmlns:a16="http://schemas.microsoft.com/office/drawing/2014/main" val="2077695949"/>
                    </a:ext>
                  </a:extLst>
                </a:gridCol>
                <a:gridCol w="1052994">
                  <a:extLst>
                    <a:ext uri="{9D8B030D-6E8A-4147-A177-3AD203B41FA5}">
                      <a16:colId xmlns:a16="http://schemas.microsoft.com/office/drawing/2014/main" val="2507871209"/>
                    </a:ext>
                  </a:extLst>
                </a:gridCol>
                <a:gridCol w="1052994">
                  <a:extLst>
                    <a:ext uri="{9D8B030D-6E8A-4147-A177-3AD203B41FA5}">
                      <a16:colId xmlns:a16="http://schemas.microsoft.com/office/drawing/2014/main" val="3739836935"/>
                    </a:ext>
                  </a:extLst>
                </a:gridCol>
                <a:gridCol w="1089938">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dirty="0" err="1">
                          <a:solidFill>
                            <a:schemeClr val="bg1"/>
                          </a:solidFill>
                          <a:latin typeface="+mn-lt"/>
                        </a:rPr>
                        <a:t>Varjo</a:t>
                      </a:r>
                      <a:r>
                        <a:rPr lang="en-US" sz="900" dirty="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latin typeface="+mn-lt"/>
                        </a:rPr>
                        <a:t>Vuzix</a:t>
                      </a:r>
                      <a:r>
                        <a:rPr lang="en-US" sz="900">
                          <a:solidFill>
                            <a:schemeClr val="bg1"/>
                          </a:solidFill>
                          <a:latin typeface="+mn-lt"/>
                        </a:rPr>
                        <a:t>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rowSpan="9">
                  <a:txBody>
                    <a:bodyPr/>
                    <a:lstStyle/>
                    <a:p>
                      <a:r>
                        <a:rPr lang="en-US" sz="900" b="0" u="none" dirty="0">
                          <a:latin typeface="+mn-lt"/>
                        </a:rPr>
                        <a:t>2. Hardware-specific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Battery life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5"/>
                        </a:rPr>
                        <a:t>2-3 hours</a:t>
                      </a:r>
                      <a:endParaRPr lang="en-US" sz="900">
                        <a:latin typeface="+mn-lt"/>
                      </a:endParaRPr>
                    </a:p>
                  </a:txBody>
                  <a:tcPr>
                    <a:solidFill>
                      <a:schemeClr val="bg1"/>
                    </a:solidFill>
                  </a:tcPr>
                </a:tc>
                <a:tc>
                  <a:txBody>
                    <a:bodyPr/>
                    <a:lstStyle/>
                    <a:p>
                      <a:r>
                        <a:rPr lang="en-US" sz="900">
                          <a:latin typeface="+mn-lt"/>
                          <a:hlinkClick r:id="rId6"/>
                        </a:rPr>
                        <a:t>3.5 hours</a:t>
                      </a:r>
                      <a:endParaRPr lang="en-US" sz="900">
                        <a:latin typeface="+mn-lt"/>
                      </a:endParaRPr>
                    </a:p>
                  </a:txBody>
                  <a:tcPr>
                    <a:solidFill>
                      <a:schemeClr val="bg1"/>
                    </a:solidFill>
                  </a:tcPr>
                </a:tc>
                <a:tc>
                  <a:txBody>
                    <a:bodyPr/>
                    <a:lstStyle/>
                    <a:p>
                      <a:r>
                        <a:rPr lang="en-US" sz="900">
                          <a:latin typeface="+mn-lt"/>
                          <a:hlinkClick r:id="rId7"/>
                        </a:rPr>
                        <a:t>1-2 hours</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8"/>
                        </a:rPr>
                        <a:t>2 hours with external battery possible</a:t>
                      </a:r>
                      <a:endParaRPr lang="en-US" sz="900">
                        <a:latin typeface="+mn-lt"/>
                      </a:endParaRPr>
                    </a:p>
                  </a:txBody>
                  <a:tcPr>
                    <a:solidFill>
                      <a:schemeClr val="bg1"/>
                    </a:solidFill>
                  </a:tcPr>
                </a:tc>
                <a:tc>
                  <a:txBody>
                    <a:bodyPr/>
                    <a:lstStyle/>
                    <a:p>
                      <a:r>
                        <a:rPr lang="en-US" sz="900" dirty="0">
                          <a:latin typeface="+mn-lt"/>
                          <a:hlinkClick r:id="rId9"/>
                        </a:rPr>
                        <a:t>8 hours</a:t>
                      </a:r>
                      <a:endParaRPr lang="en-US" sz="900" dirty="0">
                        <a:latin typeface="+mn-lt"/>
                      </a:endParaRPr>
                    </a:p>
                  </a:txBody>
                  <a:tcPr>
                    <a:solidFill>
                      <a:schemeClr val="bg1"/>
                    </a:solidFill>
                  </a:tcPr>
                </a:tc>
                <a:extLst>
                  <a:ext uri="{0D108BD9-81ED-4DB2-BD59-A6C34878D82A}">
                    <a16:rowId xmlns:a16="http://schemas.microsoft.com/office/drawing/2014/main" val="947368422"/>
                  </a:ext>
                </a:extLst>
              </a:tr>
              <a:tr h="331748">
                <a:tc vMerge="1">
                  <a:txBody>
                    <a:bodyPr/>
                    <a:lstStyle/>
                    <a:p>
                      <a:endParaRPr lang="en-US" sz="125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2. Device weight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0"/>
                        </a:rPr>
                        <a:t>594 g + headband 386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1"/>
                        </a:rPr>
                        <a:t>566 g</a:t>
                      </a:r>
                      <a:endParaRPr lang="en-US" sz="900">
                        <a:latin typeface="+mn-lt"/>
                      </a:endParaRPr>
                    </a:p>
                  </a:txBody>
                  <a:tcPr>
                    <a:solidFill>
                      <a:schemeClr val="bg1"/>
                    </a:solidFill>
                  </a:tcPr>
                </a:tc>
                <a:tc>
                  <a:txBody>
                    <a:bodyPr/>
                    <a:lstStyle/>
                    <a:p>
                      <a:r>
                        <a:rPr lang="en-US" sz="900">
                          <a:latin typeface="+mn-lt"/>
                          <a:hlinkClick r:id="rId12"/>
                        </a:rPr>
                        <a:t>260 g</a:t>
                      </a:r>
                      <a:endParaRPr lang="en-US" sz="900">
                        <a:latin typeface="+mn-lt"/>
                      </a:endParaRPr>
                    </a:p>
                  </a:txBody>
                  <a:tcPr>
                    <a:solidFill>
                      <a:schemeClr val="bg1"/>
                    </a:solidFill>
                  </a:tcPr>
                </a:tc>
                <a:tc>
                  <a:txBody>
                    <a:bodyPr/>
                    <a:lstStyle/>
                    <a:p>
                      <a:r>
                        <a:rPr lang="en-US" sz="900">
                          <a:latin typeface="+mn-lt"/>
                          <a:hlinkClick r:id="rId13"/>
                        </a:rPr>
                        <a:t>722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14"/>
                        </a:rPr>
                        <a:t>182 g</a:t>
                      </a:r>
                      <a:endParaRPr lang="en-US" sz="900">
                        <a:latin typeface="+mn-lt"/>
                      </a:endParaRPr>
                    </a:p>
                  </a:txBody>
                  <a:tcPr>
                    <a:solidFill>
                      <a:schemeClr val="bg1"/>
                    </a:solidFill>
                  </a:tcPr>
                </a:tc>
                <a:tc>
                  <a:txBody>
                    <a:bodyPr/>
                    <a:lstStyle/>
                    <a:p>
                      <a:r>
                        <a:rPr lang="en-US" sz="900">
                          <a:latin typeface="+mn-lt"/>
                          <a:hlinkClick r:id="rId15"/>
                        </a:rPr>
                        <a:t>51 g</a:t>
                      </a:r>
                      <a:endParaRPr lang="en-US" sz="900">
                        <a:latin typeface="+mn-lt"/>
                      </a:endParaRPr>
                    </a:p>
                  </a:txBody>
                  <a:tcPr>
                    <a:solidFill>
                      <a:schemeClr val="bg1"/>
                    </a:solidFill>
                  </a:tcPr>
                </a:tc>
                <a:extLst>
                  <a:ext uri="{0D108BD9-81ED-4DB2-BD59-A6C34878D82A}">
                    <a16:rowId xmlns:a16="http://schemas.microsoft.com/office/drawing/2014/main" val="3388385874"/>
                  </a:ext>
                </a:extLst>
              </a:tr>
              <a:tr h="331748">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Field of view (horizontal)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dirty="0">
                          <a:latin typeface="+mn-lt"/>
                        </a:rPr>
                        <a:t>N/A</a:t>
                      </a:r>
                    </a:p>
                  </a:txBody>
                  <a:tcPr>
                    <a:solidFill>
                      <a:schemeClr val="bg1"/>
                    </a:solidFill>
                  </a:tcPr>
                </a:tc>
                <a:tc hMerge="1">
                  <a:txBody>
                    <a:bodyPr/>
                    <a:lstStyle/>
                    <a:p>
                      <a:endParaRPr lang="en-US" sz="1200">
                        <a:highlight>
                          <a:srgbClr val="FF0000"/>
                        </a:highlight>
                      </a:endParaRPr>
                    </a:p>
                  </a:txBody>
                  <a:tcPr/>
                </a:tc>
                <a:tc>
                  <a:txBody>
                    <a:bodyPr/>
                    <a:lstStyle/>
                    <a:p>
                      <a:r>
                        <a:rPr lang="en-US" sz="900" dirty="0">
                          <a:latin typeface="+mn-lt"/>
                          <a:hlinkClick r:id="rId10"/>
                        </a:rPr>
                        <a:t>115°</a:t>
                      </a:r>
                      <a:endParaRPr lang="en-US" sz="900" dirty="0">
                        <a:latin typeface="+mn-lt"/>
                      </a:endParaRPr>
                    </a:p>
                  </a:txBody>
                  <a:tcPr>
                    <a:solidFill>
                      <a:schemeClr val="bg1"/>
                    </a:solidFill>
                  </a:tcPr>
                </a:tc>
                <a:tc>
                  <a:txBody>
                    <a:bodyPr/>
                    <a:lstStyle/>
                    <a:p>
                      <a:r>
                        <a:rPr lang="en-US" sz="900">
                          <a:latin typeface="+mn-lt"/>
                          <a:hlinkClick r:id="rId16"/>
                        </a:rPr>
                        <a:t>43°</a:t>
                      </a:r>
                      <a:endParaRPr lang="en-US" sz="900">
                        <a:latin typeface="+mn-lt"/>
                      </a:endParaRPr>
                    </a:p>
                  </a:txBody>
                  <a:tcPr>
                    <a:solidFill>
                      <a:schemeClr val="bg1"/>
                    </a:solidFill>
                  </a:tcPr>
                </a:tc>
                <a:tc>
                  <a:txBody>
                    <a:bodyPr/>
                    <a:lstStyle/>
                    <a:p>
                      <a:r>
                        <a:rPr lang="en-US" sz="900">
                          <a:latin typeface="+mn-lt"/>
                          <a:hlinkClick r:id="rId12"/>
                        </a:rPr>
                        <a:t>70</a:t>
                      </a:r>
                      <a:r>
                        <a:rPr lang="en-US" sz="900" b="0" i="0">
                          <a:solidFill>
                            <a:srgbClr val="1C1D1D"/>
                          </a:solidFill>
                          <a:effectLst/>
                          <a:latin typeface="+mn-lt"/>
                          <a:hlinkClick r:id="rId12"/>
                        </a:rPr>
                        <a:t>°</a:t>
                      </a:r>
                      <a:endParaRPr lang="en-US" sz="900">
                        <a:latin typeface="+mn-lt"/>
                      </a:endParaRPr>
                    </a:p>
                  </a:txBody>
                  <a:tcPr>
                    <a:solidFill>
                      <a:schemeClr val="bg1"/>
                    </a:solidFill>
                  </a:tcPr>
                </a:tc>
                <a:tc>
                  <a:txBody>
                    <a:bodyPr/>
                    <a:lstStyle/>
                    <a:p>
                      <a:r>
                        <a:rPr lang="en-US" sz="900">
                          <a:latin typeface="+mn-lt"/>
                          <a:hlinkClick r:id="rId17"/>
                        </a:rPr>
                        <a:t>106</a:t>
                      </a:r>
                      <a:r>
                        <a:rPr lang="en-US" sz="900" b="0" i="0">
                          <a:solidFill>
                            <a:srgbClr val="1C1D1D"/>
                          </a:solidFill>
                          <a:effectLst/>
                          <a:latin typeface="+mn-lt"/>
                          <a:hlinkClick r:id="rId17"/>
                        </a:rPr>
                        <a:t>°</a:t>
                      </a:r>
                      <a:endParaRPr lang="en-US" sz="900">
                        <a:latin typeface="+mn-lt"/>
                      </a:endParaRPr>
                    </a:p>
                  </a:txBody>
                  <a:tcPr>
                    <a:solidFill>
                      <a:schemeClr val="bg1"/>
                    </a:solidFill>
                  </a:tcPr>
                </a:tc>
                <a:tc>
                  <a:txBody>
                    <a:bodyPr/>
                    <a:lstStyle/>
                    <a:p>
                      <a:r>
                        <a:rPr lang="en-US" sz="900">
                          <a:latin typeface="+mn-lt"/>
                          <a:hlinkClick r:id="rId18"/>
                        </a:rPr>
                        <a:t>20</a:t>
                      </a:r>
                      <a:r>
                        <a:rPr lang="en-US" sz="900" b="0" i="0">
                          <a:solidFill>
                            <a:srgbClr val="1C1D1D"/>
                          </a:solidFill>
                          <a:effectLst/>
                          <a:latin typeface="+mn-lt"/>
                          <a:hlinkClick r:id="rId18"/>
                        </a:rPr>
                        <a:t>°</a:t>
                      </a:r>
                      <a:endParaRPr lang="en-US" sz="900">
                        <a:latin typeface="+mn-lt"/>
                      </a:endParaRPr>
                    </a:p>
                  </a:txBody>
                  <a:tcPr>
                    <a:solidFill>
                      <a:schemeClr val="bg1"/>
                    </a:solidFill>
                  </a:tcPr>
                </a:tc>
                <a:tc>
                  <a:txBody>
                    <a:bodyPr/>
                    <a:lstStyle/>
                    <a:p>
                      <a:r>
                        <a:rPr lang="en-US" sz="900" b="0" i="0">
                          <a:solidFill>
                            <a:srgbClr val="1C1D1D"/>
                          </a:solidFill>
                          <a:effectLst/>
                          <a:latin typeface="+mn-lt"/>
                          <a:hlinkClick r:id="rId8"/>
                        </a:rPr>
                        <a:t>16.8°</a:t>
                      </a:r>
                      <a:endParaRPr lang="en-US" sz="900">
                        <a:latin typeface="+mn-lt"/>
                      </a:endParaRPr>
                    </a:p>
                  </a:txBody>
                  <a:tcPr>
                    <a:solidFill>
                      <a:schemeClr val="bg1"/>
                    </a:solidFill>
                  </a:tcPr>
                </a:tc>
                <a:tc>
                  <a:txBody>
                    <a:bodyPr/>
                    <a:lstStyle/>
                    <a:p>
                      <a:r>
                        <a:rPr lang="en-US" sz="900" dirty="0">
                          <a:latin typeface="+mn-lt"/>
                          <a:hlinkClick r:id="rId15"/>
                        </a:rPr>
                        <a:t>83</a:t>
                      </a:r>
                      <a:r>
                        <a:rPr lang="en-US" sz="900" b="0" i="0" dirty="0">
                          <a:solidFill>
                            <a:srgbClr val="1C1D1D"/>
                          </a:solidFill>
                          <a:effectLst/>
                          <a:latin typeface="+mn-lt"/>
                          <a:hlinkClick r:id="rId15"/>
                        </a:rPr>
                        <a:t>°</a:t>
                      </a:r>
                      <a:endParaRPr lang="en-US" sz="900" dirty="0">
                        <a:latin typeface="+mn-lt"/>
                      </a:endParaRPr>
                    </a:p>
                  </a:txBody>
                  <a:tcPr>
                    <a:solidFill>
                      <a:schemeClr val="bg1"/>
                    </a:solidFill>
                  </a:tcPr>
                </a:tc>
                <a:extLst>
                  <a:ext uri="{0D108BD9-81ED-4DB2-BD59-A6C34878D82A}">
                    <a16:rowId xmlns:a16="http://schemas.microsoft.com/office/drawing/2014/main" val="810450364"/>
                  </a:ext>
                </a:extLst>
              </a:tr>
              <a:tr h="33174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4. Camera resolution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hlinkClick r:id="rId19"/>
                        </a:rPr>
                        <a:t>12 MP</a:t>
                      </a:r>
                      <a:endParaRPr lang="en-US" sz="900">
                        <a:latin typeface="+mn-lt"/>
                      </a:endParaRPr>
                    </a:p>
                  </a:txBody>
                  <a:tcPr>
                    <a:solidFill>
                      <a:schemeClr val="bg1"/>
                    </a:solidFill>
                  </a:tcPr>
                </a:tc>
                <a:tc>
                  <a:txBody>
                    <a:bodyPr/>
                    <a:lstStyle/>
                    <a:p>
                      <a:r>
                        <a:rPr lang="en-US" sz="900">
                          <a:latin typeface="+mn-lt"/>
                          <a:hlinkClick r:id="rId11"/>
                        </a:rPr>
                        <a:t>8 MP</a:t>
                      </a:r>
                      <a:r>
                        <a:rPr lang="en-US" sz="900">
                          <a:latin typeface="+mn-lt"/>
                        </a:rPr>
                        <a:t> </a:t>
                      </a:r>
                    </a:p>
                  </a:txBody>
                  <a:tcPr>
                    <a:solidFill>
                      <a:schemeClr val="bg1"/>
                    </a:solidFill>
                  </a:tcPr>
                </a:tc>
                <a:tc>
                  <a:txBody>
                    <a:bodyPr/>
                    <a:lstStyle/>
                    <a:p>
                      <a:r>
                        <a:rPr lang="en-US" sz="900">
                          <a:latin typeface="+mn-lt"/>
                          <a:hlinkClick r:id="rId12"/>
                        </a:rPr>
                        <a:t>12.6 MP</a:t>
                      </a:r>
                      <a:endParaRPr lang="en-US" sz="900">
                        <a:latin typeface="+mn-lt"/>
                      </a:endParaRPr>
                    </a:p>
                  </a:txBody>
                  <a:tcPr>
                    <a:solidFill>
                      <a:schemeClr val="bg1"/>
                    </a:solidFill>
                  </a:tcPr>
                </a:tc>
                <a:tc>
                  <a:txBody>
                    <a:bodyPr/>
                    <a:lstStyle/>
                    <a:p>
                      <a:r>
                        <a:rPr lang="en-US" sz="900" dirty="0">
                          <a:latin typeface="+mn-lt"/>
                        </a:rPr>
                        <a:t>No info</a:t>
                      </a:r>
                    </a:p>
                  </a:txBody>
                  <a:tcPr>
                    <a:solidFill>
                      <a:schemeClr val="bg1"/>
                    </a:solidFill>
                  </a:tcPr>
                </a:tc>
                <a:tc>
                  <a:txBody>
                    <a:bodyPr/>
                    <a:lstStyle/>
                    <a:p>
                      <a:r>
                        <a:rPr lang="en-US" sz="900">
                          <a:latin typeface="+mn-lt"/>
                          <a:hlinkClick r:id="rId18"/>
                        </a:rPr>
                        <a:t>8 MP</a:t>
                      </a:r>
                      <a:endParaRPr lang="en-US" sz="900">
                        <a:latin typeface="+mn-lt"/>
                      </a:endParaRPr>
                    </a:p>
                  </a:txBody>
                  <a:tcPr>
                    <a:solidFill>
                      <a:schemeClr val="bg1"/>
                    </a:solidFill>
                  </a:tcPr>
                </a:tc>
                <a:tc>
                  <a:txBody>
                    <a:bodyPr/>
                    <a:lstStyle/>
                    <a:p>
                      <a:r>
                        <a:rPr lang="en-US" sz="900">
                          <a:latin typeface="+mn-lt"/>
                          <a:hlinkClick r:id="rId8"/>
                        </a:rPr>
                        <a:t>12.8 MP</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8 MP</a:t>
                      </a:r>
                      <a:endParaRPr lang="en-US" sz="900" dirty="0">
                        <a:latin typeface="+mn-lt"/>
                      </a:endParaRPr>
                    </a:p>
                  </a:txBody>
                  <a:tcPr>
                    <a:solidFill>
                      <a:schemeClr val="bg1"/>
                    </a:solidFill>
                  </a:tcPr>
                </a:tc>
                <a:extLst>
                  <a:ext uri="{0D108BD9-81ED-4DB2-BD59-A6C34878D82A}">
                    <a16:rowId xmlns:a16="http://schemas.microsoft.com/office/drawing/2014/main" val="2465538566"/>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5. Display resolution (per eye)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tc>
                <a:tc>
                  <a:txBody>
                    <a:bodyPr/>
                    <a:lstStyle/>
                    <a:p>
                      <a:r>
                        <a:rPr lang="en-US" sz="900" b="0" i="0">
                          <a:solidFill>
                            <a:srgbClr val="1C1C1C"/>
                          </a:solidFill>
                          <a:effectLst/>
                          <a:latin typeface="+mn-lt"/>
                          <a:hlinkClick r:id="rId19"/>
                        </a:rPr>
                        <a:t>Focus area (27° x 27°) at 1920 x 1920 pixel;</a:t>
                      </a:r>
                    </a:p>
                    <a:p>
                      <a:r>
                        <a:rPr lang="en-US" sz="900" b="0" i="0">
                          <a:solidFill>
                            <a:srgbClr val="1C1C1C"/>
                          </a:solidFill>
                          <a:effectLst/>
                          <a:latin typeface="+mn-lt"/>
                          <a:hlinkClick r:id="rId19"/>
                        </a:rPr>
                        <a:t>Peripheral area at </a:t>
                      </a:r>
                    </a:p>
                    <a:p>
                      <a:r>
                        <a:rPr lang="en-US" sz="900" b="0" i="0">
                          <a:solidFill>
                            <a:srgbClr val="1C1C1C"/>
                          </a:solidFill>
                          <a:effectLst/>
                          <a:latin typeface="+mn-lt"/>
                          <a:hlinkClick r:id="rId19"/>
                        </a:rPr>
                        <a:t>2880 x 2720 pixel;</a:t>
                      </a:r>
                      <a:endParaRPr lang="en-US" sz="900">
                        <a:latin typeface="+mn-lt"/>
                      </a:endParaRPr>
                    </a:p>
                  </a:txBody>
                  <a:tcPr>
                    <a:solidFill>
                      <a:schemeClr val="bg1"/>
                    </a:solidFill>
                  </a:tcPr>
                </a:tc>
                <a:tc>
                  <a:txBody>
                    <a:bodyPr/>
                    <a:lstStyle/>
                    <a:p>
                      <a:r>
                        <a:rPr lang="it-IT" sz="900">
                          <a:latin typeface="+mn-lt"/>
                          <a:hlinkClick r:id="rId21"/>
                        </a:rPr>
                        <a:t>1440 x 936 pixel</a:t>
                      </a:r>
                      <a:endParaRPr lang="en-US" sz="900">
                        <a:latin typeface="+mn-lt"/>
                      </a:endParaRPr>
                    </a:p>
                  </a:txBody>
                  <a:tcPr>
                    <a:solidFill>
                      <a:schemeClr val="bg1"/>
                    </a:solidFill>
                  </a:tcPr>
                </a:tc>
                <a:tc>
                  <a:txBody>
                    <a:bodyPr/>
                    <a:lstStyle/>
                    <a:p>
                      <a:r>
                        <a:rPr lang="en-US" sz="900">
                          <a:latin typeface="+mn-lt"/>
                          <a:hlinkClick r:id="rId12"/>
                        </a:rPr>
                        <a:t>1440 x 1760 pixel</a:t>
                      </a:r>
                      <a:endParaRPr lang="en-US" sz="900">
                        <a:latin typeface="+mn-lt"/>
                      </a:endParaRPr>
                    </a:p>
                  </a:txBody>
                  <a:tcPr>
                    <a:solidFill>
                      <a:schemeClr val="bg1"/>
                    </a:solidFill>
                  </a:tcPr>
                </a:tc>
                <a:tc>
                  <a:txBody>
                    <a:bodyPr/>
                    <a:lstStyle/>
                    <a:p>
                      <a:r>
                        <a:rPr lang="en-US" sz="900">
                          <a:latin typeface="+mn-lt"/>
                          <a:hlinkClick r:id="rId17"/>
                        </a:rPr>
                        <a:t>1800 x 1920 pixel</a:t>
                      </a:r>
                      <a:endParaRPr lang="en-US" sz="900">
                        <a:latin typeface="+mn-lt"/>
                      </a:endParaRPr>
                    </a:p>
                  </a:txBody>
                  <a:tcPr>
                    <a:solidFill>
                      <a:schemeClr val="bg1"/>
                    </a:solidFill>
                  </a:tcPr>
                </a:tc>
                <a:tc>
                  <a:txBody>
                    <a:bodyPr/>
                    <a:lstStyle/>
                    <a:p>
                      <a:r>
                        <a:rPr lang="en-US" sz="900">
                          <a:latin typeface="+mn-lt"/>
                          <a:hlinkClick r:id="rId22"/>
                        </a:rPr>
                        <a:t>480 x 480 pixel</a:t>
                      </a:r>
                      <a:endParaRPr lang="en-US" sz="900">
                        <a:latin typeface="+mn-lt"/>
                      </a:endParaRPr>
                    </a:p>
                  </a:txBody>
                  <a:tcPr>
                    <a:solidFill>
                      <a:schemeClr val="bg1"/>
                    </a:solidFill>
                  </a:tcPr>
                </a:tc>
                <a:tc>
                  <a:txBody>
                    <a:bodyPr/>
                    <a:lstStyle/>
                    <a:p>
                      <a:r>
                        <a:rPr lang="en-US" sz="900">
                          <a:latin typeface="+mn-lt"/>
                          <a:hlinkClick r:id="rId23"/>
                        </a:rPr>
                        <a:t>854 x 480 pixel</a:t>
                      </a:r>
                      <a:endParaRPr lang="en-US" sz="900">
                        <a:latin typeface="+mn-lt"/>
                      </a:endParaRPr>
                    </a:p>
                  </a:txBody>
                  <a:tcPr>
                    <a:solidFill>
                      <a:schemeClr val="bg1"/>
                    </a:solidFill>
                  </a:tcPr>
                </a:tc>
                <a:tc>
                  <a:txBody>
                    <a:bodyPr/>
                    <a:lstStyle/>
                    <a:p>
                      <a:r>
                        <a:rPr lang="en-US" sz="900" dirty="0">
                          <a:latin typeface="+mn-lt"/>
                          <a:hlinkClick r:id="rId15"/>
                        </a:rPr>
                        <a:t>640 x 360 pixel</a:t>
                      </a:r>
                      <a:endParaRPr lang="en-US" sz="900" dirty="0">
                        <a:latin typeface="+mn-lt"/>
                      </a:endParaRPr>
                    </a:p>
                  </a:txBody>
                  <a:tcPr>
                    <a:solidFill>
                      <a:schemeClr val="bg1"/>
                    </a:solidFill>
                  </a:tcPr>
                </a:tc>
                <a:extLst>
                  <a:ext uri="{0D108BD9-81ED-4DB2-BD59-A6C34878D82A}">
                    <a16:rowId xmlns:a16="http://schemas.microsoft.com/office/drawing/2014/main" val="20065254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6. Refresh rate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a:latin typeface="+mn-lt"/>
                        </a:rPr>
                        <a:t>Depending on the tracking and rendering engine</a:t>
                      </a:r>
                    </a:p>
                  </a:txBody>
                  <a:tcPr>
                    <a:solidFill>
                      <a:schemeClr val="bg1"/>
                    </a:solidFill>
                  </a:tcPr>
                </a:tc>
                <a:tc hMerge="1">
                  <a:txBody>
                    <a:bodyPr/>
                    <a:lstStyle/>
                    <a:p>
                      <a:endParaRPr lang="en-US" sz="1200">
                        <a:highlight>
                          <a:srgbClr val="FF0000"/>
                        </a:highlight>
                      </a:endParaRPr>
                    </a:p>
                  </a:txBody>
                  <a:tcPr/>
                </a:tc>
                <a:tc>
                  <a:txBody>
                    <a:bodyPr/>
                    <a:lstStyle/>
                    <a:p>
                      <a:r>
                        <a:rPr lang="en-US" sz="900">
                          <a:latin typeface="+mn-lt"/>
                          <a:hlinkClick r:id="rId10"/>
                        </a:rPr>
                        <a:t>90 Hz</a:t>
                      </a:r>
                      <a:endParaRPr lang="en-US" sz="900">
                        <a:latin typeface="+mn-lt"/>
                      </a:endParaRPr>
                    </a:p>
                  </a:txBody>
                  <a:tcPr>
                    <a:solidFill>
                      <a:schemeClr val="bg1"/>
                    </a:solidFill>
                  </a:tcPr>
                </a:tc>
                <a:tc>
                  <a:txBody>
                    <a:bodyPr/>
                    <a:lstStyle/>
                    <a:p>
                      <a:r>
                        <a:rPr lang="en-US" sz="900">
                          <a:latin typeface="+mn-lt"/>
                          <a:hlinkClick r:id="rId24"/>
                        </a:rPr>
                        <a:t>60 Hz</a:t>
                      </a:r>
                      <a:endParaRPr lang="en-US" sz="900">
                        <a:latin typeface="+mn-lt"/>
                      </a:endParaRPr>
                    </a:p>
                  </a:txBody>
                  <a:tcPr>
                    <a:solidFill>
                      <a:schemeClr val="bg1"/>
                    </a:solidFill>
                  </a:tcPr>
                </a:tc>
                <a:tc>
                  <a:txBody>
                    <a:bodyPr/>
                    <a:lstStyle/>
                    <a:p>
                      <a:r>
                        <a:rPr lang="en-US" sz="900">
                          <a:latin typeface="+mn-lt"/>
                          <a:hlinkClick r:id="rId12"/>
                        </a:rPr>
                        <a:t>120 Hz</a:t>
                      </a:r>
                      <a:endParaRPr lang="en-US" sz="900">
                        <a:latin typeface="+mn-lt"/>
                      </a:endParaRPr>
                    </a:p>
                  </a:txBody>
                  <a:tcPr>
                    <a:solidFill>
                      <a:schemeClr val="bg1"/>
                    </a:solidFill>
                  </a:tcPr>
                </a:tc>
                <a:tc>
                  <a:txBody>
                    <a:bodyPr/>
                    <a:lstStyle/>
                    <a:p>
                      <a:r>
                        <a:rPr lang="en-US" sz="900">
                          <a:latin typeface="+mn-lt"/>
                          <a:hlinkClick r:id="rId17"/>
                        </a:rPr>
                        <a:t>90 Hz</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722130423"/>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7. Storage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1"/>
                        </a:rPr>
                        <a:t>4GB RAM;</a:t>
                      </a:r>
                    </a:p>
                    <a:p>
                      <a:r>
                        <a:rPr lang="en-US" sz="900">
                          <a:latin typeface="+mn-lt"/>
                          <a:hlinkClick r:id="rId11"/>
                        </a:rPr>
                        <a:t>64GB storage;</a:t>
                      </a:r>
                      <a:endParaRPr lang="en-US" sz="900">
                        <a:latin typeface="+mn-lt"/>
                      </a:endParaRPr>
                    </a:p>
                  </a:txBody>
                  <a:tcPr>
                    <a:solidFill>
                      <a:schemeClr val="bg1"/>
                    </a:solidFill>
                  </a:tcPr>
                </a:tc>
                <a:tc>
                  <a:txBody>
                    <a:bodyPr/>
                    <a:lstStyle/>
                    <a:p>
                      <a:r>
                        <a:rPr lang="en-US" sz="900">
                          <a:latin typeface="+mn-lt"/>
                          <a:hlinkClick r:id="rId12"/>
                        </a:rPr>
                        <a:t>16GB RAM;</a:t>
                      </a:r>
                    </a:p>
                    <a:p>
                      <a:r>
                        <a:rPr lang="en-US" sz="900">
                          <a:latin typeface="+mn-lt"/>
                          <a:hlinkClick r:id="rId12"/>
                        </a:rPr>
                        <a:t>256GB storage;</a:t>
                      </a:r>
                      <a:endParaRPr lang="en-US" sz="900">
                        <a:latin typeface="+mn-lt"/>
                      </a:endParaRPr>
                    </a:p>
                  </a:txBody>
                  <a:tcPr>
                    <a:solidFill>
                      <a:schemeClr val="bg1"/>
                    </a:solidFill>
                  </a:tcPr>
                </a:tc>
                <a:tc>
                  <a:txBody>
                    <a:bodyPr/>
                    <a:lstStyle/>
                    <a:p>
                      <a:r>
                        <a:rPr lang="en-US" sz="900">
                          <a:latin typeface="+mn-lt"/>
                          <a:hlinkClick r:id="rId13"/>
                        </a:rPr>
                        <a:t>12GB RAM;</a:t>
                      </a:r>
                    </a:p>
                    <a:p>
                      <a:r>
                        <a:rPr lang="en-US" sz="900">
                          <a:latin typeface="+mn-lt"/>
                          <a:hlinkClick r:id="rId13"/>
                        </a:rPr>
                        <a:t>256GB storage;</a:t>
                      </a:r>
                      <a:endParaRPr lang="en-US" sz="900">
                        <a:latin typeface="+mn-lt"/>
                      </a:endParaRPr>
                    </a:p>
                  </a:txBody>
                  <a:tcPr>
                    <a:solidFill>
                      <a:schemeClr val="bg1"/>
                    </a:solidFill>
                  </a:tcPr>
                </a:tc>
                <a:tc>
                  <a:txBody>
                    <a:bodyPr/>
                    <a:lstStyle/>
                    <a:p>
                      <a:r>
                        <a:rPr lang="en-US" sz="900">
                          <a:latin typeface="+mn-lt"/>
                          <a:hlinkClick r:id="rId18"/>
                        </a:rPr>
                        <a:t>40GB storage</a:t>
                      </a:r>
                      <a:endParaRPr lang="en-US" sz="900">
                        <a:latin typeface="+mn-lt"/>
                      </a:endParaRPr>
                    </a:p>
                  </a:txBody>
                  <a:tcPr>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25"/>
                        </a:rPr>
                        <a:t>6GB RAM;</a:t>
                      </a:r>
                    </a:p>
                    <a:p>
                      <a:pPr algn="l">
                        <a:buFont typeface="Arial" panose="020B0604020202020204" pitchFamily="34" charset="0"/>
                        <a:buNone/>
                      </a:pPr>
                      <a:r>
                        <a:rPr lang="en-US" sz="900" b="0" i="0">
                          <a:solidFill>
                            <a:srgbClr val="1C1D1D"/>
                          </a:solidFill>
                          <a:effectLst/>
                          <a:latin typeface="+mn-lt"/>
                          <a:hlinkClick r:id="rId25"/>
                        </a:rPr>
                        <a:t>64GB storage</a:t>
                      </a:r>
                      <a:endParaRPr lang="en-US" sz="900" b="0" i="0">
                        <a:solidFill>
                          <a:srgbClr val="1C1D1D"/>
                        </a:solidFill>
                        <a:effectLst/>
                        <a:latin typeface="+mn-lt"/>
                      </a:endParaRPr>
                    </a:p>
                  </a:txBody>
                  <a:tcPr>
                    <a:solidFill>
                      <a:schemeClr val="bg1"/>
                    </a:solidFill>
                  </a:tcPr>
                </a:tc>
                <a:tc>
                  <a:txBody>
                    <a:bodyPr/>
                    <a:lstStyle/>
                    <a:p>
                      <a:r>
                        <a:rPr lang="en-US" sz="900" dirty="0">
                          <a:latin typeface="+mn-lt"/>
                          <a:hlinkClick r:id="rId15"/>
                        </a:rPr>
                        <a:t>3GB RAM;</a:t>
                      </a:r>
                    </a:p>
                    <a:p>
                      <a:r>
                        <a:rPr lang="en-US" sz="900" dirty="0">
                          <a:latin typeface="+mn-lt"/>
                          <a:hlinkClick r:id="rId15"/>
                        </a:rPr>
                        <a:t>32GB storage</a:t>
                      </a:r>
                      <a:endParaRPr lang="en-US" sz="900" dirty="0">
                        <a:latin typeface="+mn-lt"/>
                      </a:endParaRPr>
                    </a:p>
                  </a:txBody>
                  <a:tcPr>
                    <a:solidFill>
                      <a:schemeClr val="bg1"/>
                    </a:solidFill>
                  </a:tcPr>
                </a:tc>
                <a:extLst>
                  <a:ext uri="{0D108BD9-81ED-4DB2-BD59-A6C34878D82A}">
                    <a16:rowId xmlns:a16="http://schemas.microsoft.com/office/drawing/2014/main" val="3664186641"/>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8. Computation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6"/>
                        </a:rPr>
                        <a:t>CPU: Octa-core </a:t>
                      </a:r>
                      <a:r>
                        <a:rPr lang="en-US" sz="900" err="1">
                          <a:latin typeface="+mn-lt"/>
                          <a:hlinkClick r:id="rId16"/>
                        </a:rPr>
                        <a:t>Kryo</a:t>
                      </a:r>
                      <a:r>
                        <a:rPr lang="en-US" sz="900">
                          <a:latin typeface="+mn-lt"/>
                          <a:hlinkClick r:id="rId16"/>
                        </a:rPr>
                        <a:t> 385;</a:t>
                      </a:r>
                    </a:p>
                    <a:p>
                      <a:r>
                        <a:rPr lang="en-US" sz="900">
                          <a:latin typeface="+mn-lt"/>
                          <a:hlinkClick r:id="rId16"/>
                        </a:rPr>
                        <a:t>GPU: Adreno 630</a:t>
                      </a:r>
                      <a:endParaRPr lang="en-US" sz="900">
                        <a:latin typeface="+mn-lt"/>
                      </a:endParaRPr>
                    </a:p>
                  </a:txBody>
                  <a:tcPr>
                    <a:solidFill>
                      <a:schemeClr val="bg1"/>
                    </a:solidFill>
                  </a:tcPr>
                </a:tc>
                <a:tc>
                  <a:txBody>
                    <a:bodyPr/>
                    <a:lstStyle/>
                    <a:p>
                      <a:r>
                        <a:rPr lang="en-US" sz="900">
                          <a:latin typeface="+mn-lt"/>
                          <a:hlinkClick r:id="rId12"/>
                        </a:rPr>
                        <a:t>CPU: AMD 7nm Quad-core Zen2 X86 core;</a:t>
                      </a:r>
                    </a:p>
                    <a:p>
                      <a:r>
                        <a:rPr lang="en-US" sz="900">
                          <a:latin typeface="+mn-lt"/>
                          <a:hlinkClick r:id="rId12"/>
                        </a:rPr>
                        <a:t>GPU: AMD GFX10.2</a:t>
                      </a:r>
                      <a:endParaRPr lang="en-US" sz="900">
                        <a:latin typeface="+mn-lt"/>
                      </a:endParaRPr>
                    </a:p>
                  </a:txBody>
                  <a:tcPr>
                    <a:solidFill>
                      <a:schemeClr val="bg1"/>
                    </a:solidFill>
                  </a:tcPr>
                </a:tc>
                <a:tc>
                  <a:txBody>
                    <a:bodyPr/>
                    <a:lstStyle/>
                    <a:p>
                      <a:r>
                        <a:rPr lang="en-US" sz="900">
                          <a:latin typeface="+mn-lt"/>
                          <a:hlinkClick r:id="rId17"/>
                        </a:rPr>
                        <a:t>CPU: Octa-core </a:t>
                      </a:r>
                      <a:r>
                        <a:rPr lang="en-US" sz="900" err="1">
                          <a:latin typeface="+mn-lt"/>
                          <a:hlinkClick r:id="rId17"/>
                        </a:rPr>
                        <a:t>Kryo</a:t>
                      </a:r>
                      <a:r>
                        <a:rPr lang="en-US" sz="900">
                          <a:latin typeface="+mn-lt"/>
                          <a:hlinkClick r:id="rId17"/>
                        </a:rPr>
                        <a:t> 585;</a:t>
                      </a:r>
                    </a:p>
                    <a:p>
                      <a:r>
                        <a:rPr lang="en-US" sz="900">
                          <a:latin typeface="+mn-lt"/>
                          <a:hlinkClick r:id="rId17"/>
                        </a:rPr>
                        <a:t>GPU: Adreno 650</a:t>
                      </a:r>
                      <a:endParaRPr lang="en-US" sz="900">
                        <a:latin typeface="+mn-lt"/>
                      </a:endParaRPr>
                    </a:p>
                  </a:txBody>
                  <a:tcPr>
                    <a:solidFill>
                      <a:schemeClr val="bg1"/>
                    </a:solidFill>
                  </a:tcPr>
                </a:tc>
                <a:tc>
                  <a:txBody>
                    <a:bodyPr/>
                    <a:lstStyle/>
                    <a:p>
                      <a:r>
                        <a:rPr lang="en-US" sz="900">
                          <a:latin typeface="+mn-lt"/>
                          <a:hlinkClick r:id="rId18"/>
                        </a:rPr>
                        <a:t>CPU: Quad Core ARM</a:t>
                      </a:r>
                      <a:endParaRPr lang="en-US" sz="900">
                        <a:latin typeface="+mn-lt"/>
                      </a:endParaRPr>
                    </a:p>
                  </a:txBody>
                  <a:tcPr>
                    <a:solidFill>
                      <a:schemeClr val="bg1"/>
                    </a:solidFill>
                  </a:tcPr>
                </a:tc>
                <a:tc>
                  <a:txBody>
                    <a:bodyPr/>
                    <a:lstStyle/>
                    <a:p>
                      <a:r>
                        <a:rPr lang="it-IT" sz="900">
                          <a:latin typeface="+mn-lt"/>
                          <a:hlinkClick r:id="rId25"/>
                        </a:rPr>
                        <a:t>CPU: 8 Core 2.52Ghz Qualcomm XR1</a:t>
                      </a:r>
                      <a:endParaRPr lang="en-US" sz="900">
                        <a:latin typeface="+mn-lt"/>
                      </a:endParaRPr>
                    </a:p>
                  </a:txBody>
                  <a:tcPr>
                    <a:solidFill>
                      <a:schemeClr val="bg1"/>
                    </a:solidFill>
                  </a:tcPr>
                </a:tc>
                <a:tc>
                  <a:txBody>
                    <a:bodyPr/>
                    <a:lstStyle/>
                    <a:p>
                      <a:r>
                        <a:rPr lang="en-US" sz="900" dirty="0">
                          <a:latin typeface="+mn-lt"/>
                          <a:hlinkClick r:id="rId9"/>
                        </a:rPr>
                        <a:t>CPU: Octa-core </a:t>
                      </a:r>
                      <a:r>
                        <a:rPr lang="en-US" sz="900" dirty="0" err="1">
                          <a:latin typeface="+mn-lt"/>
                          <a:hlinkClick r:id="rId9"/>
                        </a:rPr>
                        <a:t>Kryo</a:t>
                      </a:r>
                      <a:r>
                        <a:rPr lang="en-US" sz="900" dirty="0">
                          <a:latin typeface="+mn-lt"/>
                          <a:hlinkClick r:id="rId9"/>
                        </a:rPr>
                        <a:t>;</a:t>
                      </a:r>
                    </a:p>
                    <a:p>
                      <a:r>
                        <a:rPr lang="en-US" sz="900" dirty="0">
                          <a:latin typeface="+mn-lt"/>
                          <a:hlinkClick r:id="rId9"/>
                        </a:rPr>
                        <a:t>GPU: Adreno 615</a:t>
                      </a:r>
                      <a:endParaRPr lang="en-US" sz="900" dirty="0">
                        <a:latin typeface="+mn-lt"/>
                      </a:endParaRPr>
                    </a:p>
                  </a:txBody>
                  <a:tcPr>
                    <a:solidFill>
                      <a:schemeClr val="bg1"/>
                    </a:solidFill>
                  </a:tcPr>
                </a:tc>
                <a:extLst>
                  <a:ext uri="{0D108BD9-81ED-4DB2-BD59-A6C34878D82A}">
                    <a16:rowId xmlns:a16="http://schemas.microsoft.com/office/drawing/2014/main" val="111605279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9. Remote rendering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tc>
                <a:tc>
                  <a:txBody>
                    <a:bodyPr/>
                    <a:lstStyle/>
                    <a:p>
                      <a:r>
                        <a:rPr lang="en-US" sz="900">
                          <a:latin typeface="+mn-lt"/>
                        </a:rPr>
                        <a:t>Yes – </a:t>
                      </a:r>
                      <a:r>
                        <a:rPr lang="en-US" sz="900" err="1">
                          <a:latin typeface="+mn-lt"/>
                          <a:hlinkClick r:id="rId26"/>
                        </a:rPr>
                        <a:t>Varjo</a:t>
                      </a:r>
                      <a:r>
                        <a:rPr lang="en-US" sz="900">
                          <a:latin typeface="+mn-lt"/>
                          <a:hlinkClick r:id="rId26"/>
                        </a:rPr>
                        <a:t> Reality Cloud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Yes – </a:t>
                      </a:r>
                      <a:r>
                        <a:rPr lang="en-US" sz="900">
                          <a:latin typeface="+mn-lt"/>
                          <a:hlinkClick r:id="rId27"/>
                        </a:rPr>
                        <a:t>Azure Remote rendering</a:t>
                      </a:r>
                      <a:endParaRPr lang="en-US" sz="900">
                        <a:latin typeface="+mn-lt"/>
                      </a:endParaRPr>
                    </a:p>
                  </a:txBody>
                  <a:tcPr>
                    <a:solidFill>
                      <a:schemeClr val="bg1"/>
                    </a:solidFill>
                  </a:tcPr>
                </a:tc>
                <a:tc>
                  <a:txBody>
                    <a:bodyPr/>
                    <a:lstStyle/>
                    <a:p>
                      <a:r>
                        <a:rPr lang="en-US" sz="900">
                          <a:latin typeface="+mn-lt"/>
                        </a:rPr>
                        <a:t>Yes – Integrates with </a:t>
                      </a:r>
                      <a:r>
                        <a:rPr lang="en-US" sz="900">
                          <a:latin typeface="+mn-lt"/>
                          <a:hlinkClick r:id="rId28"/>
                        </a:rPr>
                        <a:t>NVIDIA </a:t>
                      </a:r>
                      <a:r>
                        <a:rPr lang="en-US" sz="900" err="1">
                          <a:latin typeface="+mn-lt"/>
                          <a:hlinkClick r:id="rId28"/>
                        </a:rPr>
                        <a:t>CloudXR</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2729023906"/>
                  </a:ext>
                </a:extLst>
              </a:tr>
            </a:tbl>
          </a:graphicData>
        </a:graphic>
      </p:graphicFrame>
      <p:sp>
        <p:nvSpPr>
          <p:cNvPr id="4" name="TextBox 3">
            <a:extLst>
              <a:ext uri="{FF2B5EF4-FFF2-40B4-BE49-F238E27FC236}">
                <a16:creationId xmlns:a16="http://schemas.microsoft.com/office/drawing/2014/main" id="{0AA6C8A0-8C93-A256-AE8B-7572E026864A}"/>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3/4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8310012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406C37D-6AD1-F110-98E8-5FDC909F27F4}"/>
              </a:ext>
            </a:extLst>
          </p:cNvPr>
          <p:cNvGraphicFramePr>
            <a:graphicFrameLocks noGrp="1"/>
          </p:cNvGraphicFramePr>
          <p:nvPr/>
        </p:nvGraphicFramePr>
        <p:xfrm>
          <a:off x="200114" y="875825"/>
          <a:ext cx="11551365" cy="5257800"/>
        </p:xfrm>
        <a:graphic>
          <a:graphicData uri="http://schemas.openxmlformats.org/drawingml/2006/table">
            <a:tbl>
              <a:tblPr firstRow="1" bandRow="1">
                <a:tableStyleId>{5940675A-B579-460E-94D1-54222C63F5DA}</a:tableStyleId>
              </a:tblPr>
              <a:tblGrid>
                <a:gridCol w="704662">
                  <a:extLst>
                    <a:ext uri="{9D8B030D-6E8A-4147-A177-3AD203B41FA5}">
                      <a16:colId xmlns:a16="http://schemas.microsoft.com/office/drawing/2014/main" val="2323611179"/>
                    </a:ext>
                  </a:extLst>
                </a:gridCol>
                <a:gridCol w="797831">
                  <a:extLst>
                    <a:ext uri="{9D8B030D-6E8A-4147-A177-3AD203B41FA5}">
                      <a16:colId xmlns:a16="http://schemas.microsoft.com/office/drawing/2014/main" val="4120118734"/>
                    </a:ext>
                  </a:extLst>
                </a:gridCol>
                <a:gridCol w="1375008">
                  <a:extLst>
                    <a:ext uri="{9D8B030D-6E8A-4147-A177-3AD203B41FA5}">
                      <a16:colId xmlns:a16="http://schemas.microsoft.com/office/drawing/2014/main" val="1969587101"/>
                    </a:ext>
                  </a:extLst>
                </a:gridCol>
                <a:gridCol w="1000522">
                  <a:extLst>
                    <a:ext uri="{9D8B030D-6E8A-4147-A177-3AD203B41FA5}">
                      <a16:colId xmlns:a16="http://schemas.microsoft.com/office/drawing/2014/main" val="2651266558"/>
                    </a:ext>
                  </a:extLst>
                </a:gridCol>
                <a:gridCol w="959168">
                  <a:extLst>
                    <a:ext uri="{9D8B030D-6E8A-4147-A177-3AD203B41FA5}">
                      <a16:colId xmlns:a16="http://schemas.microsoft.com/office/drawing/2014/main" val="187081944"/>
                    </a:ext>
                  </a:extLst>
                </a:gridCol>
                <a:gridCol w="959168">
                  <a:extLst>
                    <a:ext uri="{9D8B030D-6E8A-4147-A177-3AD203B41FA5}">
                      <a16:colId xmlns:a16="http://schemas.microsoft.com/office/drawing/2014/main" val="2290573591"/>
                    </a:ext>
                  </a:extLst>
                </a:gridCol>
                <a:gridCol w="959168">
                  <a:extLst>
                    <a:ext uri="{9D8B030D-6E8A-4147-A177-3AD203B41FA5}">
                      <a16:colId xmlns:a16="http://schemas.microsoft.com/office/drawing/2014/main" val="2093929946"/>
                    </a:ext>
                  </a:extLst>
                </a:gridCol>
                <a:gridCol w="991109">
                  <a:extLst>
                    <a:ext uri="{9D8B030D-6E8A-4147-A177-3AD203B41FA5}">
                      <a16:colId xmlns:a16="http://schemas.microsoft.com/office/drawing/2014/main" val="3110558412"/>
                    </a:ext>
                  </a:extLst>
                </a:gridCol>
                <a:gridCol w="991109">
                  <a:extLst>
                    <a:ext uri="{9D8B030D-6E8A-4147-A177-3AD203B41FA5}">
                      <a16:colId xmlns:a16="http://schemas.microsoft.com/office/drawing/2014/main" val="1199237877"/>
                    </a:ext>
                  </a:extLst>
                </a:gridCol>
                <a:gridCol w="927226">
                  <a:extLst>
                    <a:ext uri="{9D8B030D-6E8A-4147-A177-3AD203B41FA5}">
                      <a16:colId xmlns:a16="http://schemas.microsoft.com/office/drawing/2014/main" val="2507871209"/>
                    </a:ext>
                  </a:extLst>
                </a:gridCol>
                <a:gridCol w="927226">
                  <a:extLst>
                    <a:ext uri="{9D8B030D-6E8A-4147-A177-3AD203B41FA5}">
                      <a16:colId xmlns:a16="http://schemas.microsoft.com/office/drawing/2014/main" val="824520531"/>
                    </a:ext>
                  </a:extLst>
                </a:gridCol>
                <a:gridCol w="959168">
                  <a:extLst>
                    <a:ext uri="{9D8B030D-6E8A-4147-A177-3AD203B41FA5}">
                      <a16:colId xmlns:a16="http://schemas.microsoft.com/office/drawing/2014/main" val="2362895601"/>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Selection criteria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algn="ctr"/>
                      <a:r>
                        <a:rPr lang="en-US" sz="900">
                          <a:solidFill>
                            <a:schemeClr val="bg1"/>
                          </a:solidFill>
                          <a:latin typeface="+mn-lt"/>
                        </a:rPr>
                        <a:t>Vuzix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2. Hardware-specific selection criteria</a:t>
                      </a:r>
                    </a:p>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10. Cross-device develop-</a:t>
                      </a:r>
                      <a:r>
                        <a:rPr lang="en-US" sz="900" dirty="0" err="1">
                          <a:solidFill>
                            <a:schemeClr val="bg1"/>
                          </a:solidFill>
                          <a:latin typeface="Calibri (Body)"/>
                        </a:rPr>
                        <a:t>ment</a:t>
                      </a:r>
                      <a:endParaRPr lang="en-US" sz="900" dirty="0">
                        <a:solidFill>
                          <a:schemeClr val="bg1"/>
                        </a:solidFill>
                        <a:latin typeface="Calibri (Body)"/>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nSpc>
                          <a:spcPct val="115000"/>
                        </a:lnSpc>
                      </a:pPr>
                      <a:r>
                        <a:rPr lang="en-US" sz="900" dirty="0">
                          <a:effectLst/>
                          <a:latin typeface="Calibri (Body)"/>
                          <a:ea typeface="Arial" panose="020B0604020202020204" pitchFamily="34" charset="0"/>
                        </a:rPr>
                        <a:t>Allows developers to develop a webAR, native AR, and AR-on-headset application once and deploy the application on multiple browsers, Android/ iOS devices, and AR headsets, respectively.</a:t>
                      </a:r>
                    </a:p>
                  </a:txBody>
                  <a:tcPr>
                    <a:solidFill>
                      <a:schemeClr val="bg1"/>
                    </a:solidFill>
                  </a:tcPr>
                </a:tc>
                <a:tc>
                  <a:txBody>
                    <a:bodyPr/>
                    <a:lstStyle/>
                    <a:p>
                      <a:r>
                        <a:rPr lang="en-US" sz="900" dirty="0">
                          <a:latin typeface="Calibri (Body)"/>
                        </a:rPr>
                        <a:t>Likely – Most </a:t>
                      </a:r>
                      <a:r>
                        <a:rPr lang="en-US" sz="900" dirty="0" err="1">
                          <a:latin typeface="Calibri (Body)"/>
                        </a:rPr>
                        <a:t>webAR</a:t>
                      </a:r>
                      <a:r>
                        <a:rPr lang="en-US" sz="900" dirty="0">
                          <a:latin typeface="Calibri (Body)"/>
                        </a:rPr>
                        <a:t> tracking and rendering engines are built upon browser’s natively supported features such as WebGL – see example of </a:t>
                      </a:r>
                      <a:r>
                        <a:rPr lang="en-US" sz="900" dirty="0">
                          <a:latin typeface="Calibri (Body)"/>
                          <a:hlinkClick r:id="rId5"/>
                        </a:rPr>
                        <a:t>browser requirements for 8</a:t>
                      </a:r>
                      <a:r>
                        <a:rPr lang="en-US" sz="900" baseline="30000" dirty="0">
                          <a:latin typeface="Calibri (Body)"/>
                          <a:hlinkClick r:id="rId5"/>
                        </a:rPr>
                        <a:t>th</a:t>
                      </a:r>
                      <a:r>
                        <a:rPr lang="en-US" sz="900" dirty="0">
                          <a:latin typeface="Calibri (Body)"/>
                          <a:hlinkClick r:id="rId5"/>
                        </a:rPr>
                        <a:t> Wall tracking engine</a:t>
                      </a:r>
                      <a:endParaRPr lang="en-US" sz="900" dirty="0">
                        <a:latin typeface="Calibri (Body)"/>
                      </a:endParaRPr>
                    </a:p>
                  </a:txBody>
                  <a:tcPr>
                    <a:solidFill>
                      <a:schemeClr val="bg1"/>
                    </a:solidFill>
                  </a:tcPr>
                </a:tc>
                <a:tc>
                  <a:txBody>
                    <a:bodyPr/>
                    <a:lstStyle/>
                    <a:p>
                      <a:r>
                        <a:rPr lang="en-US" sz="900" dirty="0">
                          <a:latin typeface="Calibri (Body)"/>
                        </a:rPr>
                        <a:t>Likely – Some tracking engines like </a:t>
                      </a:r>
                      <a:r>
                        <a:rPr lang="en-US" sz="900" dirty="0">
                          <a:latin typeface="Calibri (Body)"/>
                          <a:hlinkClick r:id="rId6"/>
                        </a:rPr>
                        <a:t>Vuforia</a:t>
                      </a:r>
                      <a:r>
                        <a:rPr lang="en-US" sz="900" dirty="0">
                          <a:latin typeface="Calibri (Body)"/>
                        </a:rPr>
                        <a:t>  support build for both Android and iOS. </a:t>
                      </a:r>
                      <a:r>
                        <a:rPr lang="en-US" sz="900" dirty="0" err="1">
                          <a:latin typeface="Calibri (Body)"/>
                          <a:hlinkClick r:id="rId7"/>
                        </a:rPr>
                        <a:t>ARCore</a:t>
                      </a:r>
                      <a:r>
                        <a:rPr lang="en-US" sz="900" dirty="0">
                          <a:latin typeface="Calibri (Body)"/>
                        </a:rPr>
                        <a:t> only supports Android. </a:t>
                      </a:r>
                      <a:r>
                        <a:rPr lang="en-US" sz="900" dirty="0" err="1">
                          <a:latin typeface="Calibri (Body)"/>
                          <a:hlinkClick r:id="rId8"/>
                        </a:rPr>
                        <a:t>ARKit</a:t>
                      </a:r>
                      <a:r>
                        <a:rPr lang="en-US" sz="900" dirty="0">
                          <a:latin typeface="Calibri (Body)"/>
                        </a:rPr>
                        <a:t> only supports iOS – see AR Development Tool Decision Matrix for details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9"/>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0"/>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1"/>
                        </a:rPr>
                        <a:t>OpenXR</a:t>
                      </a:r>
                      <a:r>
                        <a:rPr lang="en-US" sz="900">
                          <a:latin typeface="Calibri (Body)"/>
                        </a:rPr>
                        <a:t>;</a:t>
                      </a:r>
                    </a:p>
                  </a:txBody>
                  <a:tcPr/>
                </a:tc>
                <a:tc>
                  <a:txBody>
                    <a:bodyPr/>
                    <a:lstStyle/>
                    <a:p>
                      <a:r>
                        <a:rPr lang="en-US" sz="900" dirty="0">
                          <a:effectLst/>
                          <a:latin typeface="+mn-lt"/>
                          <a:ea typeface="Arial" panose="020B0604020202020204" pitchFamily="34" charset="0"/>
                        </a:rPr>
                        <a:t>No info</a:t>
                      </a:r>
                      <a:endParaRPr lang="en-US" sz="900" dirty="0">
                        <a:latin typeface="+mn-lt"/>
                      </a:endParaRPr>
                    </a:p>
                  </a:txBody>
                  <a:tcPr>
                    <a:solidFill>
                      <a:schemeClr val="bg1">
                        <a:lumMod val="85000"/>
                      </a:schemeClr>
                    </a:solidFill>
                  </a:tcPr>
                </a:tc>
                <a:tc>
                  <a:txBody>
                    <a:bodyPr/>
                    <a:lstStyle/>
                    <a:p>
                      <a:pPr>
                        <a:lnSpc>
                          <a:spcPct val="115000"/>
                        </a:lnSpc>
                      </a:pPr>
                      <a:r>
                        <a:rPr lang="en-US" sz="900" dirty="0">
                          <a:effectLst/>
                          <a:latin typeface="+mn-lt"/>
                          <a:ea typeface="Arial" panose="020B0604020202020204" pitchFamily="34" charset="0"/>
                        </a:rPr>
                        <a:t>No integration with </a:t>
                      </a:r>
                      <a:r>
                        <a:rPr lang="en-US" sz="900" u="sng" dirty="0" err="1">
                          <a:solidFill>
                            <a:srgbClr val="0000FF"/>
                          </a:solidFill>
                          <a:effectLst/>
                          <a:latin typeface="+mn-lt"/>
                          <a:ea typeface="Arial" panose="020B0604020202020204" pitchFamily="34" charset="0"/>
                          <a:hlinkClick r:id="rId12">
                            <a:extLst>
                              <a:ext uri="{A12FA001-AC4F-418D-AE19-62706E023703}">
                                <ahyp:hlinkClr xmlns:ahyp="http://schemas.microsoft.com/office/drawing/2018/hyperlinkcolor" val="tx"/>
                              </a:ext>
                            </a:extLst>
                          </a:hlinkClick>
                        </a:rPr>
                        <a:t>OpenXR</a:t>
                      </a:r>
                      <a:r>
                        <a:rPr lang="en-US" sz="900" dirty="0">
                          <a:effectLst/>
                          <a:latin typeface="+mn-lt"/>
                          <a:ea typeface="Arial" panose="020B0604020202020204" pitchFamily="34" charset="0"/>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txBody>
                  <a:tcPr/>
                </a:tc>
                <a:extLst>
                  <a:ext uri="{0D108BD9-81ED-4DB2-BD59-A6C34878D82A}">
                    <a16:rowId xmlns:a16="http://schemas.microsoft.com/office/drawing/2014/main" val="1244585182"/>
                  </a:ext>
                </a:extLst>
              </a:tr>
              <a:tr h="331748">
                <a:tc>
                  <a:txBody>
                    <a:bodyPr/>
                    <a:lstStyle/>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11. App download required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Calibri (Body)"/>
                          <a:ea typeface="Arial" panose="020B0604020202020204" pitchFamily="34" charset="0"/>
                        </a:rPr>
                        <a:t>Refers to if a user needs to download and install the AR app to their device.</a:t>
                      </a:r>
                    </a:p>
                  </a:txBody>
                  <a:tcPr>
                    <a:solidFill>
                      <a:schemeClr val="bg1"/>
                    </a:solidFill>
                  </a:tcPr>
                </a:tc>
                <a:tc>
                  <a:txBody>
                    <a:bodyPr/>
                    <a:lstStyle/>
                    <a:p>
                      <a:r>
                        <a:rPr lang="en-US" sz="900">
                          <a:latin typeface="Calibri (Body)"/>
                        </a:rPr>
                        <a:t>No</a:t>
                      </a:r>
                    </a:p>
                  </a:txBody>
                  <a:tcPr>
                    <a:solidFill>
                      <a:schemeClr val="bg1"/>
                    </a:solidFill>
                  </a:tcPr>
                </a:tc>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Body)"/>
                        </a:rPr>
                        <a:t>Yes</a:t>
                      </a:r>
                    </a:p>
                  </a:txBody>
                  <a:tcPr/>
                </a:tc>
                <a:tc hMerge="1">
                  <a:txBody>
                    <a:bodyPr/>
                    <a:lstStyle/>
                    <a:p>
                      <a:pPr algn="l"/>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b="0" i="0">
                        <a:solidFill>
                          <a:schemeClr val="tx1"/>
                        </a:solidFill>
                        <a:effectLst/>
                        <a:latin typeface="akkurat"/>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extLst>
                  <a:ext uri="{0D108BD9-81ED-4DB2-BD59-A6C34878D82A}">
                    <a16:rowId xmlns:a16="http://schemas.microsoft.com/office/drawing/2014/main" val="1587255360"/>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12. Heat distribution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how much heat an AR device produces while running and how fast the heat dissipates according to the thermal design of the AR device. Note heating AR devices, especially AR headsets, can cause skin burns and affect user experience.</a:t>
                      </a:r>
                      <a:endParaRPr lang="en-US" sz="900" dirty="0">
                        <a:latin typeface="+mn-lt"/>
                      </a:endParaRPr>
                    </a:p>
                  </a:txBody>
                  <a:tcPr>
                    <a:solidFill>
                      <a:schemeClr val="bg1"/>
                    </a:solidFill>
                  </a:tcPr>
                </a:tc>
                <a:tc gridSpan="9">
                  <a:txBody>
                    <a:bodyPr/>
                    <a:lstStyle/>
                    <a:p>
                      <a:r>
                        <a:rPr lang="en-US" sz="900" dirty="0">
                          <a:effectLst/>
                          <a:latin typeface="+mn-lt"/>
                          <a:ea typeface="Arial" panose="020B0604020202020204" pitchFamily="34" charset="0"/>
                        </a:rPr>
                        <a:t>It appears that there is no standard measure for benchmarking the thermal model of different AR devices. Heat distribution is primarily a hardware problem with the chips being one of the main heat-generating components (</a:t>
                      </a:r>
                      <a:r>
                        <a:rPr lang="en-US" sz="900" dirty="0">
                          <a:effectLst/>
                          <a:latin typeface="+mn-lt"/>
                          <a:ea typeface="Arial" panose="020B0604020202020204" pitchFamily="34" charset="0"/>
                          <a:hlinkClick r:id="rId13"/>
                        </a:rPr>
                        <a:t>source</a:t>
                      </a:r>
                      <a:r>
                        <a:rPr lang="en-US" sz="900" dirty="0">
                          <a:effectLst/>
                          <a:latin typeface="+mn-lt"/>
                          <a:ea typeface="Arial" panose="020B0604020202020204" pitchFamily="34" charset="0"/>
                        </a:rPr>
                        <a:t>). Therefore, it is recommended to experiment with different AR devices for the target usage conditions and select the most comfortable headset. </a:t>
                      </a:r>
                      <a:endParaRPr lang="en-US" sz="900" dirty="0">
                        <a:latin typeface="+mn-lt"/>
                      </a:endParaRP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solidFill>
                      <a:schemeClr val="bg1"/>
                    </a:solidFill>
                  </a:tcPr>
                </a:tc>
                <a:tc hMerge="1">
                  <a:txBody>
                    <a:bodyPr/>
                    <a:lstStyle/>
                    <a:p>
                      <a:pPr algn="l"/>
                      <a:endParaRPr lang="en-US" sz="1000" b="0" i="0">
                        <a:solidFill>
                          <a:schemeClr val="tx1"/>
                        </a:solidFill>
                        <a:effectLst/>
                        <a:latin typeface="akkurat"/>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a:p>
                  </a:txBody>
                  <a:tcPr>
                    <a:solidFill>
                      <a:schemeClr val="bg1"/>
                    </a:solidFill>
                  </a:tcPr>
                </a:tc>
                <a:tc hMerge="1">
                  <a:txBody>
                    <a:bodyPr/>
                    <a:lstStyle/>
                    <a:p>
                      <a:endParaRPr lang="en-US" sz="1000" dirty="0"/>
                    </a:p>
                  </a:txBody>
                  <a:tcPr>
                    <a:solidFill>
                      <a:schemeClr val="bg1"/>
                    </a:solidFill>
                  </a:tcPr>
                </a:tc>
                <a:extLst>
                  <a:ext uri="{0D108BD9-81ED-4DB2-BD59-A6C34878D82A}">
                    <a16:rowId xmlns:a16="http://schemas.microsoft.com/office/drawing/2014/main" val="3097943847"/>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13. Cost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the cost of using the AR platforms. </a:t>
                      </a:r>
                      <a:endParaRPr lang="en-US" sz="900" dirty="0">
                        <a:latin typeface="+mn-lt"/>
                      </a:endParaRPr>
                    </a:p>
                  </a:txBody>
                  <a:tcPr>
                    <a:solidFill>
                      <a:schemeClr val="bg1"/>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algn="l"/>
                      <a:r>
                        <a:rPr lang="en-US" sz="900" b="0" i="0">
                          <a:solidFill>
                            <a:schemeClr val="tx1"/>
                          </a:solidFill>
                          <a:effectLst/>
                          <a:latin typeface="+mn-lt"/>
                          <a:hlinkClick r:id="rId14"/>
                        </a:rPr>
                        <a:t>€6.495</a:t>
                      </a:r>
                      <a:r>
                        <a:rPr lang="en-US" sz="900" b="0" i="0">
                          <a:solidFill>
                            <a:schemeClr val="tx1"/>
                          </a:solidFill>
                          <a:effectLst/>
                          <a:latin typeface="+mn-lt"/>
                        </a:rPr>
                        <a:t> + </a:t>
                      </a:r>
                      <a:r>
                        <a:rPr lang="en-US" sz="900" b="0" i="0">
                          <a:solidFill>
                            <a:schemeClr val="tx1"/>
                          </a:solidFill>
                          <a:effectLst/>
                          <a:latin typeface="+mn-lt"/>
                          <a:hlinkClick r:id="rId15"/>
                        </a:rPr>
                        <a:t>mandatory XR Subscription</a:t>
                      </a:r>
                      <a:endParaRPr lang="en-US" sz="900" b="0" i="0">
                        <a:solidFill>
                          <a:schemeClr val="tx1"/>
                        </a:solidFill>
                        <a:effectLst/>
                        <a:latin typeface="+mn-lt"/>
                      </a:endParaRPr>
                    </a:p>
                  </a:txBody>
                  <a:tcPr>
                    <a:solidFill>
                      <a:schemeClr val="bg1"/>
                    </a:solidFill>
                  </a:tcPr>
                </a:tc>
                <a:tc>
                  <a:txBody>
                    <a:bodyPr/>
                    <a:lstStyle/>
                    <a:p>
                      <a:r>
                        <a:rPr lang="en-US" sz="900">
                          <a:latin typeface="+mn-lt"/>
                          <a:hlinkClick r:id="rId16"/>
                        </a:rPr>
                        <a:t>€ 3.849,00+</a:t>
                      </a:r>
                      <a:r>
                        <a:rPr lang="en-US" sz="900">
                          <a:latin typeface="+mn-lt"/>
                        </a:rPr>
                        <a:t> + </a:t>
                      </a:r>
                      <a:r>
                        <a:rPr lang="en-US" sz="900">
                          <a:latin typeface="+mn-lt"/>
                          <a:hlinkClick r:id="rId17"/>
                        </a:rPr>
                        <a:t>optional HoloLens subscription</a:t>
                      </a:r>
                      <a:endParaRPr lang="en-US" sz="900">
                        <a:latin typeface="+mn-lt"/>
                      </a:endParaRPr>
                    </a:p>
                  </a:txBody>
                  <a:tcPr>
                    <a:solidFill>
                      <a:schemeClr val="bg1"/>
                    </a:solidFill>
                  </a:tcPr>
                </a:tc>
                <a:tc>
                  <a:txBody>
                    <a:bodyPr/>
                    <a:lstStyle/>
                    <a:p>
                      <a:r>
                        <a:rPr lang="en-US" sz="900" kern="1200">
                          <a:solidFill>
                            <a:schemeClr val="tx1"/>
                          </a:solidFill>
                          <a:latin typeface="+mn-lt"/>
                          <a:ea typeface="+mn-ea"/>
                          <a:cs typeface="+mn-cs"/>
                        </a:rPr>
                        <a:t>~</a:t>
                      </a:r>
                      <a:r>
                        <a:rPr lang="en-US" sz="900">
                          <a:latin typeface="+mn-lt"/>
                        </a:rPr>
                        <a:t>€</a:t>
                      </a:r>
                      <a:r>
                        <a:rPr lang="en-US" sz="900" kern="1200">
                          <a:solidFill>
                            <a:schemeClr val="tx1"/>
                          </a:solidFill>
                          <a:latin typeface="+mn-lt"/>
                          <a:ea typeface="+mn-ea"/>
                          <a:cs typeface="+mn-cs"/>
                        </a:rPr>
                        <a:t>3,167+</a:t>
                      </a:r>
                    </a:p>
                    <a:p>
                      <a:r>
                        <a:rPr lang="en-US" sz="900" kern="1200">
                          <a:solidFill>
                            <a:schemeClr val="tx1"/>
                          </a:solidFill>
                          <a:latin typeface="+mn-lt"/>
                          <a:ea typeface="+mn-ea"/>
                          <a:cs typeface="+mn-cs"/>
                        </a:rPr>
                        <a:t>(</a:t>
                      </a:r>
                      <a:r>
                        <a:rPr lang="en-US" sz="900" kern="1200">
                          <a:solidFill>
                            <a:schemeClr val="tx1"/>
                          </a:solidFill>
                          <a:latin typeface="+mn-lt"/>
                          <a:ea typeface="+mn-ea"/>
                          <a:cs typeface="+mn-cs"/>
                          <a:hlinkClick r:id="rId18"/>
                        </a:rPr>
                        <a:t>$3.299+</a:t>
                      </a:r>
                      <a:r>
                        <a:rPr lang="en-US" sz="900" kern="1200">
                          <a:solidFill>
                            <a:schemeClr val="tx1"/>
                          </a:solidFill>
                          <a:latin typeface="+mn-lt"/>
                          <a:ea typeface="+mn-ea"/>
                          <a:cs typeface="+mn-cs"/>
                        </a:rPr>
                        <a:t>)</a:t>
                      </a:r>
                    </a:p>
                  </a:txBody>
                  <a:tcPr>
                    <a:solidFill>
                      <a:schemeClr val="bg1"/>
                    </a:solidFill>
                  </a:tcPr>
                </a:tc>
                <a:tc>
                  <a:txBody>
                    <a:bodyPr/>
                    <a:lstStyle/>
                    <a:p>
                      <a:r>
                        <a:rPr lang="en-US" sz="900" kern="1200">
                          <a:solidFill>
                            <a:schemeClr val="tx1"/>
                          </a:solidFill>
                          <a:latin typeface="+mn-lt"/>
                          <a:ea typeface="+mn-ea"/>
                          <a:cs typeface="+mn-cs"/>
                          <a:hlinkClick r:id="rId19"/>
                        </a:rPr>
                        <a:t>€1.799,99</a:t>
                      </a:r>
                      <a:endParaRPr lang="en-US" sz="900" kern="1200">
                        <a:solidFill>
                          <a:schemeClr val="tx1"/>
                        </a:solidFill>
                        <a:latin typeface="+mn-lt"/>
                        <a:ea typeface="+mn-ea"/>
                        <a:cs typeface="+mn-cs"/>
                      </a:endParaRPr>
                    </a:p>
                  </a:txBody>
                  <a:tcPr>
                    <a:solidFill>
                      <a:schemeClr val="bg1"/>
                    </a:solidFill>
                  </a:tcPr>
                </a:tc>
                <a:tc>
                  <a:txBody>
                    <a:bodyPr/>
                    <a:lstStyle/>
                    <a:p>
                      <a:r>
                        <a:rPr lang="en-US" sz="900">
                          <a:latin typeface="+mn-lt"/>
                          <a:hlinkClick r:id="rId20"/>
                        </a:rPr>
                        <a:t>€1,669.80</a:t>
                      </a:r>
                      <a:endParaRPr lang="en-US" sz="900">
                        <a:latin typeface="+mn-lt"/>
                      </a:endParaRPr>
                    </a:p>
                  </a:txBody>
                  <a:tcPr>
                    <a:solidFill>
                      <a:schemeClr val="bg1"/>
                    </a:solidFill>
                  </a:tcPr>
                </a:tc>
                <a:tc>
                  <a:txBody>
                    <a:bodyPr/>
                    <a:lstStyle/>
                    <a:p>
                      <a:r>
                        <a:rPr lang="en-US" sz="900">
                          <a:latin typeface="+mn-lt"/>
                          <a:hlinkClick r:id="rId21"/>
                        </a:rPr>
                        <a:t>€2.311,10</a:t>
                      </a:r>
                      <a:endParaRPr lang="en-US" sz="900">
                        <a:latin typeface="+mn-lt"/>
                      </a:endParaRPr>
                    </a:p>
                  </a:txBody>
                  <a:tcPr>
                    <a:solidFill>
                      <a:schemeClr val="bg1"/>
                    </a:solidFill>
                  </a:tcPr>
                </a:tc>
                <a:tc>
                  <a:txBody>
                    <a:bodyPr/>
                    <a:lstStyle/>
                    <a:p>
                      <a:r>
                        <a:rPr lang="en-US" sz="900" dirty="0">
                          <a:latin typeface="+mn-lt"/>
                        </a:rPr>
                        <a:t>~€1,090 (</a:t>
                      </a:r>
                      <a:r>
                        <a:rPr lang="en-US" sz="900" dirty="0">
                          <a:latin typeface="+mn-lt"/>
                          <a:hlinkClick r:id="rId22"/>
                        </a:rPr>
                        <a:t>$1,144</a:t>
                      </a:r>
                      <a:r>
                        <a:rPr lang="en-US" sz="900" dirty="0">
                          <a:latin typeface="+mn-lt"/>
                        </a:rPr>
                        <a:t>)</a:t>
                      </a:r>
                    </a:p>
                  </a:txBody>
                  <a:tcPr>
                    <a:solidFill>
                      <a:schemeClr val="bg1"/>
                    </a:solidFill>
                  </a:tcPr>
                </a:tc>
                <a:extLst>
                  <a:ext uri="{0D108BD9-81ED-4DB2-BD59-A6C34878D82A}">
                    <a16:rowId xmlns:a16="http://schemas.microsoft.com/office/drawing/2014/main" val="2165875308"/>
                  </a:ext>
                </a:extLst>
              </a:tr>
            </a:tbl>
          </a:graphicData>
        </a:graphic>
      </p:graphicFrame>
      <p:sp>
        <p:nvSpPr>
          <p:cNvPr id="4" name="TextBox 3">
            <a:extLst>
              <a:ext uri="{FF2B5EF4-FFF2-40B4-BE49-F238E27FC236}">
                <a16:creationId xmlns:a16="http://schemas.microsoft.com/office/drawing/2014/main" id="{5D32FA63-A696-243C-1499-D2B4BC768420}"/>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4/4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94293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aphicFrame>
        <p:nvGraphicFramePr>
          <p:cNvPr id="61" name="Table 12">
            <a:extLst>
              <a:ext uri="{FF2B5EF4-FFF2-40B4-BE49-F238E27FC236}">
                <a16:creationId xmlns:a16="http://schemas.microsoft.com/office/drawing/2014/main" id="{EB51E14E-9107-827B-A8B6-5A21C9C895F6}"/>
              </a:ext>
            </a:extLst>
          </p:cNvPr>
          <p:cNvGraphicFramePr>
            <a:graphicFrameLocks noGrp="1"/>
          </p:cNvGraphicFramePr>
          <p:nvPr/>
        </p:nvGraphicFramePr>
        <p:xfrm>
          <a:off x="41816" y="1282921"/>
          <a:ext cx="11959191" cy="4886058"/>
        </p:xfrm>
        <a:graphic>
          <a:graphicData uri="http://schemas.openxmlformats.org/drawingml/2006/table">
            <a:tbl>
              <a:tblPr firstRow="1" bandRow="1">
                <a:tableStyleId>{5940675A-B579-460E-94D1-54222C63F5DA}</a:tableStyleId>
              </a:tblPr>
              <a:tblGrid>
                <a:gridCol w="692531">
                  <a:extLst>
                    <a:ext uri="{9D8B030D-6E8A-4147-A177-3AD203B41FA5}">
                      <a16:colId xmlns:a16="http://schemas.microsoft.com/office/drawing/2014/main" val="2323611179"/>
                    </a:ext>
                  </a:extLst>
                </a:gridCol>
                <a:gridCol w="759469">
                  <a:extLst>
                    <a:ext uri="{9D8B030D-6E8A-4147-A177-3AD203B41FA5}">
                      <a16:colId xmlns:a16="http://schemas.microsoft.com/office/drawing/2014/main" val="4120118734"/>
                    </a:ext>
                  </a:extLst>
                </a:gridCol>
                <a:gridCol w="644240">
                  <a:extLst>
                    <a:ext uri="{9D8B030D-6E8A-4147-A177-3AD203B41FA5}">
                      <a16:colId xmlns:a16="http://schemas.microsoft.com/office/drawing/2014/main" val="2483199254"/>
                    </a:ext>
                  </a:extLst>
                </a:gridCol>
                <a:gridCol w="565673">
                  <a:extLst>
                    <a:ext uri="{9D8B030D-6E8A-4147-A177-3AD203B41FA5}">
                      <a16:colId xmlns:a16="http://schemas.microsoft.com/office/drawing/2014/main" val="187081944"/>
                    </a:ext>
                  </a:extLst>
                </a:gridCol>
                <a:gridCol w="633763">
                  <a:extLst>
                    <a:ext uri="{9D8B030D-6E8A-4147-A177-3AD203B41FA5}">
                      <a16:colId xmlns:a16="http://schemas.microsoft.com/office/drawing/2014/main" val="2093929946"/>
                    </a:ext>
                  </a:extLst>
                </a:gridCol>
                <a:gridCol w="623289">
                  <a:extLst>
                    <a:ext uri="{9D8B030D-6E8A-4147-A177-3AD203B41FA5}">
                      <a16:colId xmlns:a16="http://schemas.microsoft.com/office/drawing/2014/main" val="3110558412"/>
                    </a:ext>
                  </a:extLst>
                </a:gridCol>
                <a:gridCol w="623288">
                  <a:extLst>
                    <a:ext uri="{9D8B030D-6E8A-4147-A177-3AD203B41FA5}">
                      <a16:colId xmlns:a16="http://schemas.microsoft.com/office/drawing/2014/main" val="2507871209"/>
                    </a:ext>
                  </a:extLst>
                </a:gridCol>
                <a:gridCol w="628526">
                  <a:extLst>
                    <a:ext uri="{9D8B030D-6E8A-4147-A177-3AD203B41FA5}">
                      <a16:colId xmlns:a16="http://schemas.microsoft.com/office/drawing/2014/main" val="1663943699"/>
                    </a:ext>
                  </a:extLst>
                </a:gridCol>
                <a:gridCol w="618051">
                  <a:extLst>
                    <a:ext uri="{9D8B030D-6E8A-4147-A177-3AD203B41FA5}">
                      <a16:colId xmlns:a16="http://schemas.microsoft.com/office/drawing/2014/main" val="3070917951"/>
                    </a:ext>
                  </a:extLst>
                </a:gridCol>
                <a:gridCol w="623289">
                  <a:extLst>
                    <a:ext uri="{9D8B030D-6E8A-4147-A177-3AD203B41FA5}">
                      <a16:colId xmlns:a16="http://schemas.microsoft.com/office/drawing/2014/main" val="406122392"/>
                    </a:ext>
                  </a:extLst>
                </a:gridCol>
                <a:gridCol w="612812">
                  <a:extLst>
                    <a:ext uri="{9D8B030D-6E8A-4147-A177-3AD203B41FA5}">
                      <a16:colId xmlns:a16="http://schemas.microsoft.com/office/drawing/2014/main" val="293828829"/>
                    </a:ext>
                  </a:extLst>
                </a:gridCol>
                <a:gridCol w="628526">
                  <a:extLst>
                    <a:ext uri="{9D8B030D-6E8A-4147-A177-3AD203B41FA5}">
                      <a16:colId xmlns:a16="http://schemas.microsoft.com/office/drawing/2014/main" val="2481721800"/>
                    </a:ext>
                  </a:extLst>
                </a:gridCol>
                <a:gridCol w="628526">
                  <a:extLst>
                    <a:ext uri="{9D8B030D-6E8A-4147-A177-3AD203B41FA5}">
                      <a16:colId xmlns:a16="http://schemas.microsoft.com/office/drawing/2014/main" val="2135979661"/>
                    </a:ext>
                  </a:extLst>
                </a:gridCol>
                <a:gridCol w="607575">
                  <a:extLst>
                    <a:ext uri="{9D8B030D-6E8A-4147-A177-3AD203B41FA5}">
                      <a16:colId xmlns:a16="http://schemas.microsoft.com/office/drawing/2014/main" val="3855223192"/>
                    </a:ext>
                  </a:extLst>
                </a:gridCol>
                <a:gridCol w="612814">
                  <a:extLst>
                    <a:ext uri="{9D8B030D-6E8A-4147-A177-3AD203B41FA5}">
                      <a16:colId xmlns:a16="http://schemas.microsoft.com/office/drawing/2014/main" val="2856167367"/>
                    </a:ext>
                  </a:extLst>
                </a:gridCol>
                <a:gridCol w="612812">
                  <a:extLst>
                    <a:ext uri="{9D8B030D-6E8A-4147-A177-3AD203B41FA5}">
                      <a16:colId xmlns:a16="http://schemas.microsoft.com/office/drawing/2014/main" val="576925426"/>
                    </a:ext>
                  </a:extLst>
                </a:gridCol>
                <a:gridCol w="618051">
                  <a:extLst>
                    <a:ext uri="{9D8B030D-6E8A-4147-A177-3AD203B41FA5}">
                      <a16:colId xmlns:a16="http://schemas.microsoft.com/office/drawing/2014/main" val="2911881343"/>
                    </a:ext>
                  </a:extLst>
                </a:gridCol>
                <a:gridCol w="623288">
                  <a:extLst>
                    <a:ext uri="{9D8B030D-6E8A-4147-A177-3AD203B41FA5}">
                      <a16:colId xmlns:a16="http://schemas.microsoft.com/office/drawing/2014/main" val="861361964"/>
                    </a:ext>
                  </a:extLst>
                </a:gridCol>
                <a:gridCol w="602668">
                  <a:extLst>
                    <a:ext uri="{9D8B030D-6E8A-4147-A177-3AD203B41FA5}">
                      <a16:colId xmlns:a16="http://schemas.microsoft.com/office/drawing/2014/main" val="2604250241"/>
                    </a:ext>
                  </a:extLst>
                </a:gridCol>
              </a:tblGrid>
              <a:tr h="293681">
                <a:tc>
                  <a:txBody>
                    <a:bodyPr/>
                    <a:lstStyle/>
                    <a:p>
                      <a:endParaRPr lang="en-US" sz="900" b="1">
                        <a:solidFill>
                          <a:srgbClr val="A100FF"/>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dirty="0">
                          <a:solidFill>
                            <a:schemeClr val="tx1"/>
                          </a:solidFill>
                          <a:latin typeface="+mn-lt"/>
                          <a:hlinkClick r:id="rId5"/>
                        </a:rPr>
                        <a:t>AR.js</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dirty="0" err="1">
                          <a:solidFill>
                            <a:schemeClr val="tx1"/>
                          </a:solidFill>
                          <a:latin typeface="+mn-lt"/>
                          <a:hlinkClick r:id="rId6"/>
                        </a:rPr>
                        <a:t>WebXR</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7"/>
                        </a:rPr>
                        <a:t>8</a:t>
                      </a:r>
                      <a:r>
                        <a:rPr lang="en-US" sz="900" baseline="30000" dirty="0">
                          <a:solidFill>
                            <a:schemeClr val="tx1"/>
                          </a:solidFill>
                          <a:latin typeface="+mn-lt"/>
                          <a:hlinkClick r:id="rId7"/>
                        </a:rPr>
                        <a:t>th</a:t>
                      </a:r>
                      <a:r>
                        <a:rPr lang="en-US" sz="900" dirty="0">
                          <a:solidFill>
                            <a:schemeClr val="tx1"/>
                          </a:solidFill>
                          <a:latin typeface="+mn-lt"/>
                          <a:hlinkClick r:id="rId7"/>
                        </a:rPr>
                        <a:t> Wall</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8"/>
                        </a:rPr>
                        <a:t>Lightship ARDK</a:t>
                      </a:r>
                      <a:r>
                        <a:rPr lang="en-US" sz="900" dirty="0">
                          <a:solidFill>
                            <a:schemeClr val="tx1"/>
                          </a:solidFill>
                          <a:latin typeface="+mn-lt"/>
                        </a:rPr>
                        <a:t> (2021)</a:t>
                      </a:r>
                    </a:p>
                  </a:txBody>
                  <a:tcPr>
                    <a:solidFill>
                      <a:schemeClr val="accent4"/>
                    </a:solidFill>
                  </a:tcPr>
                </a:tc>
                <a:tc>
                  <a:txBody>
                    <a:bodyPr/>
                    <a:lstStyle/>
                    <a:p>
                      <a:pPr algn="ctr"/>
                      <a:r>
                        <a:rPr lang="en-US" sz="900" dirty="0">
                          <a:solidFill>
                            <a:schemeClr val="tx1"/>
                          </a:solidFill>
                          <a:latin typeface="+mn-lt"/>
                          <a:hlinkClick r:id="rId9"/>
                        </a:rPr>
                        <a:t>Vuforia</a:t>
                      </a:r>
                      <a:r>
                        <a:rPr lang="en-US" sz="900" dirty="0">
                          <a:solidFill>
                            <a:schemeClr val="tx1"/>
                          </a:solidFill>
                          <a:latin typeface="+mn-lt"/>
                        </a:rPr>
                        <a:t> (2011)</a:t>
                      </a:r>
                    </a:p>
                  </a:txBody>
                  <a:tcPr>
                    <a:solidFill>
                      <a:schemeClr val="accent4"/>
                    </a:solidFill>
                  </a:tcPr>
                </a:tc>
                <a:tc>
                  <a:txBody>
                    <a:bodyPr/>
                    <a:lstStyle/>
                    <a:p>
                      <a:pPr algn="ctr"/>
                      <a:r>
                        <a:rPr lang="en-US" sz="900" dirty="0">
                          <a:solidFill>
                            <a:schemeClr val="tx1"/>
                          </a:solidFill>
                          <a:latin typeface="+mn-lt"/>
                          <a:hlinkClick r:id="rId10"/>
                        </a:rPr>
                        <a:t>Azure Spatial Anchors</a:t>
                      </a:r>
                      <a:endParaRPr lang="en-US" sz="900" dirty="0">
                        <a:solidFill>
                          <a:schemeClr val="tx1"/>
                        </a:solidFill>
                        <a:latin typeface="+mn-lt"/>
                      </a:endParaRPr>
                    </a:p>
                  </a:txBody>
                  <a:tcPr>
                    <a:solidFill>
                      <a:schemeClr val="accent4"/>
                    </a:solidFill>
                  </a:tcPr>
                </a:tc>
                <a:tc>
                  <a:txBody>
                    <a:bodyPr/>
                    <a:lstStyle/>
                    <a:p>
                      <a:pPr algn="ctr"/>
                      <a:r>
                        <a:rPr lang="en-US" sz="900" dirty="0" err="1">
                          <a:solidFill>
                            <a:schemeClr val="tx1"/>
                          </a:solidFill>
                          <a:latin typeface="+mn-lt"/>
                          <a:hlinkClick r:id="rId11"/>
                        </a:rPr>
                        <a:t>ARCore</a:t>
                      </a:r>
                      <a:r>
                        <a:rPr lang="en-US" sz="900" dirty="0">
                          <a:solidFill>
                            <a:schemeClr val="tx1"/>
                          </a:solidFill>
                          <a:latin typeface="+mn-lt"/>
                        </a:rPr>
                        <a:t> (2018)</a:t>
                      </a:r>
                    </a:p>
                  </a:txBody>
                  <a:tcPr>
                    <a:solidFill>
                      <a:schemeClr val="accent4"/>
                    </a:solidFill>
                  </a:tcPr>
                </a:tc>
                <a:tc>
                  <a:txBody>
                    <a:bodyPr/>
                    <a:lstStyle/>
                    <a:p>
                      <a:pPr algn="ctr"/>
                      <a:r>
                        <a:rPr lang="en-US" sz="900" dirty="0" err="1">
                          <a:solidFill>
                            <a:schemeClr val="tx1"/>
                          </a:solidFill>
                          <a:latin typeface="+mn-lt"/>
                          <a:hlinkClick r:id="rId12"/>
                        </a:rPr>
                        <a:t>ARKit</a:t>
                      </a:r>
                      <a:r>
                        <a:rPr lang="en-US" sz="900" dirty="0">
                          <a:solidFill>
                            <a:schemeClr val="tx1"/>
                          </a:solidFill>
                          <a:latin typeface="+mn-lt"/>
                        </a:rPr>
                        <a:t> (2017)</a:t>
                      </a:r>
                    </a:p>
                  </a:txBody>
                  <a:tcPr>
                    <a:solidFill>
                      <a:srgbClr val="FFC000"/>
                    </a:solidFill>
                  </a:tcPr>
                </a:tc>
                <a:tc>
                  <a:txBody>
                    <a:bodyPr/>
                    <a:lstStyle/>
                    <a:p>
                      <a:pPr algn="ctr"/>
                      <a:r>
                        <a:rPr lang="en-US" sz="900" dirty="0">
                          <a:solidFill>
                            <a:schemeClr val="tx1"/>
                          </a:solidFill>
                          <a:latin typeface="+mn-lt"/>
                          <a:hlinkClick r:id="rId13"/>
                        </a:rPr>
                        <a:t>Manifest</a:t>
                      </a:r>
                      <a:endParaRPr lang="en-US" sz="900" dirty="0">
                        <a:solidFill>
                          <a:schemeClr val="tx1"/>
                        </a:solidFill>
                        <a:latin typeface="+mn-lt"/>
                      </a:endParaRPr>
                    </a:p>
                    <a:p>
                      <a:pPr algn="ctr"/>
                      <a:r>
                        <a:rPr lang="en-US" sz="900" dirty="0">
                          <a:solidFill>
                            <a:schemeClr val="tx1"/>
                          </a:solidFill>
                          <a:latin typeface="+mn-lt"/>
                        </a:rPr>
                        <a:t>(2017)</a:t>
                      </a:r>
                    </a:p>
                  </a:txBody>
                  <a:tcPr>
                    <a:solidFill>
                      <a:schemeClr val="accent4"/>
                    </a:solidFill>
                  </a:tcPr>
                </a:tc>
                <a:tc>
                  <a:txBody>
                    <a:bodyPr/>
                    <a:lstStyle/>
                    <a:p>
                      <a:pPr algn="ctr"/>
                      <a:r>
                        <a:rPr lang="en-US" sz="900" dirty="0">
                          <a:solidFill>
                            <a:schemeClr val="tx1"/>
                          </a:solidFill>
                          <a:latin typeface="+mn-lt"/>
                          <a:hlinkClick r:id="rId14"/>
                        </a:rPr>
                        <a:t>Three.js</a:t>
                      </a:r>
                      <a:endParaRPr lang="en-US" sz="900" dirty="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A-frame</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latin typeface="+mn-lt"/>
                          <a:hlinkClick r:id="rId16"/>
                        </a:rPr>
                        <a:t>Unity</a:t>
                      </a:r>
                      <a:endParaRPr lang="en-US" sz="900" dirty="0">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7"/>
                        </a:rPr>
                        <a:t>Unreal</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err="1">
                          <a:solidFill>
                            <a:schemeClr val="tx1"/>
                          </a:solidFill>
                          <a:latin typeface="+mn-lt"/>
                          <a:hlinkClick r:id="rId18"/>
                        </a:rPr>
                        <a:t>RealityKit</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9"/>
                        </a:rPr>
                        <a:t>Adobe Aero </a:t>
                      </a:r>
                    </a:p>
                    <a:p>
                      <a:pPr algn="ctr"/>
                      <a:r>
                        <a:rPr lang="en-US" sz="900" dirty="0">
                          <a:solidFill>
                            <a:schemeClr val="tx1"/>
                          </a:solidFill>
                          <a:latin typeface="+mn-lt"/>
                          <a:hlinkClick r:id="rId19"/>
                        </a:rPr>
                        <a:t>(2019)</a:t>
                      </a:r>
                      <a:endParaRPr lang="en-US" sz="900" dirty="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0"/>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55206">
                <a:tc>
                  <a:txBody>
                    <a:bodyPr/>
                    <a:lstStyle/>
                    <a:p>
                      <a:endParaRPr lang="en-US" sz="9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rPr>
                        <a:t>WebAR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8"/>
                        </a:rPr>
                        <a:t>Native AR (Android, iOS)</a:t>
                      </a:r>
                      <a:endParaRPr lang="en-US" sz="900" dirty="0">
                        <a:latin typeface="+mn-lt"/>
                      </a:endParaRPr>
                    </a:p>
                  </a:txBody>
                  <a:tcPr>
                    <a:solidFill>
                      <a:schemeClr val="bg1"/>
                    </a:solidFill>
                  </a:tcPr>
                </a:tc>
                <a:tc>
                  <a:txBody>
                    <a:bodyPr/>
                    <a:lstStyle/>
                    <a:p>
                      <a:pPr algn="ctr"/>
                      <a:r>
                        <a:rPr lang="en-US" sz="900" dirty="0">
                          <a:latin typeface="+mn-lt"/>
                          <a:hlinkClick r:id="rId21"/>
                        </a:rPr>
                        <a:t>Native AR, </a:t>
                      </a:r>
                    </a:p>
                    <a:p>
                      <a:pPr algn="ctr"/>
                      <a:r>
                        <a:rPr lang="en-US" sz="900" dirty="0">
                          <a:latin typeface="+mn-lt"/>
                          <a:hlinkClick r:id="rId21"/>
                        </a:rPr>
                        <a:t>AR headset (HoloLens 2, Magic Leap 2, Vuzix, </a:t>
                      </a:r>
                      <a:r>
                        <a:rPr lang="en-US" sz="900" dirty="0" err="1">
                          <a:latin typeface="+mn-lt"/>
                          <a:hlinkClick r:id="rId21"/>
                        </a:rPr>
                        <a:t>RealWear</a:t>
                      </a:r>
                      <a:r>
                        <a:rPr lang="en-US" sz="900" dirty="0">
                          <a:latin typeface="+mn-lt"/>
                          <a:hlinkClick r:id="rId21"/>
                        </a:rPr>
                        <a:t>)</a:t>
                      </a:r>
                      <a:endParaRPr lang="en-US" sz="900" dirty="0">
                        <a:latin typeface="+mn-lt"/>
                      </a:endParaRPr>
                    </a:p>
                  </a:txBody>
                  <a:tcPr>
                    <a:solidFill>
                      <a:schemeClr val="bg1"/>
                    </a:solidFill>
                  </a:tcPr>
                </a:tc>
                <a:tc>
                  <a:txBody>
                    <a:bodyPr/>
                    <a:lstStyle/>
                    <a:p>
                      <a:pPr algn="ctr"/>
                      <a:r>
                        <a:rPr lang="en-US" sz="900" dirty="0">
                          <a:latin typeface="+mn-lt"/>
                          <a:hlinkClick r:id="rId10"/>
                        </a:rPr>
                        <a:t>Native AR (Android, iOS), </a:t>
                      </a:r>
                    </a:p>
                    <a:p>
                      <a:pPr algn="ctr"/>
                      <a:r>
                        <a:rPr lang="en-US" sz="900" dirty="0">
                          <a:latin typeface="+mn-lt"/>
                          <a:hlinkClick r:id="rId10"/>
                        </a:rPr>
                        <a:t>AR headset (HoloLens)</a:t>
                      </a:r>
                      <a:endParaRPr lang="en-US" sz="900" dirty="0">
                        <a:latin typeface="+mn-lt"/>
                      </a:endParaRPr>
                    </a:p>
                  </a:txBody>
                  <a:tcPr>
                    <a:solidFill>
                      <a:schemeClr val="bg1"/>
                    </a:solidFill>
                  </a:tcPr>
                </a:tc>
                <a:tc>
                  <a:txBody>
                    <a:bodyPr/>
                    <a:lstStyle/>
                    <a:p>
                      <a:pPr algn="ctr"/>
                      <a:r>
                        <a:rPr lang="en-US" sz="900" dirty="0">
                          <a:latin typeface="+mn-lt"/>
                        </a:rPr>
                        <a:t>Native AR (Android)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(iOS)</a:t>
                      </a:r>
                    </a:p>
                  </a:txBody>
                  <a:tcPr>
                    <a:solidFill>
                      <a:schemeClr val="bg1"/>
                    </a:solidFill>
                  </a:tcPr>
                </a:tc>
                <a:tc>
                  <a:txBody>
                    <a:bodyPr/>
                    <a:lstStyle/>
                    <a:p>
                      <a:pPr algn="ctr"/>
                      <a:r>
                        <a:rPr lang="en-US" sz="900" dirty="0">
                          <a:latin typeface="+mn-lt"/>
                        </a:rPr>
                        <a:t>Native AR,</a:t>
                      </a:r>
                    </a:p>
                    <a:p>
                      <a:pPr algn="ctr"/>
                      <a:r>
                        <a:rPr lang="en-US" sz="900" dirty="0">
                          <a:latin typeface="+mn-lt"/>
                          <a:hlinkClick r:id="rId22"/>
                        </a:rPr>
                        <a:t>AR headset (HoloLens, Magic Leap, </a:t>
                      </a:r>
                      <a:r>
                        <a:rPr lang="en-US" sz="900" dirty="0" err="1">
                          <a:latin typeface="+mn-lt"/>
                          <a:hlinkClick r:id="rId22"/>
                        </a:rPr>
                        <a:t>Realwear</a:t>
                      </a:r>
                      <a:r>
                        <a:rPr lang="en-US" sz="900" dirty="0">
                          <a:latin typeface="+mn-lt"/>
                          <a:hlinkClick r:id="rId22"/>
                        </a:rPr>
                        <a:t>)</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p>
                      <a:pPr algn="ctr"/>
                      <a:endParaRPr lang="en-US" sz="900" dirty="0">
                        <a:latin typeface="+mn-lt"/>
                      </a:endParaRPr>
                    </a:p>
                  </a:txBody>
                  <a:tcPr>
                    <a:solidFill>
                      <a:schemeClr val="bg1"/>
                    </a:solidFill>
                  </a:tcPr>
                </a:tc>
                <a:tc>
                  <a:txBody>
                    <a:bodyPr/>
                    <a:lstStyle/>
                    <a:p>
                      <a:pPr algn="ctr"/>
                      <a:r>
                        <a:rPr lang="en-US" sz="900" dirty="0">
                          <a:latin typeface="+mn-lt"/>
                        </a:rPr>
                        <a:t>Native AR</a:t>
                      </a:r>
                    </a:p>
                    <a:p>
                      <a:pPr algn="ctr"/>
                      <a:r>
                        <a:rPr lang="en-US" sz="900" dirty="0">
                          <a:latin typeface="+mn-lt"/>
                        </a:rPr>
                        <a:t>(</a:t>
                      </a:r>
                      <a:r>
                        <a:rPr lang="en-US" sz="900" dirty="0">
                          <a:latin typeface="+mn-lt"/>
                          <a:hlinkClick r:id="rId18"/>
                        </a:rPr>
                        <a:t>iOS</a:t>
                      </a:r>
                      <a:r>
                        <a:rPr lang="en-US" sz="900" dirty="0">
                          <a:latin typeface="+mn-lt"/>
                        </a:rPr>
                        <a:t>)</a:t>
                      </a:r>
                    </a:p>
                  </a:txBody>
                  <a:tcPr>
                    <a:solidFill>
                      <a:schemeClr val="bg1"/>
                    </a:solidFill>
                  </a:tcPr>
                </a:tc>
                <a:tc>
                  <a:txBody>
                    <a:bodyPr/>
                    <a:lstStyle/>
                    <a:p>
                      <a:pPr algn="ctr"/>
                      <a:r>
                        <a:rPr lang="en-US" sz="900" dirty="0">
                          <a:latin typeface="+mn-lt"/>
                          <a:hlinkClick r:id="rId23"/>
                        </a:rPr>
                        <a:t>WebAR (Aero URL)</a:t>
                      </a:r>
                      <a:r>
                        <a:rPr lang="en-US" sz="900" dirty="0">
                          <a:latin typeface="+mn-lt"/>
                        </a:rPr>
                        <a:t>;</a:t>
                      </a:r>
                    </a:p>
                    <a:p>
                      <a:pPr algn="ctr"/>
                      <a:r>
                        <a:rPr lang="en-US" sz="900" dirty="0">
                          <a:latin typeface="+mn-lt"/>
                        </a:rPr>
                        <a:t>Native AR (</a:t>
                      </a:r>
                      <a:r>
                        <a:rPr lang="en-US" sz="900" dirty="0">
                          <a:latin typeface="+mn-lt"/>
                          <a:hlinkClick r:id="rId24"/>
                        </a:rPr>
                        <a:t>Android, iOS</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Android, iOS),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AR headset (Meta Quest Pro)</a:t>
                      </a:r>
                      <a:endParaRPr lang="en-US" sz="900" dirty="0">
                        <a:latin typeface="+mn-lt"/>
                      </a:endParaRPr>
                    </a:p>
                  </a:txBody>
                  <a:tcPr>
                    <a:solidFill>
                      <a:schemeClr val="bg1"/>
                    </a:solidFill>
                  </a:tcPr>
                </a:tc>
                <a:extLst>
                  <a:ext uri="{0D108BD9-81ED-4DB2-BD59-A6C34878D82A}">
                    <a16:rowId xmlns:a16="http://schemas.microsoft.com/office/drawing/2014/main" val="4053690211"/>
                  </a:ext>
                </a:extLst>
              </a:tr>
              <a:tr h="455206">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a:latin typeface="+mn-lt"/>
                        </a:rPr>
                        <a:t>Tracking capabilities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Fiducial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7"/>
                        </a:rPr>
                        <a:t>X </a:t>
                      </a:r>
                    </a:p>
                    <a:p>
                      <a:pPr algn="ctr"/>
                      <a:r>
                        <a:rPr lang="en-US" sz="600" dirty="0">
                          <a:latin typeface="+mn-lt"/>
                          <a:hlinkClick r:id="rId27"/>
                        </a:rPr>
                        <a:t>(</a:t>
                      </a:r>
                      <a:r>
                        <a:rPr lang="en-US" sz="600" dirty="0" err="1">
                          <a:latin typeface="+mn-lt"/>
                          <a:hlinkClick r:id="rId27"/>
                        </a:rPr>
                        <a:t>VuMark</a:t>
                      </a:r>
                      <a:r>
                        <a:rPr lang="en-US" sz="600" dirty="0">
                          <a:latin typeface="+mn-lt"/>
                          <a:hlinkClick r:id="rId27"/>
                        </a:rPr>
                        <a:t>)</a:t>
                      </a:r>
                      <a:endParaRPr lang="en-US" sz="6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a:latin typeface="+mn-lt"/>
                        </a:rPr>
                        <a:t>No info</a:t>
                      </a:r>
                    </a:p>
                  </a:txBody>
                  <a:tcPr>
                    <a:solidFill>
                      <a:schemeClr val="bg1">
                        <a:lumMod val="85000"/>
                      </a:schemeClr>
                    </a:solidFill>
                  </a:tcPr>
                </a:tc>
                <a:tc>
                  <a:txBody>
                    <a:bodyPr/>
                    <a:lstStyle/>
                    <a:p>
                      <a:pPr algn="ct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2. Image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r>
                        <a:rPr lang="en-US" sz="900" dirty="0">
                          <a:latin typeface="+mn-lt"/>
                          <a:hlinkClick r:id="rId31"/>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a:latin typeface="+mn-lt"/>
                          <a:hlinkClick r:id="rId32"/>
                        </a:rPr>
                        <a:t>Image</a:t>
                      </a:r>
                      <a:r>
                        <a:rPr lang="en-US" sz="600" dirty="0">
                          <a:latin typeface="+mn-lt"/>
                        </a:rPr>
                        <a:t>, </a:t>
                      </a:r>
                      <a:r>
                        <a:rPr lang="en-US" sz="600" dirty="0">
                          <a:latin typeface="+mn-lt"/>
                          <a:hlinkClick r:id="rId33"/>
                        </a:rPr>
                        <a:t>cylinder</a:t>
                      </a:r>
                      <a:r>
                        <a:rPr lang="en-US" sz="600" dirty="0">
                          <a:latin typeface="+mn-lt"/>
                        </a:rPr>
                        <a:t>, </a:t>
                      </a:r>
                      <a:r>
                        <a:rPr lang="en-US" sz="600" dirty="0">
                          <a:latin typeface="+mn-lt"/>
                          <a:hlinkClick r:id="rId34"/>
                        </a:rPr>
                        <a:t>multi targets</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5"/>
                        </a:rPr>
                        <a:t>X</a:t>
                      </a:r>
                      <a:endParaRPr lang="en-US" sz="900" dirty="0">
                        <a:latin typeface="+mn-lt"/>
                      </a:endParaRPr>
                    </a:p>
                  </a:txBody>
                  <a:tcPr>
                    <a:solidFill>
                      <a:schemeClr val="bg1"/>
                    </a:solidFill>
                  </a:tcPr>
                </a:tc>
                <a:tc>
                  <a:txBody>
                    <a:bodyPr/>
                    <a:lstStyle/>
                    <a:p>
                      <a:pPr algn="ctr"/>
                      <a:r>
                        <a:rPr lang="en-US" sz="900" dirty="0">
                          <a:latin typeface="+mn-lt"/>
                          <a:hlinkClick r:id="rId3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7"/>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37"/>
                        </a:rPr>
                        <a:t>(Image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rPr>
                        <a:t>(</a:t>
                      </a:r>
                      <a:r>
                        <a:rPr kumimoji="0" lang="en-US" sz="600" b="0" i="0" u="none" strike="noStrike" kern="1200" cap="none" spc="0" normalizeH="0" baseline="0" noProof="0" dirty="0">
                          <a:ln>
                            <a:noFill/>
                          </a:ln>
                          <a:solidFill>
                            <a:prstClr val="black"/>
                          </a:solidFill>
                          <a:effectLst/>
                          <a:uLnTx/>
                          <a:uFillTx/>
                          <a:latin typeface="+mn-lt"/>
                          <a:ea typeface="+mn-ea"/>
                          <a:cs typeface="+mn-cs"/>
                          <a:hlinkClick r:id="rId38"/>
                        </a:rPr>
                        <a:t>target tracking</a:t>
                      </a:r>
                      <a:r>
                        <a:rPr kumimoji="0" lang="en-US" sz="6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635094896"/>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a:t>
                      </a:r>
                      <a:endParaRPr lang="en-US" sz="9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42"/>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968509739"/>
                  </a:ext>
                </a:extLst>
              </a:tr>
              <a:tr h="455206">
                <a:tc vMerge="1">
                  <a:txBody>
                    <a:bodyPr/>
                    <a:lstStyle/>
                    <a:p>
                      <a:endParaRPr lang="en-US"/>
                    </a:p>
                  </a:txBody>
                  <a:tcPr/>
                </a:tc>
                <a:tc>
                  <a:txBody>
                    <a:bodyPr/>
                    <a:lstStyle/>
                    <a:p>
                      <a:r>
                        <a:rPr lang="en-US" sz="900" dirty="0">
                          <a:solidFill>
                            <a:schemeClr val="bg1"/>
                          </a:solidFill>
                          <a:latin typeface="+mn-lt"/>
                        </a:rPr>
                        <a:t>4. Location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r>
                        <a:rPr lang="en-US" sz="900" dirty="0">
                          <a:latin typeface="+mn-lt"/>
                        </a:rPr>
                        <a:t> </a:t>
                      </a: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5"/>
                        </a:rPr>
                        <a:t>X</a:t>
                      </a:r>
                      <a:endParaRPr lang="en-US" sz="900" dirty="0">
                        <a:latin typeface="+mn-lt"/>
                      </a:endParaRPr>
                    </a:p>
                  </a:txBody>
                  <a:tcPr>
                    <a:solidFill>
                      <a:schemeClr val="bg1"/>
                    </a:solidFill>
                  </a:tcPr>
                </a:tc>
                <a:tc>
                  <a:txBody>
                    <a:bodyPr/>
                    <a:lstStyle/>
                    <a:p>
                      <a:pPr algn="ctr"/>
                      <a:r>
                        <a:rPr lang="en-US" sz="900" dirty="0">
                          <a:latin typeface="+mn-lt"/>
                          <a:hlinkClick r:id="rId4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4268244579"/>
                  </a:ext>
                </a:extLst>
              </a:tr>
              <a:tr h="455206">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5. Object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7"/>
                        </a:rPr>
                        <a:t>X </a:t>
                      </a:r>
                    </a:p>
                    <a:p>
                      <a:pPr algn="ctr"/>
                      <a:r>
                        <a:rPr lang="en-US" sz="600" dirty="0">
                          <a:latin typeface="+mn-lt"/>
                          <a:hlinkClick r:id="rId47"/>
                        </a:rPr>
                        <a:t>(Model targets)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8"/>
                        </a:rPr>
                        <a:t>X </a:t>
                      </a:r>
                      <a:r>
                        <a:rPr lang="en-US" sz="600" dirty="0">
                          <a:latin typeface="+mn-lt"/>
                          <a:hlinkClick r:id="rId48"/>
                        </a:rPr>
                        <a:t>(Physical objects)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928177257"/>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6. Surface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(Hit test)</a:t>
                      </a:r>
                      <a:endParaRPr lang="en-US" sz="600" dirty="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r>
                        <a:rPr lang="en-US" sz="900" dirty="0">
                          <a:latin typeface="+mn-lt"/>
                          <a:hlinkClick r:id="rId50"/>
                        </a:rPr>
                        <a:t>X</a:t>
                      </a:r>
                      <a:endParaRPr lang="en-US" sz="900" dirty="0">
                        <a:latin typeface="+mn-lt"/>
                      </a:endParaRPr>
                    </a:p>
                  </a:txBody>
                  <a:tcPr>
                    <a:solidFill>
                      <a:schemeClr val="bg1"/>
                    </a:solidFill>
                  </a:tcPr>
                </a:tc>
                <a:tc>
                  <a:txBody>
                    <a:bodyPr/>
                    <a:lstStyle/>
                    <a:p>
                      <a:pPr algn="ctr"/>
                      <a:r>
                        <a:rPr lang="en-US" sz="900" dirty="0">
                          <a:latin typeface="+mn-lt"/>
                          <a:hlinkClick r:id="rId51"/>
                        </a:rPr>
                        <a:t>X </a:t>
                      </a:r>
                    </a:p>
                    <a:p>
                      <a:pPr algn="ctr"/>
                      <a:r>
                        <a:rPr lang="en-US" sz="600" dirty="0">
                          <a:latin typeface="+mn-lt"/>
                          <a:hlinkClick r:id="rId51"/>
                        </a:rPr>
                        <a:t>(Ground plane)</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52"/>
                        </a:rPr>
                        <a:t>X</a:t>
                      </a:r>
                    </a:p>
                    <a:p>
                      <a:pPr algn="ctr"/>
                      <a:r>
                        <a:rPr lang="en-US" sz="500" dirty="0">
                          <a:latin typeface="+mn-lt"/>
                          <a:hlinkClick r:id="rId52"/>
                        </a:rPr>
                        <a:t>(Hit test)</a:t>
                      </a:r>
                      <a:endParaRPr lang="en-US" sz="500" dirty="0">
                        <a:latin typeface="+mn-lt"/>
                      </a:endParaRPr>
                    </a:p>
                  </a:txBody>
                  <a:tcPr>
                    <a:solidFill>
                      <a:schemeClr val="bg1"/>
                    </a:solidFill>
                  </a:tcPr>
                </a:tc>
                <a:tc>
                  <a:txBody>
                    <a:bodyPr/>
                    <a:lstStyle/>
                    <a:p>
                      <a:pPr algn="ctr"/>
                      <a:r>
                        <a:rPr lang="en-US" sz="900" dirty="0">
                          <a:latin typeface="+mn-lt"/>
                          <a:hlinkClick r:id="rId53"/>
                        </a:rPr>
                        <a:t>X </a:t>
                      </a:r>
                    </a:p>
                    <a:p>
                      <a:pPr algn="ctr"/>
                      <a:r>
                        <a:rPr lang="en-US" sz="600" dirty="0">
                          <a:latin typeface="+mn-lt"/>
                          <a:hlinkClick r:id="rId53"/>
                        </a:rPr>
                        <a:t>(Surface detection)</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4"/>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4"/>
                        </a:rPr>
                        <a:t>(Surface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5"/>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5"/>
                        </a:rPr>
                        <a:t>(plane tracking)</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793984239"/>
                  </a:ext>
                </a:extLst>
              </a:tr>
            </a:tbl>
          </a:graphicData>
        </a:graphic>
      </p:graphicFrame>
      <p:grpSp>
        <p:nvGrpSpPr>
          <p:cNvPr id="62" name="Group 61">
            <a:extLst>
              <a:ext uri="{FF2B5EF4-FFF2-40B4-BE49-F238E27FC236}">
                <a16:creationId xmlns:a16="http://schemas.microsoft.com/office/drawing/2014/main" id="{9A9F08E8-DD40-CE9A-241B-623AAFF4DB24}"/>
              </a:ext>
            </a:extLst>
          </p:cNvPr>
          <p:cNvGrpSpPr/>
          <p:nvPr/>
        </p:nvGrpSpPr>
        <p:grpSpPr>
          <a:xfrm>
            <a:off x="9560449" y="767043"/>
            <a:ext cx="2440557" cy="324000"/>
            <a:chOff x="109785" y="1392855"/>
            <a:chExt cx="2440557" cy="324000"/>
          </a:xfrm>
        </p:grpSpPr>
        <p:sp>
          <p:nvSpPr>
            <p:cNvPr id="63" name="Rectangle 62">
              <a:extLst>
                <a:ext uri="{FF2B5EF4-FFF2-40B4-BE49-F238E27FC236}">
                  <a16:creationId xmlns:a16="http://schemas.microsoft.com/office/drawing/2014/main" id="{1B22BB72-28A1-285F-4BFF-25CC7DAA955B}"/>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64" name="Rectangle 63">
              <a:extLst>
                <a:ext uri="{FF2B5EF4-FFF2-40B4-BE49-F238E27FC236}">
                  <a16:creationId xmlns:a16="http://schemas.microsoft.com/office/drawing/2014/main" id="{0BB935AE-6492-4633-4E6D-7B7093B33C1D}"/>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65" name="Rectangle 64">
              <a:extLst>
                <a:ext uri="{FF2B5EF4-FFF2-40B4-BE49-F238E27FC236}">
                  <a16:creationId xmlns:a16="http://schemas.microsoft.com/office/drawing/2014/main" id="{466F0155-DACA-0CAC-4562-F39C0E6C14C4}"/>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2" name="TextBox 1">
            <a:extLst>
              <a:ext uri="{FF2B5EF4-FFF2-40B4-BE49-F238E27FC236}">
                <a16:creationId xmlns:a16="http://schemas.microsoft.com/office/drawing/2014/main" id="{4643F6B4-41A0-03B5-0B3F-41A524686F7D}"/>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1359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nvGraphicFramePr>
        <p:xfrm>
          <a:off x="47572" y="1282920"/>
          <a:ext cx="11953433" cy="5246716"/>
        </p:xfrm>
        <a:graphic>
          <a:graphicData uri="http://schemas.openxmlformats.org/drawingml/2006/table">
            <a:tbl>
              <a:tblPr firstRow="1" bandRow="1">
                <a:tableStyleId>{5940675A-B579-460E-94D1-54222C63F5DA}</a:tableStyleId>
              </a:tblPr>
              <a:tblGrid>
                <a:gridCol w="663871">
                  <a:extLst>
                    <a:ext uri="{9D8B030D-6E8A-4147-A177-3AD203B41FA5}">
                      <a16:colId xmlns:a16="http://schemas.microsoft.com/office/drawing/2014/main" val="2323611179"/>
                    </a:ext>
                  </a:extLst>
                </a:gridCol>
                <a:gridCol w="780608">
                  <a:extLst>
                    <a:ext uri="{9D8B030D-6E8A-4147-A177-3AD203B41FA5}">
                      <a16:colId xmlns:a16="http://schemas.microsoft.com/office/drawing/2014/main" val="4120118734"/>
                    </a:ext>
                  </a:extLst>
                </a:gridCol>
                <a:gridCol w="653337">
                  <a:extLst>
                    <a:ext uri="{9D8B030D-6E8A-4147-A177-3AD203B41FA5}">
                      <a16:colId xmlns:a16="http://schemas.microsoft.com/office/drawing/2014/main" val="794994967"/>
                    </a:ext>
                  </a:extLst>
                </a:gridCol>
                <a:gridCol w="565979">
                  <a:extLst>
                    <a:ext uri="{9D8B030D-6E8A-4147-A177-3AD203B41FA5}">
                      <a16:colId xmlns:a16="http://schemas.microsoft.com/office/drawing/2014/main" val="187081944"/>
                    </a:ext>
                  </a:extLst>
                </a:gridCol>
                <a:gridCol w="636137">
                  <a:extLst>
                    <a:ext uri="{9D8B030D-6E8A-4147-A177-3AD203B41FA5}">
                      <a16:colId xmlns:a16="http://schemas.microsoft.com/office/drawing/2014/main" val="2093929946"/>
                    </a:ext>
                  </a:extLst>
                </a:gridCol>
                <a:gridCol w="614201">
                  <a:extLst>
                    <a:ext uri="{9D8B030D-6E8A-4147-A177-3AD203B41FA5}">
                      <a16:colId xmlns:a16="http://schemas.microsoft.com/office/drawing/2014/main" val="3110558412"/>
                    </a:ext>
                  </a:extLst>
                </a:gridCol>
                <a:gridCol w="621512">
                  <a:extLst>
                    <a:ext uri="{9D8B030D-6E8A-4147-A177-3AD203B41FA5}">
                      <a16:colId xmlns:a16="http://schemas.microsoft.com/office/drawing/2014/main" val="2507871209"/>
                    </a:ext>
                  </a:extLst>
                </a:gridCol>
                <a:gridCol w="636136">
                  <a:extLst>
                    <a:ext uri="{9D8B030D-6E8A-4147-A177-3AD203B41FA5}">
                      <a16:colId xmlns:a16="http://schemas.microsoft.com/office/drawing/2014/main" val="406122392"/>
                    </a:ext>
                  </a:extLst>
                </a:gridCol>
                <a:gridCol w="606891">
                  <a:extLst>
                    <a:ext uri="{9D8B030D-6E8A-4147-A177-3AD203B41FA5}">
                      <a16:colId xmlns:a16="http://schemas.microsoft.com/office/drawing/2014/main" val="2628517794"/>
                    </a:ext>
                  </a:extLst>
                </a:gridCol>
                <a:gridCol w="628825">
                  <a:extLst>
                    <a:ext uri="{9D8B030D-6E8A-4147-A177-3AD203B41FA5}">
                      <a16:colId xmlns:a16="http://schemas.microsoft.com/office/drawing/2014/main" val="294317954"/>
                    </a:ext>
                  </a:extLst>
                </a:gridCol>
                <a:gridCol w="614202">
                  <a:extLst>
                    <a:ext uri="{9D8B030D-6E8A-4147-A177-3AD203B41FA5}">
                      <a16:colId xmlns:a16="http://schemas.microsoft.com/office/drawing/2014/main" val="2358411173"/>
                    </a:ext>
                  </a:extLst>
                </a:gridCol>
                <a:gridCol w="628825">
                  <a:extLst>
                    <a:ext uri="{9D8B030D-6E8A-4147-A177-3AD203B41FA5}">
                      <a16:colId xmlns:a16="http://schemas.microsoft.com/office/drawing/2014/main" val="3833381831"/>
                    </a:ext>
                  </a:extLst>
                </a:gridCol>
                <a:gridCol w="617153">
                  <a:extLst>
                    <a:ext uri="{9D8B030D-6E8A-4147-A177-3AD203B41FA5}">
                      <a16:colId xmlns:a16="http://schemas.microsoft.com/office/drawing/2014/main" val="743037752"/>
                    </a:ext>
                  </a:extLst>
                </a:gridCol>
                <a:gridCol w="609139">
                  <a:extLst>
                    <a:ext uri="{9D8B030D-6E8A-4147-A177-3AD203B41FA5}">
                      <a16:colId xmlns:a16="http://schemas.microsoft.com/office/drawing/2014/main" val="2135979661"/>
                    </a:ext>
                  </a:extLst>
                </a:gridCol>
                <a:gridCol w="617153">
                  <a:extLst>
                    <a:ext uri="{9D8B030D-6E8A-4147-A177-3AD203B41FA5}">
                      <a16:colId xmlns:a16="http://schemas.microsoft.com/office/drawing/2014/main" val="3855223192"/>
                    </a:ext>
                  </a:extLst>
                </a:gridCol>
                <a:gridCol w="614866">
                  <a:extLst>
                    <a:ext uri="{9D8B030D-6E8A-4147-A177-3AD203B41FA5}">
                      <a16:colId xmlns:a16="http://schemas.microsoft.com/office/drawing/2014/main" val="4038558119"/>
                    </a:ext>
                  </a:extLst>
                </a:gridCol>
                <a:gridCol w="614866">
                  <a:extLst>
                    <a:ext uri="{9D8B030D-6E8A-4147-A177-3AD203B41FA5}">
                      <a16:colId xmlns:a16="http://schemas.microsoft.com/office/drawing/2014/main" val="3412552683"/>
                    </a:ext>
                  </a:extLst>
                </a:gridCol>
                <a:gridCol w="614866">
                  <a:extLst>
                    <a:ext uri="{9D8B030D-6E8A-4147-A177-3AD203B41FA5}">
                      <a16:colId xmlns:a16="http://schemas.microsoft.com/office/drawing/2014/main" val="1484834208"/>
                    </a:ext>
                  </a:extLst>
                </a:gridCol>
                <a:gridCol w="614866">
                  <a:extLst>
                    <a:ext uri="{9D8B030D-6E8A-4147-A177-3AD203B41FA5}">
                      <a16:colId xmlns:a16="http://schemas.microsoft.com/office/drawing/2014/main" val="1679535815"/>
                    </a:ext>
                  </a:extLst>
                </a:gridCol>
              </a:tblGrid>
              <a:tr h="640626">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1"/>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42337">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dirty="0">
                          <a:latin typeface="+mn-lt"/>
                        </a:rPr>
                        <a:t>Tracking capabilities</a:t>
                      </a:r>
                    </a:p>
                    <a:p>
                      <a:endParaRPr lang="en-US" sz="900" dirty="0">
                        <a:solidFill>
                          <a:srgbClr val="FF00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Spatial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2"/>
                        </a:rPr>
                        <a:t>X</a:t>
                      </a:r>
                      <a:endParaRPr lang="en-US" sz="900" dirty="0">
                        <a:latin typeface="+mn-lt"/>
                      </a:endParaRPr>
                    </a:p>
                  </a:txBody>
                  <a:tcPr>
                    <a:solidFill>
                      <a:schemeClr val="bg1"/>
                    </a:solidFill>
                  </a:tcPr>
                </a:tc>
                <a:tc>
                  <a:txBody>
                    <a:bodyPr/>
                    <a:lstStyle/>
                    <a:p>
                      <a:pPr algn="ctr"/>
                      <a:r>
                        <a:rPr lang="en-US" sz="900" dirty="0">
                          <a:latin typeface="+mn-lt"/>
                          <a:hlinkClick r:id="rId23"/>
                        </a:rPr>
                        <a:t>X </a:t>
                      </a:r>
                    </a:p>
                    <a:p>
                      <a:pPr algn="ctr"/>
                      <a:r>
                        <a:rPr lang="en-US" sz="700" dirty="0">
                          <a:latin typeface="+mn-lt"/>
                          <a:hlinkClick r:id="rId23"/>
                        </a:rPr>
                        <a:t>(Area targets)</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4"/>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mn-lt"/>
                          <a:ea typeface="+mn-ea"/>
                          <a:cs typeface="+mn-cs"/>
                          <a:hlinkClick r:id="rId24"/>
                        </a:rPr>
                        <a:t>(Spatial anchors)</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669201426"/>
                  </a:ext>
                </a:extLst>
              </a:tr>
              <a:tr h="1052456">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8. Other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5"/>
                        </a:rPr>
                        <a:t>Body tracking</a:t>
                      </a:r>
                      <a:r>
                        <a:rPr lang="en-US" sz="900" dirty="0">
                          <a:latin typeface="+mn-lt"/>
                        </a:rPr>
                        <a:t>;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6"/>
                        </a:rPr>
                        <a:t>Iris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7"/>
                        </a:rPr>
                        <a:t>body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8"/>
                        </a:rPr>
                        <a:t>Hand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571541292"/>
                  </a:ext>
                </a:extLst>
              </a:tr>
              <a:tr h="915179">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r>
                        <a:rPr lang="en-US" sz="900" dirty="0">
                          <a:solidFill>
                            <a:schemeClr val="bg1"/>
                          </a:solidFill>
                          <a:latin typeface="+mn-lt"/>
                        </a:rPr>
                        <a:t>9. Multi-marker tracking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1"/>
                        </a:rPr>
                        <a:t>X</a:t>
                      </a:r>
                    </a:p>
                    <a:p>
                      <a:pPr algn="ctr"/>
                      <a:r>
                        <a:rPr lang="en-US" sz="700" dirty="0">
                          <a:latin typeface="+mn-lt"/>
                          <a:hlinkClick r:id="rId31"/>
                        </a:rPr>
                        <a:t>(image tracking)</a:t>
                      </a:r>
                      <a:endParaRPr lang="en-US" sz="7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2"/>
                        </a:rPr>
                        <a:t>X</a:t>
                      </a: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3"/>
                        </a:rPr>
                        <a:t>X </a:t>
                      </a:r>
                    </a:p>
                    <a:p>
                      <a:pPr algn="ctr"/>
                      <a:r>
                        <a:rPr lang="en-US" sz="700" dirty="0">
                          <a:latin typeface="+mn-lt"/>
                          <a:hlinkClick r:id="rId33"/>
                        </a:rPr>
                        <a:t>(image tracking)</a:t>
                      </a:r>
                      <a:endParaRPr lang="en-US" sz="700" dirty="0">
                        <a:latin typeface="+mn-lt"/>
                      </a:endParaRPr>
                    </a:p>
                  </a:txBody>
                  <a:tcPr>
                    <a:solidFill>
                      <a:schemeClr val="bg1"/>
                    </a:solidFill>
                  </a:tcPr>
                </a:tc>
                <a:tc>
                  <a:txBody>
                    <a:bodyPr/>
                    <a:lstStyle/>
                    <a:p>
                      <a:pPr algn="ctr"/>
                      <a:r>
                        <a:rPr lang="en-US" sz="900" dirty="0">
                          <a:latin typeface="+mn-lt"/>
                          <a:hlinkClick r:id="rId13"/>
                        </a:rPr>
                        <a:t>X </a:t>
                      </a:r>
                    </a:p>
                    <a:p>
                      <a:pPr algn="ctr"/>
                      <a:r>
                        <a:rPr lang="en-US" sz="700" dirty="0">
                          <a:latin typeface="+mn-lt"/>
                          <a:hlinkClick r:id="rId13"/>
                        </a:rPr>
                        <a:t>(image tracking)</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4"/>
                        </a:rPr>
                        <a:t>image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5"/>
                        </a:rPr>
                        <a:t>plane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2007824250"/>
                  </a:ext>
                </a:extLst>
              </a:tr>
              <a:tr h="91517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10. Multi-user AR session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rPr>
                        <a:t>Possible with tools like  </a:t>
                      </a:r>
                      <a:r>
                        <a:rPr lang="en-US" sz="900" dirty="0">
                          <a:latin typeface="+mn-lt"/>
                          <a:hlinkClick r:id="rId36"/>
                        </a:rPr>
                        <a:t>Wrapper.js</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37"/>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700" dirty="0">
                          <a:latin typeface="+mn-lt"/>
                        </a:rPr>
                        <a:t>(</a:t>
                      </a:r>
                      <a:r>
                        <a:rPr lang="en-US" sz="700" dirty="0">
                          <a:latin typeface="+mn-lt"/>
                          <a:hlinkClick r:id="rId38"/>
                        </a:rPr>
                        <a:t>Vuforia Chalk remote assist</a:t>
                      </a:r>
                      <a:r>
                        <a:rPr lang="en-US" sz="7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9"/>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 </a:t>
                      </a:r>
                    </a:p>
                    <a:p>
                      <a:pPr algn="ctr"/>
                      <a:r>
                        <a:rPr lang="en-US" sz="700" dirty="0">
                          <a:latin typeface="+mn-lt"/>
                          <a:hlinkClick r:id="rId40"/>
                        </a:rPr>
                        <a:t>(Cloud anchors)</a:t>
                      </a:r>
                      <a:endParaRPr lang="en-US" sz="7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40278064"/>
                  </a:ext>
                </a:extLst>
              </a:tr>
              <a:tr h="316361">
                <a:tc vMerge="1">
                  <a:txBody>
                    <a:bodyPr/>
                    <a:lstStyle/>
                    <a:p>
                      <a:endParaRPr lang="en-US"/>
                    </a:p>
                  </a:txBody>
                  <a:tcPr/>
                </a:tc>
                <a:tc>
                  <a:txBody>
                    <a:bodyPr/>
                    <a:lstStyle/>
                    <a:p>
                      <a:r>
                        <a:rPr lang="en-US" sz="900" dirty="0">
                          <a:solidFill>
                            <a:schemeClr val="bg1"/>
                          </a:solidFill>
                          <a:latin typeface="+mn-lt"/>
                        </a:rPr>
                        <a:t>11. Depth tracking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2"/>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r>
                        <a:rPr lang="en-US" sz="900" dirty="0">
                          <a:latin typeface="+mn-lt"/>
                          <a:hlinkClick r:id="rId13"/>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598579233"/>
                  </a:ext>
                </a:extLst>
              </a:tr>
              <a:tr h="915179">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12. Lighting effects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5"/>
                        </a:rPr>
                        <a:t>Light estimate</a:t>
                      </a:r>
                      <a:r>
                        <a:rPr lang="en-US" sz="900" dirty="0">
                          <a:latin typeface="+mn-lt"/>
                        </a:rPr>
                        <a:t>; </a:t>
                      </a:r>
                    </a:p>
                  </a:txBody>
                  <a:tcPr>
                    <a:solidFill>
                      <a:schemeClr val="bg1"/>
                    </a:solidFill>
                  </a:tcPr>
                </a:tc>
                <a:tc>
                  <a:txBody>
                    <a:bodyPr/>
                    <a:lstStyle/>
                    <a:p>
                      <a:pPr algn="ctr"/>
                      <a:r>
                        <a:rPr lang="en-US" sz="900" dirty="0">
                          <a:latin typeface="+mn-lt"/>
                          <a:hlinkClick r:id="rId46"/>
                        </a:rPr>
                        <a:t>Light estimate</a:t>
                      </a:r>
                      <a:r>
                        <a:rPr lang="en-US" sz="900" dirty="0">
                          <a:latin typeface="+mn-lt"/>
                        </a:rPr>
                        <a:t>;</a:t>
                      </a:r>
                    </a:p>
                  </a:txBody>
                  <a:tcPr>
                    <a:solidFill>
                      <a:schemeClr val="bg1"/>
                    </a:solidFill>
                  </a:tcPr>
                </a:tc>
                <a:tc>
                  <a:txBody>
                    <a:bodyPr/>
                    <a:lstStyle/>
                    <a:p>
                      <a:pPr algn="ctr"/>
                      <a:r>
                        <a:rPr lang="en-US" sz="900" dirty="0">
                          <a:latin typeface="+mn-lt"/>
                          <a:hlinkClick r:id="rId47"/>
                        </a:rPr>
                        <a:t>Light estimate</a:t>
                      </a:r>
                      <a:r>
                        <a:rPr lang="en-US" sz="900" dirty="0">
                          <a:latin typeface="+mn-lt"/>
                        </a:rPr>
                        <a:t>;</a:t>
                      </a: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48"/>
                        </a:rPr>
                        <a:t>Light estimate</a:t>
                      </a:r>
                      <a:r>
                        <a:rPr lang="en-US" sz="900" dirty="0">
                          <a:latin typeface="+mn-lt"/>
                        </a:rPr>
                        <a:t>; </a:t>
                      </a:r>
                      <a:r>
                        <a:rPr lang="en-US" sz="900" dirty="0">
                          <a:latin typeface="+mn-lt"/>
                          <a:hlinkClick r:id="rId49"/>
                        </a:rPr>
                        <a:t>realistic reflection</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43669384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D7796DAF-C9C4-6672-40CF-725B2D7DD19F}"/>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01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RM 2022">
  <a:themeElements>
    <a:clrScheme name="FORM Accenture 2022">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FORM 2022" id="{B70530F8-F099-48E3-8712-D29D804AA6FF}" vid="{D47D88AB-2AAB-424C-8406-EC9E34B5B9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bef0ac6-58b2-4acb-91cf-d344f8864752}"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4167</TotalTime>
  <Words>29358</Words>
  <Application>Microsoft Office PowerPoint</Application>
  <PresentationFormat>Widescreen</PresentationFormat>
  <Paragraphs>4498</Paragraphs>
  <Slides>100</Slides>
  <Notes>70</Notes>
  <HiddenSlides>40</HiddenSlides>
  <MMClips>11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100</vt:i4>
      </vt:variant>
    </vt:vector>
  </HeadingPairs>
  <TitlesOfParts>
    <vt:vector size="114" baseType="lpstr">
      <vt:lpstr>akkurat</vt:lpstr>
      <vt:lpstr>Arial</vt:lpstr>
      <vt:lpstr>Calibri</vt:lpstr>
      <vt:lpstr>Calibri (Body)</vt:lpstr>
      <vt:lpstr>Calibri Light</vt:lpstr>
      <vt:lpstr>Cambria Math</vt:lpstr>
      <vt:lpstr>Graphik</vt:lpstr>
      <vt:lpstr>Graphik Semibold</vt:lpstr>
      <vt:lpstr>Graphik-Semibold</vt:lpstr>
      <vt:lpstr>GT Sectra Fine</vt:lpstr>
      <vt:lpstr>GT Sectra Fine Rg</vt:lpstr>
      <vt:lpstr>System Font</vt:lpstr>
      <vt:lpstr>Office Theme</vt:lpstr>
      <vt:lpstr>FORM 2022</vt:lpstr>
      <vt:lpstr>Augmented Reality Implementation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Augmented Reality Implementation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Phan</dc:creator>
  <cp:lastModifiedBy>Kristen Phan</cp:lastModifiedBy>
  <cp:revision>562</cp:revision>
  <dcterms:created xsi:type="dcterms:W3CDTF">2022-08-15T15:08:26Z</dcterms:created>
  <dcterms:modified xsi:type="dcterms:W3CDTF">2023-02-09T10:50:53Z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ef0ac6-58b2-4acb-91cf-d344f8864752_Enabled">
    <vt:lpwstr>true</vt:lpwstr>
  </property>
  <property fmtid="{D5CDD505-2E9C-101B-9397-08002B2CF9AE}" pid="3" name="MSIP_Label_7bef0ac6-58b2-4acb-91cf-d344f8864752_SetDate">
    <vt:lpwstr>2022-08-16T06:29:58Z</vt:lpwstr>
  </property>
  <property fmtid="{D5CDD505-2E9C-101B-9397-08002B2CF9AE}" pid="4" name="MSIP_Label_7bef0ac6-58b2-4acb-91cf-d344f8864752_Method">
    <vt:lpwstr>Privileged</vt:lpwstr>
  </property>
  <property fmtid="{D5CDD505-2E9C-101B-9397-08002B2CF9AE}" pid="5" name="MSIP_Label_7bef0ac6-58b2-4acb-91cf-d344f8864752_Name">
    <vt:lpwstr>Business Available to Public (unencrypted)</vt:lpwstr>
  </property>
  <property fmtid="{D5CDD505-2E9C-101B-9397-08002B2CF9AE}" pid="6" name="MSIP_Label_7bef0ac6-58b2-4acb-91cf-d344f8864752_SiteId">
    <vt:lpwstr>e0793d39-0939-496d-b129-198edd916feb</vt:lpwstr>
  </property>
  <property fmtid="{D5CDD505-2E9C-101B-9397-08002B2CF9AE}" pid="7" name="MSIP_Label_7bef0ac6-58b2-4acb-91cf-d344f8864752_ActionId">
    <vt:lpwstr>02741575-81e8-400c-bdfc-fa7b58e001d4</vt:lpwstr>
  </property>
  <property fmtid="{D5CDD505-2E9C-101B-9397-08002B2CF9AE}" pid="8" name="MSIP_Label_7bef0ac6-58b2-4acb-91cf-d344f8864752_ContentBits">
    <vt:lpwstr>0</vt:lpwstr>
  </property>
</Properties>
</file>